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18"/>
  </p:notesMasterIdLst>
  <p:sldIdLst>
    <p:sldId id="964" r:id="rId3"/>
    <p:sldId id="677" r:id="rId4"/>
    <p:sldId id="676" r:id="rId5"/>
    <p:sldId id="969" r:id="rId6"/>
    <p:sldId id="925" r:id="rId7"/>
    <p:sldId id="864" r:id="rId8"/>
    <p:sldId id="915" r:id="rId9"/>
    <p:sldId id="965" r:id="rId10"/>
    <p:sldId id="860" r:id="rId11"/>
    <p:sldId id="970" r:id="rId12"/>
    <p:sldId id="866" r:id="rId13"/>
    <p:sldId id="868" r:id="rId14"/>
    <p:sldId id="869" r:id="rId15"/>
    <p:sldId id="871" r:id="rId16"/>
    <p:sldId id="872" r:id="rId17"/>
    <p:sldId id="966" r:id="rId18"/>
    <p:sldId id="967" r:id="rId19"/>
    <p:sldId id="873" r:id="rId20"/>
    <p:sldId id="874" r:id="rId21"/>
    <p:sldId id="875" r:id="rId22"/>
    <p:sldId id="876" r:id="rId23"/>
    <p:sldId id="918" r:id="rId24"/>
    <p:sldId id="920" r:id="rId25"/>
    <p:sldId id="919" r:id="rId26"/>
    <p:sldId id="971" r:id="rId27"/>
    <p:sldId id="921" r:id="rId28"/>
    <p:sldId id="877" r:id="rId29"/>
    <p:sldId id="922" r:id="rId30"/>
    <p:sldId id="930" r:id="rId31"/>
    <p:sldId id="968" r:id="rId32"/>
    <p:sldId id="878" r:id="rId33"/>
    <p:sldId id="880" r:id="rId34"/>
    <p:sldId id="924" r:id="rId35"/>
    <p:sldId id="881" r:id="rId36"/>
    <p:sldId id="685" r:id="rId37"/>
    <p:sldId id="623" r:id="rId38"/>
    <p:sldId id="622" r:id="rId39"/>
    <p:sldId id="621" r:id="rId40"/>
    <p:sldId id="885" r:id="rId41"/>
    <p:sldId id="619" r:id="rId42"/>
    <p:sldId id="886" r:id="rId43"/>
    <p:sldId id="617" r:id="rId44"/>
    <p:sldId id="831" r:id="rId45"/>
    <p:sldId id="832" r:id="rId46"/>
    <p:sldId id="833" r:id="rId47"/>
    <p:sldId id="852" r:id="rId48"/>
    <p:sldId id="834" r:id="rId49"/>
    <p:sldId id="887" r:id="rId50"/>
    <p:sldId id="890" r:id="rId51"/>
    <p:sldId id="611" r:id="rId52"/>
    <p:sldId id="607" r:id="rId53"/>
    <p:sldId id="891" r:id="rId54"/>
    <p:sldId id="892" r:id="rId55"/>
    <p:sldId id="893" r:id="rId56"/>
    <p:sldId id="894" r:id="rId57"/>
    <p:sldId id="895" r:id="rId58"/>
    <p:sldId id="888" r:id="rId59"/>
    <p:sldId id="835" r:id="rId60"/>
    <p:sldId id="836" r:id="rId61"/>
    <p:sldId id="897" r:id="rId62"/>
    <p:sldId id="899" r:id="rId63"/>
    <p:sldId id="936" r:id="rId64"/>
    <p:sldId id="934" r:id="rId65"/>
    <p:sldId id="972" r:id="rId66"/>
    <p:sldId id="606" r:id="rId67"/>
    <p:sldId id="900" r:id="rId68"/>
    <p:sldId id="901" r:id="rId69"/>
    <p:sldId id="902" r:id="rId70"/>
    <p:sldId id="837" r:id="rId71"/>
    <p:sldId id="857" r:id="rId72"/>
    <p:sldId id="604" r:id="rId73"/>
    <p:sldId id="903" r:id="rId74"/>
    <p:sldId id="889" r:id="rId75"/>
    <p:sldId id="601" r:id="rId76"/>
    <p:sldId id="600" r:id="rId77"/>
    <p:sldId id="898" r:id="rId78"/>
    <p:sldId id="882" r:id="rId79"/>
    <p:sldId id="678" r:id="rId80"/>
    <p:sldId id="904" r:id="rId81"/>
    <p:sldId id="592" r:id="rId82"/>
    <p:sldId id="838" r:id="rId83"/>
    <p:sldId id="939" r:id="rId84"/>
    <p:sldId id="940" r:id="rId85"/>
    <p:sldId id="905" r:id="rId86"/>
    <p:sldId id="906" r:id="rId87"/>
    <p:sldId id="943" r:id="rId88"/>
    <p:sldId id="942" r:id="rId89"/>
    <p:sldId id="945" r:id="rId90"/>
    <p:sldId id="948" r:id="rId91"/>
    <p:sldId id="569" r:id="rId92"/>
    <p:sldId id="907" r:id="rId93"/>
    <p:sldId id="941" r:id="rId94"/>
    <p:sldId id="908" r:id="rId95"/>
    <p:sldId id="863" r:id="rId96"/>
    <p:sldId id="909" r:id="rId97"/>
    <p:sldId id="910" r:id="rId98"/>
    <p:sldId id="867" r:id="rId99"/>
    <p:sldId id="911" r:id="rId100"/>
    <p:sldId id="912" r:id="rId101"/>
    <p:sldId id="870" r:id="rId102"/>
    <p:sldId id="913" r:id="rId103"/>
    <p:sldId id="914" r:id="rId104"/>
    <p:sldId id="949" r:id="rId105"/>
    <p:sldId id="950" r:id="rId106"/>
    <p:sldId id="951" r:id="rId107"/>
    <p:sldId id="952" r:id="rId108"/>
    <p:sldId id="953" r:id="rId109"/>
    <p:sldId id="883" r:id="rId110"/>
    <p:sldId id="955" r:id="rId111"/>
    <p:sldId id="958" r:id="rId112"/>
    <p:sldId id="959" r:id="rId113"/>
    <p:sldId id="960" r:id="rId114"/>
    <p:sldId id="961" r:id="rId115"/>
    <p:sldId id="884" r:id="rId116"/>
    <p:sldId id="532" r:id="rId117"/>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p:defaultTextStyle>
  <p:extLst>
    <p:ext uri="{EFAFB233-063F-42B5-8137-9DF3F51BA10A}">
      <p15:sldGuideLst xmlns:p15="http://schemas.microsoft.com/office/powerpoint/2012/main">
        <p15:guide id="1" orient="horz" pos="160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3" autoAdjust="0"/>
    <p:restoredTop sz="94648"/>
  </p:normalViewPr>
  <p:slideViewPr>
    <p:cSldViewPr snapToObjects="1">
      <p:cViewPr varScale="1">
        <p:scale>
          <a:sx n="94" d="100"/>
          <a:sy n="94" d="100"/>
        </p:scale>
        <p:origin x="420" y="60"/>
      </p:cViewPr>
      <p:guideLst>
        <p:guide orient="horz" pos="1606"/>
        <p:guide pos="2880"/>
      </p:guideLst>
    </p:cSldViewPr>
  </p:slideViewPr>
  <p:notesTextViewPr>
    <p:cViewPr>
      <p:scale>
        <a:sx n="100" d="100"/>
        <a:sy n="100" d="100"/>
      </p:scale>
      <p:origin x="0" y="0"/>
    </p:cViewPr>
  </p:notesTextViewPr>
  <p:sorterViewPr>
    <p:cViewPr>
      <p:scale>
        <a:sx n="100" d="100"/>
        <a:sy n="100" d="100"/>
      </p:scale>
      <p:origin x="0" y="3780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0213"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200"/>
            </a:lvl1pPr>
          </a:lstStyle>
          <a:p>
            <a:pPr>
              <a:defRPr/>
            </a:pPr>
            <a:endParaRPr lang="zh-CN" altLang="en-US"/>
          </a:p>
        </p:txBody>
      </p:sp>
      <p:sp>
        <p:nvSpPr>
          <p:cNvPr id="2051" name="Rectangle 3"/>
          <p:cNvSpPr>
            <a:spLocks noGrp="1" noChangeArrowheads="1"/>
          </p:cNvSpPr>
          <p:nvPr>
            <p:ph type="dt" idx="1"/>
          </p:nvPr>
        </p:nvSpPr>
        <p:spPr bwMode="auto">
          <a:xfrm>
            <a:off x="3883025" y="0"/>
            <a:ext cx="2971800" cy="457200"/>
          </a:xfrm>
          <a:prstGeom prst="rect">
            <a:avLst/>
          </a:prstGeom>
          <a:noFill/>
          <a:ln w="9525">
            <a:noFill/>
            <a:miter lim="800000"/>
          </a:ln>
        </p:spPr>
        <p:txBody>
          <a:bodyPr vert="horz" wrap="square" lIns="91440" tIns="45720" rIns="91440" bIns="45720" numCol="1" anchor="t" anchorCtr="0" compatLnSpc="1"/>
          <a:lstStyle>
            <a:lvl1pPr algn="r" eaLnBrk="0" hangingPunct="0">
              <a:buFont typeface="Arial" panose="020B0604020202020204" pitchFamily="34" charset="0"/>
              <a:buNone/>
              <a:defRPr sz="1200"/>
            </a:lvl1pPr>
          </a:lstStyle>
          <a:p>
            <a:pPr>
              <a:defRPr/>
            </a:pPr>
            <a:fld id="{C33C385D-DF40-F945-81D0-833F65E9997E}" type="datetimeFigureOut">
              <a:rPr lang="zh-CN" altLang="en-US"/>
              <a:t>2023/4/27</a:t>
            </a:fld>
            <a:endParaRPr lang="en-US"/>
          </a:p>
        </p:txBody>
      </p:sp>
      <p:sp>
        <p:nvSpPr>
          <p:cNvPr id="2052" name="Rectangle 4"/>
          <p:cNvSpPr>
            <a:spLocks noGrp="1" noRot="1" noChangeAspect="1" noChangeArrowheads="1"/>
          </p:cNvSpPr>
          <p:nvPr>
            <p:ph type="sldImg" idx="2"/>
          </p:nvPr>
        </p:nvSpPr>
        <p:spPr bwMode="auto">
          <a:xfrm>
            <a:off x="381000" y="685800"/>
            <a:ext cx="6092825" cy="342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p:cNvSpPr>
            <a:spLocks noGrp="1" noChangeArrowheads="1"/>
          </p:cNvSpPr>
          <p:nvPr>
            <p:ph type="body" sz="quarter" idx="3"/>
          </p:nvPr>
        </p:nvSpPr>
        <p:spPr bwMode="auto">
          <a:xfrm>
            <a:off x="684213" y="4343400"/>
            <a:ext cx="5486400" cy="4113213"/>
          </a:xfrm>
          <a:prstGeom prst="rect">
            <a:avLst/>
          </a:prstGeom>
          <a:noFill/>
          <a:ln w="9525">
            <a:noFill/>
            <a:miter lim="800000"/>
          </a:ln>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p:cNvSpPr>
            <a:spLocks noGrp="1" noChangeArrowheads="1"/>
          </p:cNvSpPr>
          <p:nvPr>
            <p:ph type="ftr" sz="quarter" idx="4"/>
          </p:nvPr>
        </p:nvSpPr>
        <p:spPr bwMode="auto">
          <a:xfrm>
            <a:off x="0" y="8683625"/>
            <a:ext cx="2970213" cy="458788"/>
          </a:xfrm>
          <a:prstGeom prst="rect">
            <a:avLst/>
          </a:prstGeom>
          <a:noFill/>
          <a:ln w="9525">
            <a:noFill/>
            <a:miter lim="800000"/>
          </a:ln>
        </p:spPr>
        <p:txBody>
          <a:bodyPr vert="horz" wrap="square" lIns="91440" tIns="45720" rIns="91440" bIns="45720" numCol="1" anchor="b" anchorCtr="0" compatLnSpc="1"/>
          <a:lstStyle>
            <a:lvl1pPr eaLnBrk="0" hangingPunct="0">
              <a:buFont typeface="Arial" panose="020B0604020202020204" pitchFamily="34" charset="0"/>
              <a:buNone/>
              <a:defRPr sz="1200"/>
            </a:lvl1pPr>
          </a:lstStyle>
          <a:p>
            <a:pPr>
              <a:defRPr/>
            </a:pPr>
            <a:endParaRPr lang="en-US"/>
          </a:p>
        </p:txBody>
      </p:sp>
      <p:sp>
        <p:nvSpPr>
          <p:cNvPr id="2055" name="Rectangle 7"/>
          <p:cNvSpPr>
            <a:spLocks noGrp="1" noChangeArrowheads="1"/>
          </p:cNvSpPr>
          <p:nvPr>
            <p:ph type="sldNum" sz="quarter" idx="5"/>
          </p:nvPr>
        </p:nvSpPr>
        <p:spPr bwMode="auto">
          <a:xfrm>
            <a:off x="3883025" y="8683625"/>
            <a:ext cx="2971800" cy="458788"/>
          </a:xfrm>
          <a:prstGeom prst="rect">
            <a:avLst/>
          </a:prstGeom>
          <a:noFill/>
          <a:ln w="9525">
            <a:noFill/>
            <a:miter lim="800000"/>
          </a:ln>
        </p:spPr>
        <p:txBody>
          <a:bodyPr vert="horz" wrap="square" lIns="91440" tIns="45720" rIns="91440" bIns="45720" numCol="1" anchor="b" anchorCtr="0" compatLnSpc="1"/>
          <a:lstStyle>
            <a:lvl1pPr algn="r">
              <a:buFont typeface="Arial" panose="020B0604020202020204" pitchFamily="34" charset="0"/>
              <a:buNone/>
              <a:defRPr sz="1200"/>
            </a:lvl1pPr>
          </a:lstStyle>
          <a:p>
            <a:pPr>
              <a:defRPr/>
            </a:pPr>
            <a:fld id="{ECE3C529-44F2-C446-B917-A5E564C8AD3D}" type="slidenum">
              <a:rPr lang="zh-CN" altLang="en-US"/>
              <a:t>‹#›</a:t>
            </a:fld>
            <a:endParaRPr lang="en-US" altLang="zh-CN"/>
          </a:p>
        </p:txBody>
      </p:sp>
    </p:spTree>
    <p:extLst>
      <p:ext uri="{BB962C8B-B14F-4D97-AF65-F5344CB8AC3E}">
        <p14:creationId xmlns:p14="http://schemas.microsoft.com/office/powerpoint/2010/main" val="35906713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7101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幻灯片图像占位符 1"/>
          <p:cNvSpPr>
            <a:spLocks noGrp="1" noRot="1" noChangeAspect="1" noChangeArrowheads="1" noTextEdit="1"/>
          </p:cNvSpPr>
          <p:nvPr>
            <p:ph type="sldImg"/>
          </p:nvPr>
        </p:nvSpPr>
        <p:spPr/>
      </p:sp>
      <p:sp>
        <p:nvSpPr>
          <p:cNvPr id="112642"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2643"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FFC6F3AA-481A-CB48-B4F2-F964F301F1C9}" type="slidenum">
              <a:rPr lang="zh-CN" altLang="en-US" smtClean="0"/>
              <a:t>99</a:t>
            </a:fld>
            <a:endParaRPr lang="en-US" altLang="zh-CN"/>
          </a:p>
        </p:txBody>
      </p:sp>
    </p:spTree>
    <p:extLst>
      <p:ext uri="{BB962C8B-B14F-4D97-AF65-F5344CB8AC3E}">
        <p14:creationId xmlns:p14="http://schemas.microsoft.com/office/powerpoint/2010/main" val="2268285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幻灯片图像占位符 1"/>
          <p:cNvSpPr>
            <a:spLocks noGrp="1" noRot="1" noChangeAspect="1" noChangeArrowheads="1" noTextEdit="1"/>
          </p:cNvSpPr>
          <p:nvPr>
            <p:ph type="sldImg"/>
          </p:nvPr>
        </p:nvSpPr>
        <p:spPr/>
      </p:sp>
      <p:sp>
        <p:nvSpPr>
          <p:cNvPr id="114690"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4691"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10139E9D-C43A-FA4C-AD15-3BAC3C368EE5}" type="slidenum">
              <a:rPr lang="zh-CN" altLang="en-US" smtClean="0"/>
              <a:t>100</a:t>
            </a:fld>
            <a:endParaRPr lang="en-US" altLang="zh-CN"/>
          </a:p>
        </p:txBody>
      </p:sp>
    </p:spTree>
    <p:extLst>
      <p:ext uri="{BB962C8B-B14F-4D97-AF65-F5344CB8AC3E}">
        <p14:creationId xmlns:p14="http://schemas.microsoft.com/office/powerpoint/2010/main" val="2850594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幻灯片图像占位符 1"/>
          <p:cNvSpPr>
            <a:spLocks noGrp="1" noRot="1" noChangeAspect="1" noChangeArrowheads="1" noTextEdit="1"/>
          </p:cNvSpPr>
          <p:nvPr>
            <p:ph type="sldImg"/>
          </p:nvPr>
        </p:nvSpPr>
        <p:spPr/>
      </p:sp>
      <p:sp>
        <p:nvSpPr>
          <p:cNvPr id="116738"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mj-lt"/>
              <a:buNone/>
            </a:pPr>
            <a:endParaRPr lang="zh-CN" altLang="en-US"/>
          </a:p>
        </p:txBody>
      </p:sp>
      <p:sp>
        <p:nvSpPr>
          <p:cNvPr id="11673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BAB0960A-F965-9F4E-B11E-CB889053606F}" type="slidenum">
              <a:rPr lang="zh-CN" altLang="en-US" smtClean="0"/>
              <a:t>101</a:t>
            </a:fld>
            <a:endParaRPr lang="en-US" altLang="zh-CN"/>
          </a:p>
        </p:txBody>
      </p:sp>
    </p:spTree>
    <p:extLst>
      <p:ext uri="{BB962C8B-B14F-4D97-AF65-F5344CB8AC3E}">
        <p14:creationId xmlns:p14="http://schemas.microsoft.com/office/powerpoint/2010/main" val="2803786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幻灯片图像占位符 1"/>
          <p:cNvSpPr>
            <a:spLocks noGrp="1" noRot="1" noChangeAspect="1" noChangeArrowheads="1" noTextEdit="1"/>
          </p:cNvSpPr>
          <p:nvPr>
            <p:ph type="sldImg"/>
          </p:nvPr>
        </p:nvSpPr>
        <p:spPr/>
      </p:sp>
      <p:sp>
        <p:nvSpPr>
          <p:cNvPr id="118786"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rgbClr val="569CD6"/>
                </a:solidFill>
                <a:latin typeface="Consolas" panose="020B0609020204030204" pitchFamily="49" charset="0"/>
              </a:rPr>
              <a:t>标准连接和释放过程</a:t>
            </a:r>
            <a:endParaRPr lang="en-US" altLang="zh-CN">
              <a:solidFill>
                <a:srgbClr val="569CD6"/>
              </a:solidFill>
              <a:latin typeface="Consolas" panose="020B0609020204030204" pitchFamily="49" charset="0"/>
            </a:endParaRPr>
          </a:p>
          <a:p>
            <a:r>
              <a:rPr lang="en-US" altLang="zh-CN">
                <a:solidFill>
                  <a:srgbClr val="569CD6"/>
                </a:solidFill>
                <a:latin typeface="Consolas" panose="020B0609020204030204" pitchFamily="49" charset="0"/>
              </a:rPr>
              <a:t>public</a:t>
            </a:r>
            <a:r>
              <a:rPr lang="en-US" altLang="zh-CN">
                <a:solidFill>
                  <a:srgbClr val="D4D4D4"/>
                </a:solidFill>
                <a:latin typeface="Consolas" panose="020B0609020204030204" pitchFamily="49" charset="0"/>
              </a:rPr>
              <a:t> </a:t>
            </a:r>
            <a:r>
              <a:rPr lang="en-US" altLang="zh-CN">
                <a:solidFill>
                  <a:srgbClr val="569CD6"/>
                </a:solidFill>
                <a:latin typeface="Consolas" panose="020B0609020204030204" pitchFamily="49" charset="0"/>
              </a:rPr>
              <a:t>static</a:t>
            </a:r>
            <a:r>
              <a:rPr lang="en-US" altLang="zh-CN">
                <a:solidFill>
                  <a:srgbClr val="D4D4D4"/>
                </a:solidFill>
                <a:latin typeface="Consolas" panose="020B0609020204030204" pitchFamily="49" charset="0"/>
              </a:rPr>
              <a:t> </a:t>
            </a:r>
            <a:r>
              <a:rPr lang="en-US" altLang="zh-CN">
                <a:solidFill>
                  <a:srgbClr val="4EC9B0"/>
                </a:solidFill>
                <a:latin typeface="Consolas" panose="020B0609020204030204" pitchFamily="49" charset="0"/>
              </a:rPr>
              <a:t>void</a:t>
            </a:r>
            <a:r>
              <a:rPr lang="en-US" altLang="zh-CN">
                <a:solidFill>
                  <a:srgbClr val="D4D4D4"/>
                </a:solidFill>
                <a:latin typeface="Consolas" panose="020B0609020204030204" pitchFamily="49" charset="0"/>
              </a:rPr>
              <a:t> </a:t>
            </a:r>
            <a:r>
              <a:rPr lang="en-US" altLang="zh-CN">
                <a:solidFill>
                  <a:srgbClr val="DCDCAA"/>
                </a:solidFill>
                <a:latin typeface="Consolas" panose="020B0609020204030204" pitchFamily="49" charset="0"/>
              </a:rPr>
              <a:t>main</a:t>
            </a:r>
            <a:r>
              <a:rPr lang="en-US" altLang="zh-CN">
                <a:solidFill>
                  <a:srgbClr val="D4D4D4"/>
                </a:solidFill>
                <a:latin typeface="Consolas" panose="020B0609020204030204" pitchFamily="49" charset="0"/>
              </a:rPr>
              <a:t>(</a:t>
            </a:r>
            <a:r>
              <a:rPr lang="en-US" altLang="zh-CN">
                <a:solidFill>
                  <a:srgbClr val="4EC9B0"/>
                </a:solidFill>
                <a:latin typeface="Consolas" panose="020B0609020204030204" pitchFamily="49" charset="0"/>
              </a:rPr>
              <a:t>String</a:t>
            </a:r>
            <a:r>
              <a:rPr lang="en-US" altLang="zh-CN">
                <a:solidFill>
                  <a:srgbClr val="D4D4D4"/>
                </a:solidFill>
                <a:latin typeface="Consolas" panose="020B0609020204030204" pitchFamily="49" charset="0"/>
              </a:rPr>
              <a:t>[] args) {  </a:t>
            </a:r>
          </a:p>
          <a:p>
            <a:r>
              <a:rPr lang="en-US" altLang="zh-CN">
                <a:solidFill>
                  <a:srgbClr val="D4D4D4"/>
                </a:solidFill>
                <a:latin typeface="Consolas" panose="020B0609020204030204" pitchFamily="49" charset="0"/>
              </a:rPr>
              <a:t>        </a:t>
            </a:r>
            <a:r>
              <a:rPr lang="en-US" altLang="zh-CN">
                <a:solidFill>
                  <a:srgbClr val="4EC9B0"/>
                </a:solidFill>
                <a:latin typeface="Consolas" panose="020B0609020204030204" pitchFamily="49" charset="0"/>
              </a:rPr>
              <a:t>Connection</a:t>
            </a:r>
            <a:r>
              <a:rPr lang="en-US" altLang="zh-CN">
                <a:solidFill>
                  <a:srgbClr val="D4D4D4"/>
                </a:solidFill>
                <a:latin typeface="Consolas" panose="020B0609020204030204" pitchFamily="49" charset="0"/>
              </a:rPr>
              <a:t> </a:t>
            </a:r>
            <a:r>
              <a:rPr lang="en-US" altLang="zh-CN">
                <a:solidFill>
                  <a:srgbClr val="9CDCFE"/>
                </a:solidFill>
                <a:latin typeface="Consolas" panose="020B0609020204030204" pitchFamily="49" charset="0"/>
              </a:rPr>
              <a:t>conn</a:t>
            </a:r>
            <a:r>
              <a:rPr lang="en-US" altLang="zh-CN">
                <a:solidFill>
                  <a:srgbClr val="D4D4D4"/>
                </a:solidFill>
                <a:latin typeface="Consolas" panose="020B0609020204030204" pitchFamily="49" charset="0"/>
              </a:rPr>
              <a:t> = </a:t>
            </a:r>
            <a:r>
              <a:rPr lang="en-US" altLang="zh-CN">
                <a:solidFill>
                  <a:srgbClr val="569CD6"/>
                </a:solidFill>
                <a:latin typeface="Consolas" panose="020B0609020204030204" pitchFamily="49" charset="0"/>
              </a:rPr>
              <a:t>null</a:t>
            </a:r>
            <a:r>
              <a:rPr lang="en-US" altLang="zh-CN">
                <a:solidFill>
                  <a:srgbClr val="D4D4D4"/>
                </a:solidFill>
                <a:latin typeface="Consolas" panose="020B0609020204030204" pitchFamily="49" charset="0"/>
              </a:rPr>
              <a:t>;  </a:t>
            </a:r>
          </a:p>
          <a:p>
            <a:r>
              <a:rPr lang="en-US" altLang="zh-CN">
                <a:solidFill>
                  <a:srgbClr val="D4D4D4"/>
                </a:solidFill>
                <a:latin typeface="Consolas" panose="020B0609020204030204" pitchFamily="49" charset="0"/>
              </a:rPr>
              <a:t>        </a:t>
            </a:r>
            <a:r>
              <a:rPr lang="en-US" altLang="zh-CN">
                <a:solidFill>
                  <a:srgbClr val="4EC9B0"/>
                </a:solidFill>
                <a:latin typeface="Consolas" panose="020B0609020204030204" pitchFamily="49" charset="0"/>
              </a:rPr>
              <a:t>Statement</a:t>
            </a:r>
            <a:r>
              <a:rPr lang="en-US" altLang="zh-CN">
                <a:solidFill>
                  <a:srgbClr val="D4D4D4"/>
                </a:solidFill>
                <a:latin typeface="Consolas" panose="020B0609020204030204" pitchFamily="49" charset="0"/>
              </a:rPr>
              <a:t> </a:t>
            </a:r>
            <a:r>
              <a:rPr lang="en-US" altLang="zh-CN">
                <a:solidFill>
                  <a:srgbClr val="9CDCFE"/>
                </a:solidFill>
                <a:latin typeface="Consolas" panose="020B0609020204030204" pitchFamily="49" charset="0"/>
              </a:rPr>
              <a:t>state</a:t>
            </a:r>
            <a:r>
              <a:rPr lang="en-US" altLang="zh-CN">
                <a:solidFill>
                  <a:srgbClr val="D4D4D4"/>
                </a:solidFill>
                <a:latin typeface="Consolas" panose="020B0609020204030204" pitchFamily="49" charset="0"/>
              </a:rPr>
              <a:t> = </a:t>
            </a:r>
            <a:r>
              <a:rPr lang="en-US" altLang="zh-CN">
                <a:solidFill>
                  <a:srgbClr val="569CD6"/>
                </a:solidFill>
                <a:latin typeface="Consolas" panose="020B0609020204030204" pitchFamily="49" charset="0"/>
              </a:rPr>
              <a:t>null</a:t>
            </a:r>
            <a:r>
              <a:rPr lang="en-US" altLang="zh-CN">
                <a:solidFill>
                  <a:srgbClr val="D4D4D4"/>
                </a:solidFill>
                <a:latin typeface="Consolas" panose="020B0609020204030204" pitchFamily="49" charset="0"/>
              </a:rPr>
              <a:t>;  </a:t>
            </a:r>
          </a:p>
          <a:p>
            <a:r>
              <a:rPr lang="en-US" altLang="zh-CN">
                <a:solidFill>
                  <a:srgbClr val="D4D4D4"/>
                </a:solidFill>
                <a:latin typeface="Consolas" panose="020B0609020204030204" pitchFamily="49" charset="0"/>
              </a:rPr>
              <a:t>        </a:t>
            </a:r>
            <a:r>
              <a:rPr lang="en-US" altLang="zh-CN">
                <a:solidFill>
                  <a:srgbClr val="4EC9B0"/>
                </a:solidFill>
                <a:latin typeface="Consolas" panose="020B0609020204030204" pitchFamily="49" charset="0"/>
              </a:rPr>
              <a:t>ResultSet</a:t>
            </a:r>
            <a:r>
              <a:rPr lang="en-US" altLang="zh-CN">
                <a:solidFill>
                  <a:srgbClr val="D4D4D4"/>
                </a:solidFill>
                <a:latin typeface="Consolas" panose="020B0609020204030204" pitchFamily="49" charset="0"/>
              </a:rPr>
              <a:t> </a:t>
            </a:r>
            <a:r>
              <a:rPr lang="en-US" altLang="zh-CN">
                <a:solidFill>
                  <a:srgbClr val="9CDCFE"/>
                </a:solidFill>
                <a:latin typeface="Consolas" panose="020B0609020204030204" pitchFamily="49" charset="0"/>
              </a:rPr>
              <a:t>set</a:t>
            </a:r>
            <a:r>
              <a:rPr lang="en-US" altLang="zh-CN">
                <a:solidFill>
                  <a:srgbClr val="D4D4D4"/>
                </a:solidFill>
                <a:latin typeface="Consolas" panose="020B0609020204030204" pitchFamily="49" charset="0"/>
              </a:rPr>
              <a:t> = </a:t>
            </a:r>
            <a:r>
              <a:rPr lang="en-US" altLang="zh-CN">
                <a:solidFill>
                  <a:srgbClr val="569CD6"/>
                </a:solidFill>
                <a:latin typeface="Consolas" panose="020B0609020204030204" pitchFamily="49" charset="0"/>
              </a:rPr>
              <a:t>null</a:t>
            </a:r>
            <a:r>
              <a:rPr lang="en-US" altLang="zh-CN">
                <a:solidFill>
                  <a:srgbClr val="D4D4D4"/>
                </a:solidFill>
                <a:latin typeface="Consolas" panose="020B0609020204030204" pitchFamily="49" charset="0"/>
              </a:rPr>
              <a:t>;  </a:t>
            </a:r>
          </a:p>
          <a:p>
            <a:r>
              <a:rPr lang="en-US" altLang="zh-CN">
                <a:solidFill>
                  <a:srgbClr val="D4D4D4"/>
                </a:solidFill>
                <a:latin typeface="Consolas" panose="020B0609020204030204" pitchFamily="49" charset="0"/>
              </a:rPr>
              <a:t>        </a:t>
            </a:r>
            <a:r>
              <a:rPr lang="en-US" altLang="zh-CN">
                <a:solidFill>
                  <a:srgbClr val="C586C0"/>
                </a:solidFill>
                <a:latin typeface="Consolas" panose="020B0609020204030204" pitchFamily="49" charset="0"/>
              </a:rPr>
              <a:t>try</a:t>
            </a:r>
            <a:r>
              <a:rPr lang="en-US" altLang="zh-CN">
                <a:solidFill>
                  <a:srgbClr val="D4D4D4"/>
                </a:solidFill>
                <a:latin typeface="Consolas" panose="020B0609020204030204" pitchFamily="49" charset="0"/>
              </a:rPr>
              <a:t> {  </a:t>
            </a:r>
          </a:p>
          <a:p>
            <a:r>
              <a:rPr lang="en-US" altLang="zh-CN">
                <a:solidFill>
                  <a:srgbClr val="D4D4D4"/>
                </a:solidFill>
                <a:latin typeface="Consolas" panose="020B0609020204030204" pitchFamily="49" charset="0"/>
              </a:rPr>
              <a:t>            </a:t>
            </a:r>
            <a:r>
              <a:rPr lang="en-US" altLang="zh-CN">
                <a:solidFill>
                  <a:srgbClr val="6A9955"/>
                </a:solidFill>
                <a:latin typeface="Consolas" panose="020B0609020204030204" pitchFamily="49" charset="0"/>
              </a:rPr>
              <a:t>//</a:t>
            </a:r>
            <a:r>
              <a:rPr lang="zh-CN" altLang="en-US">
                <a:solidFill>
                  <a:srgbClr val="6A9955"/>
                </a:solidFill>
                <a:latin typeface="Consolas" panose="020B0609020204030204" pitchFamily="49" charset="0"/>
              </a:rPr>
              <a:t>注册数据库驱动  </a:t>
            </a:r>
            <a:endParaRPr lang="zh-CN" altLang="en-US">
              <a:solidFill>
                <a:srgbClr val="D4D4D4"/>
              </a:solidFill>
              <a:latin typeface="Consolas" panose="020B0609020204030204" pitchFamily="49" charset="0"/>
            </a:endParaRPr>
          </a:p>
          <a:p>
            <a:r>
              <a:rPr lang="zh-CN" altLang="en-US">
                <a:solidFill>
                  <a:srgbClr val="D4D4D4"/>
                </a:solidFill>
                <a:latin typeface="Consolas" panose="020B0609020204030204" pitchFamily="49" charset="0"/>
              </a:rPr>
              <a:t>            </a:t>
            </a:r>
            <a:r>
              <a:rPr lang="en-US" altLang="zh-CN">
                <a:solidFill>
                  <a:srgbClr val="9CDCFE"/>
                </a:solidFill>
                <a:latin typeface="Consolas" panose="020B0609020204030204" pitchFamily="49" charset="0"/>
              </a:rPr>
              <a:t>DriverManager</a:t>
            </a:r>
            <a:r>
              <a:rPr lang="en-US" altLang="zh-CN">
                <a:solidFill>
                  <a:srgbClr val="D4D4D4"/>
                </a:solidFill>
                <a:latin typeface="Consolas" panose="020B0609020204030204" pitchFamily="49" charset="0"/>
              </a:rPr>
              <a:t>.</a:t>
            </a:r>
            <a:r>
              <a:rPr lang="en-US" altLang="zh-CN">
                <a:solidFill>
                  <a:srgbClr val="DCDCAA"/>
                </a:solidFill>
                <a:latin typeface="Consolas" panose="020B0609020204030204" pitchFamily="49" charset="0"/>
              </a:rPr>
              <a:t>registerDriver</a:t>
            </a:r>
            <a:r>
              <a:rPr lang="en-US" altLang="zh-CN">
                <a:solidFill>
                  <a:srgbClr val="D4D4D4"/>
                </a:solidFill>
                <a:latin typeface="Consolas" panose="020B0609020204030204" pitchFamily="49" charset="0"/>
              </a:rPr>
              <a:t>(</a:t>
            </a:r>
            <a:r>
              <a:rPr lang="en-US" altLang="zh-CN">
                <a:solidFill>
                  <a:srgbClr val="C586C0"/>
                </a:solidFill>
                <a:latin typeface="Consolas" panose="020B0609020204030204" pitchFamily="49" charset="0"/>
              </a:rPr>
              <a:t>new</a:t>
            </a:r>
            <a:r>
              <a:rPr lang="en-US" altLang="zh-CN">
                <a:solidFill>
                  <a:srgbClr val="D4D4D4"/>
                </a:solidFill>
                <a:latin typeface="Consolas" panose="020B0609020204030204" pitchFamily="49" charset="0"/>
              </a:rPr>
              <a:t> </a:t>
            </a:r>
            <a:r>
              <a:rPr lang="en-US" altLang="zh-CN">
                <a:solidFill>
                  <a:srgbClr val="DCDCAA"/>
                </a:solidFill>
                <a:latin typeface="Consolas" panose="020B0609020204030204" pitchFamily="49" charset="0"/>
              </a:rPr>
              <a:t>Driver</a:t>
            </a:r>
            <a:r>
              <a:rPr lang="en-US" altLang="zh-CN">
                <a:solidFill>
                  <a:srgbClr val="D4D4D4"/>
                </a:solidFill>
                <a:latin typeface="Consolas" panose="020B0609020204030204" pitchFamily="49" charset="0"/>
              </a:rPr>
              <a:t>());  </a:t>
            </a:r>
          </a:p>
          <a:p>
            <a:r>
              <a:rPr lang="en-US" altLang="zh-CN">
                <a:solidFill>
                  <a:srgbClr val="D4D4D4"/>
                </a:solidFill>
                <a:latin typeface="Consolas" panose="020B0609020204030204" pitchFamily="49" charset="0"/>
              </a:rPr>
              <a:t>            </a:t>
            </a:r>
            <a:r>
              <a:rPr lang="en-US" altLang="zh-CN">
                <a:solidFill>
                  <a:srgbClr val="6A9955"/>
                </a:solidFill>
                <a:latin typeface="Consolas" panose="020B0609020204030204" pitchFamily="49" charset="0"/>
              </a:rPr>
              <a:t>//</a:t>
            </a:r>
            <a:r>
              <a:rPr lang="zh-CN" altLang="en-US">
                <a:solidFill>
                  <a:srgbClr val="6A9955"/>
                </a:solidFill>
                <a:latin typeface="Consolas" panose="020B0609020204030204" pitchFamily="49" charset="0"/>
              </a:rPr>
              <a:t>获取数据库连接     </a:t>
            </a:r>
            <a:endParaRPr lang="zh-CN" altLang="en-US">
              <a:solidFill>
                <a:srgbClr val="D4D4D4"/>
              </a:solidFill>
              <a:latin typeface="Consolas" panose="020B0609020204030204" pitchFamily="49" charset="0"/>
            </a:endParaRPr>
          </a:p>
          <a:p>
            <a:r>
              <a:rPr lang="zh-CN" altLang="en-US">
                <a:solidFill>
                  <a:srgbClr val="D4D4D4"/>
                </a:solidFill>
                <a:latin typeface="Consolas" panose="020B0609020204030204" pitchFamily="49" charset="0"/>
              </a:rPr>
              <a:t>             </a:t>
            </a:r>
            <a:r>
              <a:rPr lang="en-US" altLang="zh-CN">
                <a:solidFill>
                  <a:srgbClr val="D4D4D4"/>
                </a:solidFill>
                <a:latin typeface="Consolas" panose="020B0609020204030204" pitchFamily="49" charset="0"/>
              </a:rPr>
              <a:t>conn=</a:t>
            </a:r>
            <a:r>
              <a:rPr lang="en-US" altLang="zh-CN">
                <a:solidFill>
                  <a:srgbClr val="9CDCFE"/>
                </a:solidFill>
                <a:latin typeface="Consolas" panose="020B0609020204030204" pitchFamily="49" charset="0"/>
              </a:rPr>
              <a:t>DriverManager</a:t>
            </a:r>
            <a:r>
              <a:rPr lang="en-US" altLang="zh-CN">
                <a:solidFill>
                  <a:srgbClr val="D4D4D4"/>
                </a:solidFill>
                <a:latin typeface="Consolas" panose="020B0609020204030204" pitchFamily="49" charset="0"/>
              </a:rPr>
              <a:t>.</a:t>
            </a:r>
            <a:r>
              <a:rPr lang="en-US" altLang="zh-CN">
                <a:solidFill>
                  <a:srgbClr val="DCDCAA"/>
                </a:solidFill>
                <a:latin typeface="Consolas" panose="020B0609020204030204" pitchFamily="49" charset="0"/>
              </a:rPr>
              <a:t>getConnection</a:t>
            </a:r>
            <a:r>
              <a:rPr lang="en-US" altLang="zh-CN">
                <a:solidFill>
                  <a:srgbClr val="D4D4D4"/>
                </a:solidFill>
                <a:latin typeface="Consolas" panose="020B0609020204030204" pitchFamily="49" charset="0"/>
              </a:rPr>
              <a:t>(</a:t>
            </a:r>
            <a:r>
              <a:rPr lang="en-US" altLang="zh-CN">
                <a:solidFill>
                  <a:srgbClr val="CE9178"/>
                </a:solidFill>
                <a:latin typeface="Consolas" panose="020B0609020204030204" pitchFamily="49" charset="0"/>
              </a:rPr>
              <a:t>"jdbc:mysql://localhost:3306/mydb"</a:t>
            </a:r>
            <a:r>
              <a:rPr lang="en-US" altLang="zh-CN">
                <a:solidFill>
                  <a:srgbClr val="D4D4D4"/>
                </a:solidFill>
                <a:latin typeface="Consolas" panose="020B0609020204030204" pitchFamily="49" charset="0"/>
              </a:rPr>
              <a:t>, </a:t>
            </a:r>
            <a:r>
              <a:rPr lang="en-US" altLang="zh-CN">
                <a:solidFill>
                  <a:srgbClr val="CE9178"/>
                </a:solidFill>
                <a:latin typeface="Consolas" panose="020B0609020204030204" pitchFamily="49" charset="0"/>
              </a:rPr>
              <a:t>"root"</a:t>
            </a:r>
            <a:r>
              <a:rPr lang="en-US" altLang="zh-CN">
                <a:solidFill>
                  <a:srgbClr val="D4D4D4"/>
                </a:solidFill>
                <a:latin typeface="Consolas" panose="020B0609020204030204" pitchFamily="49" charset="0"/>
              </a:rPr>
              <a:t>, </a:t>
            </a:r>
            <a:r>
              <a:rPr lang="en-US" altLang="zh-CN">
                <a:solidFill>
                  <a:srgbClr val="CE9178"/>
                </a:solidFill>
                <a:latin typeface="Consolas" panose="020B0609020204030204" pitchFamily="49" charset="0"/>
              </a:rPr>
              <a:t>""</a:t>
            </a:r>
            <a:r>
              <a:rPr lang="en-US" altLang="zh-CN">
                <a:solidFill>
                  <a:srgbClr val="D4D4D4"/>
                </a:solidFill>
                <a:latin typeface="Consolas" panose="020B0609020204030204" pitchFamily="49" charset="0"/>
              </a:rPr>
              <a:t>);  </a:t>
            </a:r>
          </a:p>
          <a:p>
            <a:r>
              <a:rPr lang="en-US" altLang="zh-CN">
                <a:solidFill>
                  <a:srgbClr val="D4D4D4"/>
                </a:solidFill>
                <a:latin typeface="Consolas" panose="020B0609020204030204" pitchFamily="49" charset="0"/>
              </a:rPr>
              <a:t>            </a:t>
            </a:r>
            <a:r>
              <a:rPr lang="en-US" altLang="zh-CN">
                <a:solidFill>
                  <a:srgbClr val="6A9955"/>
                </a:solidFill>
                <a:latin typeface="Consolas" panose="020B0609020204030204" pitchFamily="49" charset="0"/>
              </a:rPr>
              <a:t>//</a:t>
            </a:r>
            <a:r>
              <a:rPr lang="zh-CN" altLang="en-US">
                <a:solidFill>
                  <a:srgbClr val="6A9955"/>
                </a:solidFill>
                <a:latin typeface="Consolas" panose="020B0609020204030204" pitchFamily="49" charset="0"/>
              </a:rPr>
              <a:t>获取传输器对象  </a:t>
            </a:r>
            <a:endParaRPr lang="zh-CN" altLang="en-US">
              <a:solidFill>
                <a:srgbClr val="D4D4D4"/>
              </a:solidFill>
              <a:latin typeface="Consolas" panose="020B0609020204030204" pitchFamily="49" charset="0"/>
            </a:endParaRPr>
          </a:p>
          <a:p>
            <a:r>
              <a:rPr lang="zh-CN" altLang="en-US">
                <a:solidFill>
                  <a:srgbClr val="D4D4D4"/>
                </a:solidFill>
                <a:latin typeface="Consolas" panose="020B0609020204030204" pitchFamily="49" charset="0"/>
              </a:rPr>
              <a:t>             </a:t>
            </a:r>
            <a:r>
              <a:rPr lang="en-US" altLang="zh-CN">
                <a:solidFill>
                  <a:srgbClr val="D4D4D4"/>
                </a:solidFill>
                <a:latin typeface="Consolas" panose="020B0609020204030204" pitchFamily="49" charset="0"/>
              </a:rPr>
              <a:t>state= </a:t>
            </a:r>
            <a:r>
              <a:rPr lang="en-US" altLang="zh-CN">
                <a:solidFill>
                  <a:srgbClr val="9CDCFE"/>
                </a:solidFill>
                <a:latin typeface="Consolas" panose="020B0609020204030204" pitchFamily="49" charset="0"/>
              </a:rPr>
              <a:t>conn</a:t>
            </a:r>
            <a:r>
              <a:rPr lang="en-US" altLang="zh-CN">
                <a:solidFill>
                  <a:srgbClr val="D4D4D4"/>
                </a:solidFill>
                <a:latin typeface="Consolas" panose="020B0609020204030204" pitchFamily="49" charset="0"/>
              </a:rPr>
              <a:t>.</a:t>
            </a:r>
            <a:r>
              <a:rPr lang="en-US" altLang="zh-CN">
                <a:solidFill>
                  <a:srgbClr val="DCDCAA"/>
                </a:solidFill>
                <a:latin typeface="Consolas" panose="020B0609020204030204" pitchFamily="49" charset="0"/>
              </a:rPr>
              <a:t>createStatement</a:t>
            </a:r>
            <a:r>
              <a:rPr lang="en-US" altLang="zh-CN">
                <a:solidFill>
                  <a:srgbClr val="D4D4D4"/>
                </a:solidFill>
                <a:latin typeface="Consolas" panose="020B0609020204030204" pitchFamily="49" charset="0"/>
              </a:rPr>
              <a:t>();  </a:t>
            </a:r>
          </a:p>
          <a:p>
            <a:r>
              <a:rPr lang="en-US" altLang="zh-CN">
                <a:solidFill>
                  <a:srgbClr val="D4D4D4"/>
                </a:solidFill>
                <a:latin typeface="Consolas" panose="020B0609020204030204" pitchFamily="49" charset="0"/>
              </a:rPr>
              <a:t>            </a:t>
            </a:r>
            <a:r>
              <a:rPr lang="en-US" altLang="zh-CN">
                <a:solidFill>
                  <a:srgbClr val="6A9955"/>
                </a:solidFill>
                <a:latin typeface="Consolas" panose="020B0609020204030204" pitchFamily="49" charset="0"/>
              </a:rPr>
              <a:t>//</a:t>
            </a:r>
            <a:r>
              <a:rPr lang="zh-CN" altLang="en-US">
                <a:solidFill>
                  <a:srgbClr val="6A9955"/>
                </a:solidFill>
                <a:latin typeface="Consolas" panose="020B0609020204030204" pitchFamily="49" charset="0"/>
              </a:rPr>
              <a:t>利用传输器对象执行</a:t>
            </a:r>
            <a:r>
              <a:rPr lang="en-US" altLang="zh-CN">
                <a:solidFill>
                  <a:srgbClr val="6A9955"/>
                </a:solidFill>
                <a:latin typeface="Consolas" panose="020B0609020204030204" pitchFamily="49" charset="0"/>
              </a:rPr>
              <a:t>sql</a:t>
            </a:r>
            <a:r>
              <a:rPr lang="zh-CN" altLang="en-US">
                <a:solidFill>
                  <a:srgbClr val="6A9955"/>
                </a:solidFill>
                <a:latin typeface="Consolas" panose="020B0609020204030204" pitchFamily="49" charset="0"/>
              </a:rPr>
              <a:t>语句  </a:t>
            </a:r>
            <a:endParaRPr lang="zh-CN" altLang="en-US">
              <a:solidFill>
                <a:srgbClr val="D4D4D4"/>
              </a:solidFill>
              <a:latin typeface="Consolas" panose="020B0609020204030204" pitchFamily="49" charset="0"/>
            </a:endParaRPr>
          </a:p>
          <a:p>
            <a:r>
              <a:rPr lang="zh-CN" altLang="en-US">
                <a:solidFill>
                  <a:srgbClr val="D4D4D4"/>
                </a:solidFill>
                <a:latin typeface="Consolas" panose="020B0609020204030204" pitchFamily="49" charset="0"/>
              </a:rPr>
              <a:t>             </a:t>
            </a:r>
            <a:r>
              <a:rPr lang="en-US" altLang="zh-CN">
                <a:solidFill>
                  <a:srgbClr val="D4D4D4"/>
                </a:solidFill>
                <a:latin typeface="Consolas" panose="020B0609020204030204" pitchFamily="49" charset="0"/>
              </a:rPr>
              <a:t>set=</a:t>
            </a:r>
            <a:r>
              <a:rPr lang="en-US" altLang="zh-CN">
                <a:solidFill>
                  <a:srgbClr val="9CDCFE"/>
                </a:solidFill>
                <a:latin typeface="Consolas" panose="020B0609020204030204" pitchFamily="49" charset="0"/>
              </a:rPr>
              <a:t>state</a:t>
            </a:r>
            <a:r>
              <a:rPr lang="en-US" altLang="zh-CN">
                <a:solidFill>
                  <a:srgbClr val="D4D4D4"/>
                </a:solidFill>
                <a:latin typeface="Consolas" panose="020B0609020204030204" pitchFamily="49" charset="0"/>
              </a:rPr>
              <a:t>.</a:t>
            </a:r>
            <a:r>
              <a:rPr lang="en-US" altLang="zh-CN">
                <a:solidFill>
                  <a:srgbClr val="DCDCAA"/>
                </a:solidFill>
                <a:latin typeface="Consolas" panose="020B0609020204030204" pitchFamily="49" charset="0"/>
              </a:rPr>
              <a:t>executeQuery</a:t>
            </a:r>
            <a:r>
              <a:rPr lang="en-US" altLang="zh-CN">
                <a:solidFill>
                  <a:srgbClr val="D4D4D4"/>
                </a:solidFill>
                <a:latin typeface="Consolas" panose="020B0609020204030204" pitchFamily="49" charset="0"/>
              </a:rPr>
              <a:t>(</a:t>
            </a:r>
            <a:r>
              <a:rPr lang="en-US" altLang="zh-CN">
                <a:solidFill>
                  <a:srgbClr val="CE9178"/>
                </a:solidFill>
                <a:latin typeface="Consolas" panose="020B0609020204030204" pitchFamily="49" charset="0"/>
              </a:rPr>
              <a:t>"select * from emp"</a:t>
            </a:r>
            <a:r>
              <a:rPr lang="en-US" altLang="zh-CN">
                <a:solidFill>
                  <a:srgbClr val="D4D4D4"/>
                </a:solidFill>
                <a:latin typeface="Consolas" panose="020B0609020204030204" pitchFamily="49" charset="0"/>
              </a:rPr>
              <a:t>);  </a:t>
            </a:r>
          </a:p>
          <a:p>
            <a:r>
              <a:rPr lang="en-US" altLang="zh-CN">
                <a:solidFill>
                  <a:srgbClr val="D4D4D4"/>
                </a:solidFill>
                <a:latin typeface="Consolas" panose="020B0609020204030204" pitchFamily="49" charset="0"/>
              </a:rPr>
              <a:t>            </a:t>
            </a:r>
            <a:r>
              <a:rPr lang="en-US" altLang="zh-CN">
                <a:solidFill>
                  <a:srgbClr val="C586C0"/>
                </a:solidFill>
                <a:latin typeface="Consolas" panose="020B0609020204030204" pitchFamily="49" charset="0"/>
              </a:rPr>
              <a:t>while</a:t>
            </a:r>
            <a:r>
              <a:rPr lang="en-US" altLang="zh-CN">
                <a:solidFill>
                  <a:srgbClr val="D4D4D4"/>
                </a:solidFill>
                <a:latin typeface="Consolas" panose="020B0609020204030204" pitchFamily="49" charset="0"/>
              </a:rPr>
              <a:t>(</a:t>
            </a:r>
            <a:r>
              <a:rPr lang="en-US" altLang="zh-CN">
                <a:solidFill>
                  <a:srgbClr val="9CDCFE"/>
                </a:solidFill>
                <a:latin typeface="Consolas" panose="020B0609020204030204" pitchFamily="49" charset="0"/>
              </a:rPr>
              <a:t>set</a:t>
            </a:r>
            <a:r>
              <a:rPr lang="en-US" altLang="zh-CN">
                <a:solidFill>
                  <a:srgbClr val="D4D4D4"/>
                </a:solidFill>
                <a:latin typeface="Consolas" panose="020B0609020204030204" pitchFamily="49" charset="0"/>
              </a:rPr>
              <a:t>.</a:t>
            </a:r>
            <a:r>
              <a:rPr lang="en-US" altLang="zh-CN">
                <a:solidFill>
                  <a:srgbClr val="DCDCAA"/>
                </a:solidFill>
                <a:latin typeface="Consolas" panose="020B0609020204030204" pitchFamily="49" charset="0"/>
              </a:rPr>
              <a:t>next</a:t>
            </a:r>
            <a:r>
              <a:rPr lang="en-US" altLang="zh-CN">
                <a:solidFill>
                  <a:srgbClr val="D4D4D4"/>
                </a:solidFill>
                <a:latin typeface="Consolas" panose="020B0609020204030204" pitchFamily="49" charset="0"/>
              </a:rPr>
              <a:t>()){  </a:t>
            </a:r>
          </a:p>
          <a:p>
            <a:r>
              <a:rPr lang="en-US" altLang="zh-CN">
                <a:solidFill>
                  <a:srgbClr val="D4D4D4"/>
                </a:solidFill>
                <a:latin typeface="Consolas" panose="020B0609020204030204" pitchFamily="49" charset="0"/>
              </a:rPr>
              <a:t>                </a:t>
            </a:r>
            <a:r>
              <a:rPr lang="en-US" altLang="zh-CN">
                <a:solidFill>
                  <a:srgbClr val="9CDCFE"/>
                </a:solidFill>
                <a:latin typeface="Consolas" panose="020B0609020204030204" pitchFamily="49" charset="0"/>
              </a:rPr>
              <a:t>System</a:t>
            </a:r>
            <a:r>
              <a:rPr lang="en-US" altLang="zh-CN">
                <a:solidFill>
                  <a:srgbClr val="D4D4D4"/>
                </a:solidFill>
                <a:latin typeface="Consolas" panose="020B0609020204030204" pitchFamily="49" charset="0"/>
              </a:rPr>
              <a:t>.</a:t>
            </a:r>
            <a:r>
              <a:rPr lang="en-US" altLang="zh-CN">
                <a:solidFill>
                  <a:srgbClr val="9CDCFE"/>
                </a:solidFill>
                <a:latin typeface="Consolas" panose="020B0609020204030204" pitchFamily="49" charset="0"/>
              </a:rPr>
              <a:t>out</a:t>
            </a:r>
            <a:r>
              <a:rPr lang="en-US" altLang="zh-CN">
                <a:solidFill>
                  <a:srgbClr val="D4D4D4"/>
                </a:solidFill>
                <a:latin typeface="Consolas" panose="020B0609020204030204" pitchFamily="49" charset="0"/>
              </a:rPr>
              <a:t>.</a:t>
            </a:r>
            <a:r>
              <a:rPr lang="en-US" altLang="zh-CN">
                <a:solidFill>
                  <a:srgbClr val="DCDCAA"/>
                </a:solidFill>
                <a:latin typeface="Consolas" panose="020B0609020204030204" pitchFamily="49" charset="0"/>
              </a:rPr>
              <a:t>println</a:t>
            </a:r>
            <a:r>
              <a:rPr lang="en-US" altLang="zh-CN">
                <a:solidFill>
                  <a:srgbClr val="D4D4D4"/>
                </a:solidFill>
                <a:latin typeface="Consolas" panose="020B0609020204030204" pitchFamily="49" charset="0"/>
              </a:rPr>
              <a:t>(</a:t>
            </a:r>
            <a:r>
              <a:rPr lang="en-US" altLang="zh-CN">
                <a:solidFill>
                  <a:srgbClr val="9CDCFE"/>
                </a:solidFill>
                <a:latin typeface="Consolas" panose="020B0609020204030204" pitchFamily="49" charset="0"/>
              </a:rPr>
              <a:t>set</a:t>
            </a:r>
            <a:r>
              <a:rPr lang="en-US" altLang="zh-CN">
                <a:solidFill>
                  <a:srgbClr val="D4D4D4"/>
                </a:solidFill>
                <a:latin typeface="Consolas" panose="020B0609020204030204" pitchFamily="49" charset="0"/>
              </a:rPr>
              <a:t>.</a:t>
            </a:r>
            <a:r>
              <a:rPr lang="en-US" altLang="zh-CN">
                <a:solidFill>
                  <a:srgbClr val="DCDCAA"/>
                </a:solidFill>
                <a:latin typeface="Consolas" panose="020B0609020204030204" pitchFamily="49" charset="0"/>
              </a:rPr>
              <a:t>getString</a:t>
            </a:r>
            <a:r>
              <a:rPr lang="en-US" altLang="zh-CN">
                <a:solidFill>
                  <a:srgbClr val="D4D4D4"/>
                </a:solidFill>
                <a:latin typeface="Consolas" panose="020B0609020204030204" pitchFamily="49" charset="0"/>
              </a:rPr>
              <a:t>(</a:t>
            </a:r>
            <a:r>
              <a:rPr lang="en-US" altLang="zh-CN">
                <a:solidFill>
                  <a:srgbClr val="CE9178"/>
                </a:solidFill>
                <a:latin typeface="Consolas" panose="020B0609020204030204" pitchFamily="49" charset="0"/>
              </a:rPr>
              <a:t>"name"</a:t>
            </a:r>
            <a:r>
              <a:rPr lang="en-US" altLang="zh-CN">
                <a:solidFill>
                  <a:srgbClr val="D4D4D4"/>
                </a:solidFill>
                <a:latin typeface="Consolas" panose="020B0609020204030204" pitchFamily="49" charset="0"/>
              </a:rPr>
              <a:t>));  </a:t>
            </a:r>
          </a:p>
          <a:p>
            <a:r>
              <a:rPr lang="en-US" altLang="zh-CN">
                <a:solidFill>
                  <a:srgbClr val="D4D4D4"/>
                </a:solidFill>
                <a:latin typeface="Consolas" panose="020B0609020204030204" pitchFamily="49" charset="0"/>
              </a:rPr>
              <a:t>            }  </a:t>
            </a:r>
          </a:p>
          <a:p>
            <a:r>
              <a:rPr lang="en-US" altLang="zh-CN">
                <a:solidFill>
                  <a:srgbClr val="D4D4D4"/>
                </a:solidFill>
                <a:latin typeface="Consolas" panose="020B0609020204030204" pitchFamily="49" charset="0"/>
              </a:rPr>
              <a:t>        } </a:t>
            </a:r>
            <a:r>
              <a:rPr lang="en-US" altLang="zh-CN">
                <a:solidFill>
                  <a:srgbClr val="C586C0"/>
                </a:solidFill>
                <a:latin typeface="Consolas" panose="020B0609020204030204" pitchFamily="49" charset="0"/>
              </a:rPr>
              <a:t>catch</a:t>
            </a:r>
            <a:r>
              <a:rPr lang="en-US" altLang="zh-CN">
                <a:solidFill>
                  <a:srgbClr val="D4D4D4"/>
                </a:solidFill>
                <a:latin typeface="Consolas" panose="020B0609020204030204" pitchFamily="49" charset="0"/>
              </a:rPr>
              <a:t> (</a:t>
            </a:r>
            <a:r>
              <a:rPr lang="en-US" altLang="zh-CN">
                <a:solidFill>
                  <a:srgbClr val="4EC9B0"/>
                </a:solidFill>
                <a:latin typeface="Consolas" panose="020B0609020204030204" pitchFamily="49" charset="0"/>
              </a:rPr>
              <a:t>SQLException</a:t>
            </a:r>
            <a:r>
              <a:rPr lang="en-US" altLang="zh-CN">
                <a:solidFill>
                  <a:srgbClr val="D4D4D4"/>
                </a:solidFill>
                <a:latin typeface="Consolas" panose="020B0609020204030204" pitchFamily="49" charset="0"/>
              </a:rPr>
              <a:t> </a:t>
            </a:r>
            <a:r>
              <a:rPr lang="en-US" altLang="zh-CN">
                <a:solidFill>
                  <a:srgbClr val="9CDCFE"/>
                </a:solidFill>
                <a:latin typeface="Consolas" panose="020B0609020204030204" pitchFamily="49" charset="0"/>
              </a:rPr>
              <a:t>e</a:t>
            </a:r>
            <a:r>
              <a:rPr lang="en-US" altLang="zh-CN">
                <a:solidFill>
                  <a:srgbClr val="D4D4D4"/>
                </a:solidFill>
                <a:latin typeface="Consolas" panose="020B0609020204030204" pitchFamily="49" charset="0"/>
              </a:rPr>
              <a:t>) {  </a:t>
            </a:r>
          </a:p>
          <a:p>
            <a:r>
              <a:rPr lang="en-US" altLang="zh-CN">
                <a:solidFill>
                  <a:srgbClr val="D4D4D4"/>
                </a:solidFill>
                <a:latin typeface="Consolas" panose="020B0609020204030204" pitchFamily="49" charset="0"/>
              </a:rPr>
              <a:t>            </a:t>
            </a:r>
            <a:r>
              <a:rPr lang="en-US" altLang="zh-CN">
                <a:solidFill>
                  <a:srgbClr val="6A9955"/>
                </a:solidFill>
                <a:latin typeface="Consolas" panose="020B0609020204030204" pitchFamily="49" charset="0"/>
              </a:rPr>
              <a:t>// TODO Auto-generated catch block  </a:t>
            </a:r>
            <a:endParaRPr lang="en-US" altLang="zh-CN">
              <a:solidFill>
                <a:srgbClr val="D4D4D4"/>
              </a:solidFill>
              <a:latin typeface="Consolas" panose="020B0609020204030204" pitchFamily="49" charset="0"/>
            </a:endParaRPr>
          </a:p>
          <a:p>
            <a:r>
              <a:rPr lang="en-US" altLang="zh-CN">
                <a:solidFill>
                  <a:srgbClr val="D4D4D4"/>
                </a:solidFill>
                <a:latin typeface="Consolas" panose="020B0609020204030204" pitchFamily="49" charset="0"/>
              </a:rPr>
              <a:t>            </a:t>
            </a:r>
            <a:r>
              <a:rPr lang="en-US" altLang="zh-CN">
                <a:solidFill>
                  <a:srgbClr val="9CDCFE"/>
                </a:solidFill>
                <a:latin typeface="Consolas" panose="020B0609020204030204" pitchFamily="49" charset="0"/>
              </a:rPr>
              <a:t>e</a:t>
            </a:r>
            <a:r>
              <a:rPr lang="en-US" altLang="zh-CN">
                <a:solidFill>
                  <a:srgbClr val="D4D4D4"/>
                </a:solidFill>
                <a:latin typeface="Consolas" panose="020B0609020204030204" pitchFamily="49" charset="0"/>
              </a:rPr>
              <a:t>.</a:t>
            </a:r>
            <a:r>
              <a:rPr lang="en-US" altLang="zh-CN">
                <a:solidFill>
                  <a:srgbClr val="DCDCAA"/>
                </a:solidFill>
                <a:latin typeface="Consolas" panose="020B0609020204030204" pitchFamily="49" charset="0"/>
              </a:rPr>
              <a:t>printStackTrace</a:t>
            </a:r>
            <a:r>
              <a:rPr lang="en-US" altLang="zh-CN">
                <a:solidFill>
                  <a:srgbClr val="D4D4D4"/>
                </a:solidFill>
                <a:latin typeface="Consolas" panose="020B0609020204030204" pitchFamily="49" charset="0"/>
              </a:rPr>
              <a:t>();  </a:t>
            </a:r>
          </a:p>
          <a:p>
            <a:r>
              <a:rPr lang="en-US" altLang="zh-CN">
                <a:solidFill>
                  <a:srgbClr val="D4D4D4"/>
                </a:solidFill>
                <a:latin typeface="Consolas" panose="020B0609020204030204" pitchFamily="49" charset="0"/>
              </a:rPr>
              <a:t>        }</a:t>
            </a:r>
            <a:r>
              <a:rPr lang="en-US" altLang="zh-CN">
                <a:solidFill>
                  <a:srgbClr val="C586C0"/>
                </a:solidFill>
                <a:latin typeface="Consolas" panose="020B0609020204030204" pitchFamily="49" charset="0"/>
              </a:rPr>
              <a:t>finally</a:t>
            </a:r>
            <a:r>
              <a:rPr lang="en-US" altLang="zh-CN">
                <a:solidFill>
                  <a:srgbClr val="D4D4D4"/>
                </a:solidFill>
                <a:latin typeface="Consolas" panose="020B0609020204030204" pitchFamily="49" charset="0"/>
              </a:rPr>
              <a:t>{  </a:t>
            </a:r>
          </a:p>
          <a:p>
            <a:r>
              <a:rPr lang="en-US" altLang="zh-CN">
                <a:solidFill>
                  <a:srgbClr val="D4D4D4"/>
                </a:solidFill>
                <a:latin typeface="Consolas" panose="020B0609020204030204" pitchFamily="49" charset="0"/>
              </a:rPr>
              <a:t>            </a:t>
            </a:r>
            <a:r>
              <a:rPr lang="en-US" altLang="zh-CN">
                <a:solidFill>
                  <a:srgbClr val="C586C0"/>
                </a:solidFill>
                <a:latin typeface="Consolas" panose="020B0609020204030204" pitchFamily="49" charset="0"/>
              </a:rPr>
              <a:t>try</a:t>
            </a:r>
            <a:r>
              <a:rPr lang="en-US" altLang="zh-CN">
                <a:solidFill>
                  <a:srgbClr val="D4D4D4"/>
                </a:solidFill>
                <a:latin typeface="Consolas" panose="020B0609020204030204" pitchFamily="49" charset="0"/>
              </a:rPr>
              <a:t> {  </a:t>
            </a:r>
          </a:p>
          <a:p>
            <a:r>
              <a:rPr lang="en-US" altLang="zh-CN">
                <a:solidFill>
                  <a:srgbClr val="D4D4D4"/>
                </a:solidFill>
                <a:latin typeface="Consolas" panose="020B0609020204030204" pitchFamily="49" charset="0"/>
              </a:rPr>
              <a:t>                </a:t>
            </a:r>
            <a:r>
              <a:rPr lang="en-US" altLang="zh-CN">
                <a:solidFill>
                  <a:srgbClr val="9CDCFE"/>
                </a:solidFill>
                <a:latin typeface="Consolas" panose="020B0609020204030204" pitchFamily="49" charset="0"/>
              </a:rPr>
              <a:t>set</a:t>
            </a:r>
            <a:r>
              <a:rPr lang="en-US" altLang="zh-CN">
                <a:solidFill>
                  <a:srgbClr val="D4D4D4"/>
                </a:solidFill>
                <a:latin typeface="Consolas" panose="020B0609020204030204" pitchFamily="49" charset="0"/>
              </a:rPr>
              <a:t>.</a:t>
            </a:r>
            <a:r>
              <a:rPr lang="en-US" altLang="zh-CN">
                <a:solidFill>
                  <a:srgbClr val="DCDCAA"/>
                </a:solidFill>
                <a:latin typeface="Consolas" panose="020B0609020204030204" pitchFamily="49" charset="0"/>
              </a:rPr>
              <a:t>close</a:t>
            </a:r>
            <a:r>
              <a:rPr lang="en-US" altLang="zh-CN">
                <a:solidFill>
                  <a:srgbClr val="D4D4D4"/>
                </a:solidFill>
                <a:latin typeface="Consolas" panose="020B0609020204030204" pitchFamily="49" charset="0"/>
              </a:rPr>
              <a:t>();  </a:t>
            </a:r>
          </a:p>
          <a:p>
            <a:r>
              <a:rPr lang="en-US" altLang="zh-CN">
                <a:solidFill>
                  <a:srgbClr val="D4D4D4"/>
                </a:solidFill>
                <a:latin typeface="Consolas" panose="020B0609020204030204" pitchFamily="49" charset="0"/>
              </a:rPr>
              <a:t>                </a:t>
            </a:r>
            <a:r>
              <a:rPr lang="en-US" altLang="zh-CN">
                <a:solidFill>
                  <a:srgbClr val="9CDCFE"/>
                </a:solidFill>
                <a:latin typeface="Consolas" panose="020B0609020204030204" pitchFamily="49" charset="0"/>
              </a:rPr>
              <a:t>state</a:t>
            </a:r>
            <a:r>
              <a:rPr lang="en-US" altLang="zh-CN">
                <a:solidFill>
                  <a:srgbClr val="D4D4D4"/>
                </a:solidFill>
                <a:latin typeface="Consolas" panose="020B0609020204030204" pitchFamily="49" charset="0"/>
              </a:rPr>
              <a:t>.</a:t>
            </a:r>
            <a:r>
              <a:rPr lang="en-US" altLang="zh-CN">
                <a:solidFill>
                  <a:srgbClr val="DCDCAA"/>
                </a:solidFill>
                <a:latin typeface="Consolas" panose="020B0609020204030204" pitchFamily="49" charset="0"/>
              </a:rPr>
              <a:t>close</a:t>
            </a:r>
            <a:r>
              <a:rPr lang="en-US" altLang="zh-CN">
                <a:solidFill>
                  <a:srgbClr val="D4D4D4"/>
                </a:solidFill>
                <a:latin typeface="Consolas" panose="020B0609020204030204" pitchFamily="49" charset="0"/>
              </a:rPr>
              <a:t>();  </a:t>
            </a:r>
          </a:p>
          <a:p>
            <a:r>
              <a:rPr lang="en-US" altLang="zh-CN">
                <a:solidFill>
                  <a:srgbClr val="D4D4D4"/>
                </a:solidFill>
                <a:latin typeface="Consolas" panose="020B0609020204030204" pitchFamily="49" charset="0"/>
              </a:rPr>
              <a:t>                </a:t>
            </a:r>
            <a:r>
              <a:rPr lang="en-US" altLang="zh-CN">
                <a:solidFill>
                  <a:srgbClr val="9CDCFE"/>
                </a:solidFill>
                <a:latin typeface="Consolas" panose="020B0609020204030204" pitchFamily="49" charset="0"/>
              </a:rPr>
              <a:t>conn</a:t>
            </a:r>
            <a:r>
              <a:rPr lang="en-US" altLang="zh-CN">
                <a:solidFill>
                  <a:srgbClr val="D4D4D4"/>
                </a:solidFill>
                <a:latin typeface="Consolas" panose="020B0609020204030204" pitchFamily="49" charset="0"/>
              </a:rPr>
              <a:t>.</a:t>
            </a:r>
            <a:r>
              <a:rPr lang="en-US" altLang="zh-CN">
                <a:solidFill>
                  <a:srgbClr val="DCDCAA"/>
                </a:solidFill>
                <a:latin typeface="Consolas" panose="020B0609020204030204" pitchFamily="49" charset="0"/>
              </a:rPr>
              <a:t>close</a:t>
            </a:r>
            <a:r>
              <a:rPr lang="en-US" altLang="zh-CN">
                <a:solidFill>
                  <a:srgbClr val="D4D4D4"/>
                </a:solidFill>
                <a:latin typeface="Consolas" panose="020B0609020204030204" pitchFamily="49" charset="0"/>
              </a:rPr>
              <a:t>();  </a:t>
            </a:r>
          </a:p>
          <a:p>
            <a:r>
              <a:rPr lang="en-US" altLang="zh-CN">
                <a:solidFill>
                  <a:srgbClr val="D4D4D4"/>
                </a:solidFill>
                <a:latin typeface="Consolas" panose="020B0609020204030204" pitchFamily="49" charset="0"/>
              </a:rPr>
              <a:t>            } </a:t>
            </a:r>
            <a:r>
              <a:rPr lang="en-US" altLang="zh-CN">
                <a:solidFill>
                  <a:srgbClr val="C586C0"/>
                </a:solidFill>
                <a:latin typeface="Consolas" panose="020B0609020204030204" pitchFamily="49" charset="0"/>
              </a:rPr>
              <a:t>catch</a:t>
            </a:r>
            <a:r>
              <a:rPr lang="en-US" altLang="zh-CN">
                <a:solidFill>
                  <a:srgbClr val="D4D4D4"/>
                </a:solidFill>
                <a:latin typeface="Consolas" panose="020B0609020204030204" pitchFamily="49" charset="0"/>
              </a:rPr>
              <a:t> (</a:t>
            </a:r>
            <a:r>
              <a:rPr lang="en-US" altLang="zh-CN">
                <a:solidFill>
                  <a:srgbClr val="4EC9B0"/>
                </a:solidFill>
                <a:latin typeface="Consolas" panose="020B0609020204030204" pitchFamily="49" charset="0"/>
              </a:rPr>
              <a:t>SQLException</a:t>
            </a:r>
            <a:r>
              <a:rPr lang="en-US" altLang="zh-CN">
                <a:solidFill>
                  <a:srgbClr val="D4D4D4"/>
                </a:solidFill>
                <a:latin typeface="Consolas" panose="020B0609020204030204" pitchFamily="49" charset="0"/>
              </a:rPr>
              <a:t> </a:t>
            </a:r>
            <a:r>
              <a:rPr lang="en-US" altLang="zh-CN">
                <a:solidFill>
                  <a:srgbClr val="9CDCFE"/>
                </a:solidFill>
                <a:latin typeface="Consolas" panose="020B0609020204030204" pitchFamily="49" charset="0"/>
              </a:rPr>
              <a:t>e</a:t>
            </a:r>
            <a:r>
              <a:rPr lang="en-US" altLang="zh-CN">
                <a:solidFill>
                  <a:srgbClr val="D4D4D4"/>
                </a:solidFill>
                <a:latin typeface="Consolas" panose="020B0609020204030204" pitchFamily="49" charset="0"/>
              </a:rPr>
              <a:t>) {  </a:t>
            </a:r>
          </a:p>
          <a:p>
            <a:r>
              <a:rPr lang="en-US" altLang="zh-CN">
                <a:solidFill>
                  <a:srgbClr val="D4D4D4"/>
                </a:solidFill>
                <a:latin typeface="Consolas" panose="020B0609020204030204" pitchFamily="49" charset="0"/>
              </a:rPr>
              <a:t>                </a:t>
            </a:r>
            <a:r>
              <a:rPr lang="en-US" altLang="zh-CN">
                <a:solidFill>
                  <a:srgbClr val="6A9955"/>
                </a:solidFill>
                <a:latin typeface="Consolas" panose="020B0609020204030204" pitchFamily="49" charset="0"/>
              </a:rPr>
              <a:t>// TODO Auto-generated catch block  </a:t>
            </a:r>
            <a:endParaRPr lang="en-US" altLang="zh-CN">
              <a:solidFill>
                <a:srgbClr val="D4D4D4"/>
              </a:solidFill>
              <a:latin typeface="Consolas" panose="020B0609020204030204" pitchFamily="49" charset="0"/>
            </a:endParaRPr>
          </a:p>
          <a:p>
            <a:r>
              <a:rPr lang="en-US" altLang="zh-CN">
                <a:solidFill>
                  <a:srgbClr val="D4D4D4"/>
                </a:solidFill>
                <a:latin typeface="Consolas" panose="020B0609020204030204" pitchFamily="49" charset="0"/>
              </a:rPr>
              <a:t>                </a:t>
            </a:r>
            <a:r>
              <a:rPr lang="en-US" altLang="zh-CN">
                <a:solidFill>
                  <a:srgbClr val="9CDCFE"/>
                </a:solidFill>
                <a:latin typeface="Consolas" panose="020B0609020204030204" pitchFamily="49" charset="0"/>
              </a:rPr>
              <a:t>e</a:t>
            </a:r>
            <a:r>
              <a:rPr lang="en-US" altLang="zh-CN">
                <a:solidFill>
                  <a:srgbClr val="D4D4D4"/>
                </a:solidFill>
                <a:latin typeface="Consolas" panose="020B0609020204030204" pitchFamily="49" charset="0"/>
              </a:rPr>
              <a:t>.</a:t>
            </a:r>
            <a:r>
              <a:rPr lang="en-US" altLang="zh-CN">
                <a:solidFill>
                  <a:srgbClr val="DCDCAA"/>
                </a:solidFill>
                <a:latin typeface="Consolas" panose="020B0609020204030204" pitchFamily="49" charset="0"/>
              </a:rPr>
              <a:t>printStackTrace</a:t>
            </a:r>
            <a:r>
              <a:rPr lang="en-US" altLang="zh-CN">
                <a:solidFill>
                  <a:srgbClr val="D4D4D4"/>
                </a:solidFill>
                <a:latin typeface="Consolas" panose="020B0609020204030204" pitchFamily="49" charset="0"/>
              </a:rPr>
              <a:t>();  </a:t>
            </a:r>
          </a:p>
          <a:p>
            <a:r>
              <a:rPr lang="en-US" altLang="zh-CN">
                <a:solidFill>
                  <a:srgbClr val="D4D4D4"/>
                </a:solidFill>
                <a:latin typeface="Consolas" panose="020B0609020204030204" pitchFamily="49" charset="0"/>
              </a:rPr>
              <a:t>            }  </a:t>
            </a:r>
          </a:p>
          <a:p>
            <a:r>
              <a:rPr lang="en-US" altLang="zh-CN">
                <a:solidFill>
                  <a:srgbClr val="D4D4D4"/>
                </a:solidFill>
                <a:latin typeface="Consolas" panose="020B0609020204030204" pitchFamily="49" charset="0"/>
              </a:rPr>
              <a:t>  </a:t>
            </a:r>
          </a:p>
          <a:p>
            <a:r>
              <a:rPr lang="en-US" altLang="zh-CN">
                <a:solidFill>
                  <a:srgbClr val="D4D4D4"/>
                </a:solidFill>
                <a:latin typeface="Consolas" panose="020B0609020204030204" pitchFamily="49" charset="0"/>
              </a:rPr>
              <a:t>        }  </a:t>
            </a:r>
          </a:p>
          <a:p>
            <a:r>
              <a:rPr lang="en-US" altLang="zh-CN">
                <a:solidFill>
                  <a:srgbClr val="D4D4D4"/>
                </a:solidFill>
                <a:latin typeface="Consolas" panose="020B0609020204030204" pitchFamily="49" charset="0"/>
              </a:rPr>
              <a:t>    } </a:t>
            </a:r>
          </a:p>
          <a:p>
            <a:pPr>
              <a:buFont typeface="+mj-lt"/>
              <a:buNone/>
            </a:pPr>
            <a:endParaRPr lang="zh-CN" altLang="en-US"/>
          </a:p>
          <a:p>
            <a:pPr marL="857250" lvl="2">
              <a:lnSpc>
                <a:spcPct val="120000"/>
              </a:lnSpc>
            </a:pPr>
            <a:endParaRPr lang="en-US" altLang="zh-CN"/>
          </a:p>
        </p:txBody>
      </p:sp>
      <p:sp>
        <p:nvSpPr>
          <p:cNvPr id="118787"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514B054E-8ED5-CC4A-AF7C-EDD70F0CC2D1}" type="slidenum">
              <a:rPr lang="zh-CN" altLang="en-US" smtClean="0"/>
              <a:t>102</a:t>
            </a:fld>
            <a:endParaRPr lang="en-US" altLang="zh-CN"/>
          </a:p>
        </p:txBody>
      </p:sp>
    </p:spTree>
    <p:extLst>
      <p:ext uri="{BB962C8B-B14F-4D97-AF65-F5344CB8AC3E}">
        <p14:creationId xmlns:p14="http://schemas.microsoft.com/office/powerpoint/2010/main" val="388647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p:cNvSpPr>
            <a:spLocks noGrp="1" noRot="1" noChangeAspect="1" noChangeArrowheads="1" noTextEdit="1"/>
          </p:cNvSpPr>
          <p:nvPr>
            <p:ph type="sldImg"/>
          </p:nvPr>
        </p:nvSpPr>
        <p:spPr/>
      </p:sp>
      <p:sp>
        <p:nvSpPr>
          <p:cNvPr id="860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601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None/>
            </a:pPr>
            <a:fld id="{3E65E3D5-0327-BC46-9248-88DA9C42DE40}" type="slidenum">
              <a:rPr lang="zh-CN" altLang="en-US" smtClean="0">
                <a:latin typeface="Arial" panose="020B0604020202020204" pitchFamily="34" charset="0"/>
              </a:rPr>
              <a:t>81</a:t>
            </a:fld>
            <a:endParaRPr lang="en-US" altLang="zh-CN">
              <a:latin typeface="Arial" panose="020B0604020202020204" pitchFamily="34" charset="0"/>
            </a:endParaRPr>
          </a:p>
        </p:txBody>
      </p:sp>
    </p:spTree>
    <p:extLst>
      <p:ext uri="{BB962C8B-B14F-4D97-AF65-F5344CB8AC3E}">
        <p14:creationId xmlns:p14="http://schemas.microsoft.com/office/powerpoint/2010/main" val="2903508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幻灯片图像占位符 1"/>
          <p:cNvSpPr>
            <a:spLocks noGrp="1" noRot="1" noChangeAspect="1" noChangeArrowheads="1" noTextEdit="1"/>
          </p:cNvSpPr>
          <p:nvPr>
            <p:ph type="sldImg"/>
          </p:nvPr>
        </p:nvSpPr>
        <p:spPr/>
      </p:sp>
      <p:sp>
        <p:nvSpPr>
          <p:cNvPr id="8806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806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None/>
            </a:pPr>
            <a:fld id="{210797F1-F5D2-7943-A290-F57F1E2CE8DB}" type="slidenum">
              <a:rPr lang="zh-CN" altLang="en-US" smtClean="0">
                <a:latin typeface="Arial" panose="020B0604020202020204" pitchFamily="34" charset="0"/>
              </a:rPr>
              <a:t>82</a:t>
            </a:fld>
            <a:endParaRPr lang="en-US" altLang="zh-CN">
              <a:latin typeface="Arial" panose="020B0604020202020204" pitchFamily="34" charset="0"/>
            </a:endParaRPr>
          </a:p>
        </p:txBody>
      </p:sp>
    </p:spTree>
    <p:extLst>
      <p:ext uri="{BB962C8B-B14F-4D97-AF65-F5344CB8AC3E}">
        <p14:creationId xmlns:p14="http://schemas.microsoft.com/office/powerpoint/2010/main" val="1333670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幻灯片图像占位符 1"/>
          <p:cNvSpPr>
            <a:spLocks noGrp="1" noRot="1" noChangeAspect="1" noChangeArrowheads="1" noTextEdit="1"/>
          </p:cNvSpPr>
          <p:nvPr>
            <p:ph type="sldImg"/>
          </p:nvPr>
        </p:nvSpPr>
        <p:spPr/>
      </p:sp>
      <p:sp>
        <p:nvSpPr>
          <p:cNvPr id="9011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011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buFontTx/>
              <a:buNone/>
            </a:pPr>
            <a:fld id="{F91476DA-6571-8845-A709-CC9845D0211B}" type="slidenum">
              <a:rPr lang="zh-CN" altLang="en-US" smtClean="0">
                <a:latin typeface="Arial" panose="020B0604020202020204" pitchFamily="34" charset="0"/>
              </a:rPr>
              <a:t>83</a:t>
            </a:fld>
            <a:endParaRPr lang="en-US" altLang="zh-CN">
              <a:latin typeface="Arial" panose="020B0604020202020204" pitchFamily="34" charset="0"/>
            </a:endParaRPr>
          </a:p>
        </p:txBody>
      </p:sp>
    </p:spTree>
    <p:extLst>
      <p:ext uri="{BB962C8B-B14F-4D97-AF65-F5344CB8AC3E}">
        <p14:creationId xmlns:p14="http://schemas.microsoft.com/office/powerpoint/2010/main" val="665323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幻灯片图像占位符 1"/>
          <p:cNvSpPr>
            <a:spLocks noGrp="1" noRot="1" noChangeAspect="1" noChangeArrowheads="1" noTextEdit="1"/>
          </p:cNvSpPr>
          <p:nvPr>
            <p:ph type="sldImg"/>
          </p:nvPr>
        </p:nvSpPr>
        <p:spPr/>
      </p:sp>
      <p:sp>
        <p:nvSpPr>
          <p:cNvPr id="93186"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187"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F699E1E8-83B7-B942-9183-F3D88A9CBEDD}" type="slidenum">
              <a:rPr lang="zh-CN" altLang="en-US" smtClean="0"/>
              <a:t>85</a:t>
            </a:fld>
            <a:endParaRPr lang="en-US" altLang="zh-CN"/>
          </a:p>
        </p:txBody>
      </p:sp>
    </p:spTree>
    <p:extLst>
      <p:ext uri="{BB962C8B-B14F-4D97-AF65-F5344CB8AC3E}">
        <p14:creationId xmlns:p14="http://schemas.microsoft.com/office/powerpoint/2010/main" val="2667827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幻灯片图像占位符 1"/>
          <p:cNvSpPr>
            <a:spLocks noGrp="1" noRot="1" noChangeAspect="1" noChangeArrowheads="1" noTextEdit="1"/>
          </p:cNvSpPr>
          <p:nvPr>
            <p:ph type="sldImg"/>
          </p:nvPr>
        </p:nvSpPr>
        <p:spPr/>
      </p:sp>
      <p:sp>
        <p:nvSpPr>
          <p:cNvPr id="95234"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5235"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179C22DB-6EBF-CC4A-A404-8860A7483187}" type="slidenum">
              <a:rPr lang="zh-CN" altLang="en-US" smtClean="0"/>
              <a:t>86</a:t>
            </a:fld>
            <a:endParaRPr lang="en-US" altLang="zh-CN"/>
          </a:p>
        </p:txBody>
      </p:sp>
    </p:spTree>
    <p:extLst>
      <p:ext uri="{BB962C8B-B14F-4D97-AF65-F5344CB8AC3E}">
        <p14:creationId xmlns:p14="http://schemas.microsoft.com/office/powerpoint/2010/main" val="3411563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幻灯片图像占位符 1"/>
          <p:cNvSpPr>
            <a:spLocks noGrp="1" noRot="1" noChangeAspect="1" noChangeArrowheads="1" noTextEdit="1"/>
          </p:cNvSpPr>
          <p:nvPr>
            <p:ph type="sldImg"/>
          </p:nvPr>
        </p:nvSpPr>
        <p:spPr/>
      </p:sp>
      <p:sp>
        <p:nvSpPr>
          <p:cNvPr id="97282"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7283"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B5B6A25C-6E86-F244-8F45-D563E9B1DA53}" type="slidenum">
              <a:rPr lang="zh-CN" altLang="en-US" smtClean="0"/>
              <a:t>87</a:t>
            </a:fld>
            <a:endParaRPr lang="en-US" altLang="zh-CN"/>
          </a:p>
        </p:txBody>
      </p:sp>
    </p:spTree>
    <p:extLst>
      <p:ext uri="{BB962C8B-B14F-4D97-AF65-F5344CB8AC3E}">
        <p14:creationId xmlns:p14="http://schemas.microsoft.com/office/powerpoint/2010/main" val="2567193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幻灯片图像占位符 1"/>
          <p:cNvSpPr>
            <a:spLocks noGrp="1" noRot="1" noChangeAspect="1" noChangeArrowheads="1" noTextEdit="1"/>
          </p:cNvSpPr>
          <p:nvPr>
            <p:ph type="sldImg"/>
          </p:nvPr>
        </p:nvSpPr>
        <p:spPr/>
      </p:sp>
      <p:sp>
        <p:nvSpPr>
          <p:cNvPr id="10137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solidFill>
                  <a:srgbClr val="FF0000"/>
                </a:solidFill>
              </a:rPr>
              <a:t>sSno</a:t>
            </a:r>
            <a:r>
              <a:rPr lang="zh-CN" altLang="en-US" b="1"/>
              <a:t>是程序变量</a:t>
            </a:r>
            <a:endParaRPr lang="en-US" altLang="zh-CN">
              <a:solidFill>
                <a:srgbClr val="FF0000"/>
              </a:solidFill>
            </a:endParaRPr>
          </a:p>
          <a:p>
            <a:r>
              <a:rPr lang="en-US" altLang="zh-CN">
                <a:solidFill>
                  <a:srgbClr val="FF0000"/>
                </a:solidFill>
              </a:rPr>
              <a:t>sSno, sSname</a:t>
            </a:r>
            <a:r>
              <a:rPr lang="zh-CN" altLang="en-US">
                <a:solidFill>
                  <a:srgbClr val="FF0000"/>
                </a:solidFill>
              </a:rPr>
              <a:t>是程序变量</a:t>
            </a:r>
            <a:endParaRPr lang="en-US" altLang="zh-CN">
              <a:solidFill>
                <a:srgbClr val="FF0000"/>
              </a:solidFill>
            </a:endParaRPr>
          </a:p>
          <a:p>
            <a:endParaRPr lang="zh-CN" altLang="en-US"/>
          </a:p>
        </p:txBody>
      </p:sp>
      <p:sp>
        <p:nvSpPr>
          <p:cNvPr id="10137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552F1246-BF45-7448-B0CD-F0851ED451D9}" type="slidenum">
              <a:rPr lang="zh-CN" altLang="en-US" smtClean="0"/>
              <a:t>90</a:t>
            </a:fld>
            <a:endParaRPr lang="en-US" altLang="zh-CN"/>
          </a:p>
        </p:txBody>
      </p:sp>
    </p:spTree>
    <p:extLst>
      <p:ext uri="{BB962C8B-B14F-4D97-AF65-F5344CB8AC3E}">
        <p14:creationId xmlns:p14="http://schemas.microsoft.com/office/powerpoint/2010/main" val="843627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幻灯片图像占位符 1"/>
          <p:cNvSpPr>
            <a:spLocks noGrp="1" noRot="1" noChangeAspect="1" noChangeArrowheads="1" noTextEdit="1"/>
          </p:cNvSpPr>
          <p:nvPr>
            <p:ph type="sldImg"/>
          </p:nvPr>
        </p:nvSpPr>
        <p:spPr/>
      </p:sp>
      <p:sp>
        <p:nvSpPr>
          <p:cNvPr id="109570"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800">
                <a:solidFill>
                  <a:srgbClr val="333333"/>
                </a:solidFill>
                <a:latin typeface="LucidaConsole"/>
              </a:rPr>
              <a:t>execute </a:t>
            </a:r>
            <a:r>
              <a:rPr lang="zh-CN" altLang="en-US" sz="1800">
                <a:solidFill>
                  <a:srgbClr val="333333"/>
                </a:solidFill>
                <a:latin typeface="MicrosoftYaHei"/>
              </a:rPr>
              <a:t>和</a:t>
            </a:r>
            <a:r>
              <a:rPr lang="en-US" altLang="zh-CN" sz="1800">
                <a:solidFill>
                  <a:srgbClr val="333333"/>
                </a:solidFill>
                <a:latin typeface="LucidaConsole"/>
              </a:rPr>
              <a:t>executeUpdate </a:t>
            </a:r>
            <a:r>
              <a:rPr lang="zh-CN" altLang="en-US" sz="1800">
                <a:solidFill>
                  <a:srgbClr val="333333"/>
                </a:solidFill>
                <a:latin typeface="MicrosoftYaHei"/>
              </a:rPr>
              <a:t>在</a:t>
            </a:r>
            <a:r>
              <a:rPr lang="en-US" altLang="zh-CN" sz="1800">
                <a:solidFill>
                  <a:srgbClr val="333333"/>
                </a:solidFill>
                <a:latin typeface="OpenSans-Regular"/>
              </a:rPr>
              <a:t>JDBC</a:t>
            </a:r>
            <a:r>
              <a:rPr lang="zh-CN" altLang="en-US" sz="1800">
                <a:solidFill>
                  <a:srgbClr val="333333"/>
                </a:solidFill>
                <a:latin typeface="MicrosoftYaHei"/>
              </a:rPr>
              <a:t>中的区别</a:t>
            </a:r>
          </a:p>
          <a:p>
            <a:r>
              <a:rPr lang="zh-CN" altLang="en-US" sz="1800">
                <a:solidFill>
                  <a:srgbClr val="333333"/>
                </a:solidFill>
                <a:latin typeface="MicrosoftYaHei"/>
              </a:rPr>
              <a:t>不同</a:t>
            </a:r>
            <a:r>
              <a:rPr lang="en-US" altLang="zh-CN" sz="1800">
                <a:solidFill>
                  <a:srgbClr val="333333"/>
                </a:solidFill>
                <a:latin typeface="OpenSans-Regular"/>
              </a:rPr>
              <a:t>1</a:t>
            </a:r>
            <a:r>
              <a:rPr lang="zh-CN" altLang="en-US" sz="1800">
                <a:solidFill>
                  <a:srgbClr val="333333"/>
                </a:solidFill>
                <a:latin typeface="MicrosoftYaHei"/>
              </a:rPr>
              <a:t>：</a:t>
            </a:r>
          </a:p>
          <a:p>
            <a:r>
              <a:rPr lang="en-US" altLang="zh-CN" sz="1800">
                <a:solidFill>
                  <a:srgbClr val="333333"/>
                </a:solidFill>
                <a:latin typeface="LucidaConsole"/>
              </a:rPr>
              <a:t>execute </a:t>
            </a:r>
            <a:r>
              <a:rPr lang="zh-CN" altLang="en-US" sz="1800">
                <a:solidFill>
                  <a:srgbClr val="333333"/>
                </a:solidFill>
                <a:latin typeface="MicrosoftYaHei"/>
              </a:rPr>
              <a:t>可以执行查询语句</a:t>
            </a:r>
          </a:p>
          <a:p>
            <a:r>
              <a:rPr lang="zh-CN" altLang="en-US" sz="1800">
                <a:solidFill>
                  <a:srgbClr val="333333"/>
                </a:solidFill>
                <a:latin typeface="MicrosoftYaHei"/>
              </a:rPr>
              <a:t>然后通过</a:t>
            </a:r>
            <a:r>
              <a:rPr lang="en-US" altLang="zh-CN" sz="1800">
                <a:solidFill>
                  <a:srgbClr val="333333"/>
                </a:solidFill>
                <a:latin typeface="LucidaConsole"/>
              </a:rPr>
              <a:t>getResultSet </a:t>
            </a:r>
            <a:r>
              <a:rPr lang="zh-CN" altLang="en-US" sz="1800">
                <a:solidFill>
                  <a:srgbClr val="333333"/>
                </a:solidFill>
                <a:latin typeface="MicrosoftYaHei"/>
              </a:rPr>
              <a:t>，把结果集取出来</a:t>
            </a:r>
          </a:p>
          <a:p>
            <a:r>
              <a:rPr lang="en-US" altLang="zh-CN" sz="1800">
                <a:solidFill>
                  <a:srgbClr val="333333"/>
                </a:solidFill>
                <a:latin typeface="LucidaConsole"/>
              </a:rPr>
              <a:t>executeUpdate </a:t>
            </a:r>
            <a:r>
              <a:rPr lang="zh-CN" altLang="en-US" sz="1800">
                <a:solidFill>
                  <a:srgbClr val="333333"/>
                </a:solidFill>
                <a:latin typeface="MicrosoftYaHei"/>
              </a:rPr>
              <a:t>不能执行查询语句</a:t>
            </a:r>
          </a:p>
          <a:p>
            <a:r>
              <a:rPr lang="zh-CN" altLang="en-US" sz="1800">
                <a:solidFill>
                  <a:srgbClr val="333333"/>
                </a:solidFill>
                <a:latin typeface="MicrosoftYaHei"/>
              </a:rPr>
              <a:t>不同</a:t>
            </a:r>
            <a:r>
              <a:rPr lang="en-US" altLang="zh-CN" sz="1800">
                <a:solidFill>
                  <a:srgbClr val="333333"/>
                </a:solidFill>
                <a:latin typeface="OpenSans-Regular"/>
              </a:rPr>
              <a:t>2:</a:t>
            </a:r>
          </a:p>
          <a:p>
            <a:r>
              <a:rPr lang="en-US" altLang="zh-CN" sz="1800">
                <a:solidFill>
                  <a:srgbClr val="333333"/>
                </a:solidFill>
                <a:latin typeface="LucidaConsole"/>
              </a:rPr>
              <a:t>execute </a:t>
            </a:r>
            <a:r>
              <a:rPr lang="zh-CN" altLang="en-US" sz="1800">
                <a:solidFill>
                  <a:srgbClr val="333333"/>
                </a:solidFill>
                <a:latin typeface="MicrosoftYaHei"/>
              </a:rPr>
              <a:t>返回</a:t>
            </a:r>
            <a:r>
              <a:rPr lang="en-US" altLang="zh-CN" sz="1800">
                <a:solidFill>
                  <a:srgbClr val="333333"/>
                </a:solidFill>
                <a:latin typeface="LucidaConsole"/>
              </a:rPr>
              <a:t>boolean </a:t>
            </a:r>
            <a:r>
              <a:rPr lang="zh-CN" altLang="en-US" sz="1800">
                <a:solidFill>
                  <a:srgbClr val="333333"/>
                </a:solidFill>
                <a:latin typeface="MicrosoftYaHei"/>
              </a:rPr>
              <a:t>类型， </a:t>
            </a:r>
            <a:r>
              <a:rPr lang="en-US" altLang="zh-CN" sz="1800">
                <a:solidFill>
                  <a:srgbClr val="333333"/>
                </a:solidFill>
                <a:latin typeface="LucidaConsole"/>
              </a:rPr>
              <a:t>true </a:t>
            </a:r>
            <a:r>
              <a:rPr lang="zh-CN" altLang="en-US" sz="1800">
                <a:solidFill>
                  <a:srgbClr val="333333"/>
                </a:solidFill>
                <a:latin typeface="MicrosoftYaHei"/>
              </a:rPr>
              <a:t>表示执行的是查询语句， </a:t>
            </a:r>
            <a:r>
              <a:rPr lang="en-US" altLang="zh-CN" sz="1800">
                <a:solidFill>
                  <a:srgbClr val="333333"/>
                </a:solidFill>
                <a:latin typeface="LucidaConsole"/>
              </a:rPr>
              <a:t>false </a:t>
            </a:r>
            <a:r>
              <a:rPr lang="zh-CN" altLang="en-US" sz="1800">
                <a:solidFill>
                  <a:srgbClr val="333333"/>
                </a:solidFill>
                <a:latin typeface="MicrosoftYaHei"/>
              </a:rPr>
              <a:t>表示执行的是</a:t>
            </a:r>
          </a:p>
          <a:p>
            <a:r>
              <a:rPr lang="en-US" altLang="zh-CN" sz="1800">
                <a:solidFill>
                  <a:srgbClr val="333333"/>
                </a:solidFill>
                <a:latin typeface="LucidaConsole"/>
              </a:rPr>
              <a:t>insert,delete,update </a:t>
            </a:r>
            <a:r>
              <a:rPr lang="zh-CN" altLang="en-US" sz="1800">
                <a:solidFill>
                  <a:srgbClr val="333333"/>
                </a:solidFill>
                <a:latin typeface="MicrosoftYaHei"/>
              </a:rPr>
              <a:t>等等</a:t>
            </a:r>
          </a:p>
          <a:p>
            <a:r>
              <a:rPr lang="en-US" altLang="zh-CN" sz="1800">
                <a:solidFill>
                  <a:srgbClr val="333333"/>
                </a:solidFill>
                <a:latin typeface="LucidaConsole"/>
              </a:rPr>
              <a:t>executeUpdate </a:t>
            </a:r>
            <a:r>
              <a:rPr lang="zh-CN" altLang="en-US" sz="1800">
                <a:solidFill>
                  <a:srgbClr val="333333"/>
                </a:solidFill>
                <a:latin typeface="MicrosoftYaHei"/>
              </a:rPr>
              <a:t>返回的是</a:t>
            </a:r>
            <a:r>
              <a:rPr lang="en-US" altLang="zh-CN" sz="1800">
                <a:solidFill>
                  <a:srgbClr val="333333"/>
                </a:solidFill>
                <a:latin typeface="LucidaConsole"/>
              </a:rPr>
              <a:t>int </a:t>
            </a:r>
            <a:r>
              <a:rPr lang="zh-CN" altLang="en-US" sz="1800">
                <a:solidFill>
                  <a:srgbClr val="333333"/>
                </a:solidFill>
                <a:latin typeface="MicrosoftYaHei"/>
              </a:rPr>
              <a:t>，表示有多少条数据受到了影响</a:t>
            </a:r>
            <a:endParaRPr lang="zh-CN" altLang="en-US"/>
          </a:p>
        </p:txBody>
      </p:sp>
      <p:sp>
        <p:nvSpPr>
          <p:cNvPr id="109571"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34377556-FFF3-EF41-8440-32B68D8D41BC}" type="slidenum">
              <a:rPr lang="zh-CN" altLang="en-US" smtClean="0"/>
              <a:t>97</a:t>
            </a:fld>
            <a:endParaRPr lang="en-US" altLang="zh-CN"/>
          </a:p>
        </p:txBody>
      </p:sp>
    </p:spTree>
    <p:extLst>
      <p:ext uri="{BB962C8B-B14F-4D97-AF65-F5344CB8AC3E}">
        <p14:creationId xmlns:p14="http://schemas.microsoft.com/office/powerpoint/2010/main" val="1942211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3812"/>
            <a:ext cx="2057400" cy="466963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3812"/>
            <a:ext cx="6019800" cy="466963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Tree>
    <p:extLst>
      <p:ext uri="{BB962C8B-B14F-4D97-AF65-F5344CB8AC3E}">
        <p14:creationId xmlns:p14="http://schemas.microsoft.com/office/powerpoint/2010/main" val="1303214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764693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Tree>
    <p:extLst>
      <p:ext uri="{BB962C8B-B14F-4D97-AF65-F5344CB8AC3E}">
        <p14:creationId xmlns:p14="http://schemas.microsoft.com/office/powerpoint/2010/main" val="2212510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004889"/>
            <a:ext cx="4038600" cy="364093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004889"/>
            <a:ext cx="4038600" cy="364093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81720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73614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52357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0305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Tree>
    <p:extLst>
      <p:ext uri="{BB962C8B-B14F-4D97-AF65-F5344CB8AC3E}">
        <p14:creationId xmlns:p14="http://schemas.microsoft.com/office/powerpoint/2010/main" val="125664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Tree>
    <p:extLst>
      <p:ext uri="{BB962C8B-B14F-4D97-AF65-F5344CB8AC3E}">
        <p14:creationId xmlns:p14="http://schemas.microsoft.com/office/powerpoint/2010/main" val="33855888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378173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385"/>
            <a:ext cx="2057400" cy="467320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385"/>
            <a:ext cx="6019800" cy="467320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274720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514351"/>
            <a:ext cx="7391400" cy="42267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371600"/>
            <a:ext cx="4038600" cy="33718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1600"/>
            <a:ext cx="4038600" cy="33718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4499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004888"/>
            <a:ext cx="4038600" cy="36409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004888"/>
            <a:ext cx="4038600" cy="36409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rotWithShape="1">
          <a:blip r:embed="rId13"/>
          <a:stretch>
            <a:fillRect/>
          </a:stretch>
        </a:blipFill>
        <a:effectLst/>
      </p:bgPr>
    </p:bg>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bwMode="auto">
          <a:xfrm>
            <a:off x="457200" y="-23813"/>
            <a:ext cx="8229600" cy="84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30" name="Rectangle 3"/>
          <p:cNvSpPr>
            <a:spLocks noGrp="1" noChangeArrowheads="1"/>
          </p:cNvSpPr>
          <p:nvPr>
            <p:ph type="body" idx="1"/>
          </p:nvPr>
        </p:nvSpPr>
        <p:spPr bwMode="auto">
          <a:xfrm>
            <a:off x="395288" y="728663"/>
            <a:ext cx="8229600"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31" name="Text Box 7"/>
          <p:cNvSpPr txBox="1">
            <a:spLocks noChangeArrowheads="1"/>
          </p:cNvSpPr>
          <p:nvPr userDrawn="1"/>
        </p:nvSpPr>
        <p:spPr bwMode="auto">
          <a:xfrm>
            <a:off x="5510213" y="4841875"/>
            <a:ext cx="4103687" cy="33813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eaLnBrk="1" hangingPunct="1">
              <a:buFont typeface="Arial" panose="020B0604020202020204" pitchFamily="34" charset="0"/>
              <a:buNone/>
              <a:defRPr/>
            </a:pPr>
            <a:endParaRPr lang="en-US" altLang="zh-CN" sz="1600" b="1">
              <a:solidFill>
                <a:schemeClr val="bg1"/>
              </a:solidFill>
            </a:endParaRPr>
          </a:p>
        </p:txBody>
      </p:sp>
      <p:sp>
        <p:nvSpPr>
          <p:cNvPr id="2" name="WordArt 8">
            <a:extLst>
              <a:ext uri="{FF2B5EF4-FFF2-40B4-BE49-F238E27FC236}">
                <a16:creationId xmlns:a16="http://schemas.microsoft.com/office/drawing/2014/main" xmlns="" id="{BED1C37D-CF4B-0EF4-209E-3C5170485FD0}"/>
              </a:ext>
            </a:extLst>
          </p:cNvPr>
          <p:cNvSpPr/>
          <p:nvPr userDrawn="1"/>
        </p:nvSpPr>
        <p:spPr>
          <a:xfrm rot="20636009">
            <a:off x="848727" y="1432193"/>
            <a:ext cx="6220527" cy="2333945"/>
          </a:xfrm>
          <a:prstGeom prst="rect">
            <a:avLst/>
          </a:prstGeom>
        </p:spPr>
        <p:txBody>
          <a:bodyPr wrap="none" fromWordArt="1">
            <a:prstTxWarp prst="textPlain">
              <a:avLst>
                <a:gd name="adj" fmla="val 51328"/>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rPr>
              <a:t>中国人民大学信息学院</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endParaRPr>
          </a:p>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rPr>
              <a:t>数据库系统概论</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SzPct val="87000"/>
        <a:buFont typeface="Wingdings" panose="05000000000000000000" pitchFamily="2" charset="2"/>
        <a:buChar char="l"/>
        <a:defRPr sz="2200" b="1">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Ø"/>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a:blip r:embed="rId14"/>
          <a:stretch>
            <a:fillRect/>
          </a:stretch>
        </a:blipFill>
        <a:effectLst/>
      </p:bgPr>
    </p:bg>
    <p:spTree>
      <p:nvGrpSpPr>
        <p:cNvPr id="1" name=""/>
        <p:cNvGrpSpPr/>
        <p:nvPr/>
      </p:nvGrpSpPr>
      <p:grpSpPr>
        <a:xfrm>
          <a:off x="0" y="0"/>
          <a:ext cx="0" cy="0"/>
          <a:chOff x="0" y="0"/>
          <a:chExt cx="0" cy="0"/>
        </a:xfrm>
      </p:grpSpPr>
      <p:sp>
        <p:nvSpPr>
          <p:cNvPr id="1029" name="Rectangle 2">
            <a:extLst>
              <a:ext uri="{FF2B5EF4-FFF2-40B4-BE49-F238E27FC236}">
                <a16:creationId xmlns:a16="http://schemas.microsoft.com/office/drawing/2014/main" xmlns="" id="{01F23CE3-156A-C24F-8939-3880EE9EE4D8}"/>
              </a:ext>
            </a:extLst>
          </p:cNvPr>
          <p:cNvSpPr>
            <a:spLocks noGrp="1" noChangeArrowheads="1"/>
          </p:cNvSpPr>
          <p:nvPr>
            <p:ph type="title"/>
          </p:nvPr>
        </p:nvSpPr>
        <p:spPr bwMode="auto">
          <a:xfrm>
            <a:off x="457200" y="-27384"/>
            <a:ext cx="8229600" cy="851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30" name="Rectangle 3">
            <a:extLst>
              <a:ext uri="{FF2B5EF4-FFF2-40B4-BE49-F238E27FC236}">
                <a16:creationId xmlns:a16="http://schemas.microsoft.com/office/drawing/2014/main" xmlns="" id="{05CB3293-C2EB-2E41-94D6-4E59B6D4A535}"/>
              </a:ext>
            </a:extLst>
          </p:cNvPr>
          <p:cNvSpPr>
            <a:spLocks noGrp="1" noChangeArrowheads="1"/>
          </p:cNvSpPr>
          <p:nvPr>
            <p:ph type="body" idx="1"/>
          </p:nvPr>
        </p:nvSpPr>
        <p:spPr bwMode="auto">
          <a:xfrm>
            <a:off x="457200" y="1004889"/>
            <a:ext cx="8229600" cy="364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31" name="Text Box 7">
            <a:extLst>
              <a:ext uri="{FF2B5EF4-FFF2-40B4-BE49-F238E27FC236}">
                <a16:creationId xmlns:a16="http://schemas.microsoft.com/office/drawing/2014/main" xmlns="" id="{F0019D90-40F1-E445-9DB3-9CF125469B00}"/>
              </a:ext>
            </a:extLst>
          </p:cNvPr>
          <p:cNvSpPr txBox="1">
            <a:spLocks noChangeArrowheads="1"/>
          </p:cNvSpPr>
          <p:nvPr userDrawn="1"/>
        </p:nvSpPr>
        <p:spPr bwMode="auto">
          <a:xfrm>
            <a:off x="5510214" y="4841082"/>
            <a:ext cx="4103687" cy="276999"/>
          </a:xfrm>
          <a:prstGeom prst="rect">
            <a:avLst/>
          </a:prstGeom>
          <a:no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200"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236531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0" fontAlgn="base" hangingPunct="0">
        <a:spcBef>
          <a:spcPct val="0"/>
        </a:spcBef>
        <a:spcAft>
          <a:spcPct val="0"/>
        </a:spcAft>
        <a:defRPr sz="3000" b="1">
          <a:solidFill>
            <a:schemeClr val="bg1"/>
          </a:solidFill>
          <a:latin typeface="+mj-lt"/>
          <a:ea typeface="+mj-ea"/>
          <a:cs typeface="+mj-cs"/>
        </a:defRPr>
      </a:lvl1pPr>
      <a:lvl2pPr algn="ctr" rtl="0" eaLnBrk="0" fontAlgn="base" hangingPunct="0">
        <a:spcBef>
          <a:spcPct val="0"/>
        </a:spcBef>
        <a:spcAft>
          <a:spcPct val="0"/>
        </a:spcAft>
        <a:defRPr sz="3000" b="1">
          <a:solidFill>
            <a:schemeClr val="bg1"/>
          </a:solidFill>
          <a:latin typeface="Arial" pitchFamily="34" charset="0"/>
          <a:ea typeface="宋体" pitchFamily="2" charset="-122"/>
        </a:defRPr>
      </a:lvl2pPr>
      <a:lvl3pPr algn="ctr" rtl="0" eaLnBrk="0" fontAlgn="base" hangingPunct="0">
        <a:spcBef>
          <a:spcPct val="0"/>
        </a:spcBef>
        <a:spcAft>
          <a:spcPct val="0"/>
        </a:spcAft>
        <a:defRPr sz="3000" b="1">
          <a:solidFill>
            <a:schemeClr val="bg1"/>
          </a:solidFill>
          <a:latin typeface="Arial" pitchFamily="34" charset="0"/>
          <a:ea typeface="宋体" pitchFamily="2" charset="-122"/>
        </a:defRPr>
      </a:lvl3pPr>
      <a:lvl4pPr algn="ctr" rtl="0" eaLnBrk="0" fontAlgn="base" hangingPunct="0">
        <a:spcBef>
          <a:spcPct val="0"/>
        </a:spcBef>
        <a:spcAft>
          <a:spcPct val="0"/>
        </a:spcAft>
        <a:defRPr sz="3000" b="1">
          <a:solidFill>
            <a:schemeClr val="bg1"/>
          </a:solidFill>
          <a:latin typeface="Arial" pitchFamily="34" charset="0"/>
          <a:ea typeface="宋体" pitchFamily="2" charset="-122"/>
        </a:defRPr>
      </a:lvl4pPr>
      <a:lvl5pPr algn="ctr" rtl="0" eaLnBrk="0" fontAlgn="base" hangingPunct="0">
        <a:spcBef>
          <a:spcPct val="0"/>
        </a:spcBef>
        <a:spcAft>
          <a:spcPct val="0"/>
        </a:spcAft>
        <a:defRPr sz="3000" b="1">
          <a:solidFill>
            <a:schemeClr val="bg1"/>
          </a:solidFill>
          <a:latin typeface="Arial" pitchFamily="34" charset="0"/>
          <a:ea typeface="宋体" pitchFamily="2" charset="-122"/>
        </a:defRPr>
      </a:lvl5pPr>
      <a:lvl6pPr marL="342900" algn="ctr" rtl="0" fontAlgn="base">
        <a:spcBef>
          <a:spcPct val="0"/>
        </a:spcBef>
        <a:spcAft>
          <a:spcPct val="0"/>
        </a:spcAft>
        <a:defRPr sz="3000" b="1">
          <a:solidFill>
            <a:schemeClr val="bg1"/>
          </a:solidFill>
          <a:latin typeface="Arial" pitchFamily="34" charset="0"/>
          <a:ea typeface="宋体" pitchFamily="2" charset="-122"/>
        </a:defRPr>
      </a:lvl6pPr>
      <a:lvl7pPr marL="685800" algn="ctr" rtl="0" fontAlgn="base">
        <a:spcBef>
          <a:spcPct val="0"/>
        </a:spcBef>
        <a:spcAft>
          <a:spcPct val="0"/>
        </a:spcAft>
        <a:defRPr sz="3000" b="1">
          <a:solidFill>
            <a:schemeClr val="bg1"/>
          </a:solidFill>
          <a:latin typeface="Arial" pitchFamily="34" charset="0"/>
          <a:ea typeface="宋体" pitchFamily="2" charset="-122"/>
        </a:defRPr>
      </a:lvl7pPr>
      <a:lvl8pPr marL="1028700" algn="ctr" rtl="0" fontAlgn="base">
        <a:spcBef>
          <a:spcPct val="0"/>
        </a:spcBef>
        <a:spcAft>
          <a:spcPct val="0"/>
        </a:spcAft>
        <a:defRPr sz="3000" b="1">
          <a:solidFill>
            <a:schemeClr val="bg1"/>
          </a:solidFill>
          <a:latin typeface="Arial" pitchFamily="34" charset="0"/>
          <a:ea typeface="宋体" pitchFamily="2" charset="-122"/>
        </a:defRPr>
      </a:lvl8pPr>
      <a:lvl9pPr marL="1371600" algn="ctr" rtl="0" fontAlgn="base">
        <a:spcBef>
          <a:spcPct val="0"/>
        </a:spcBef>
        <a:spcAft>
          <a:spcPct val="0"/>
        </a:spcAft>
        <a:defRPr sz="3000" b="1">
          <a:solidFill>
            <a:schemeClr val="bg1"/>
          </a:solidFill>
          <a:latin typeface="Arial" pitchFamily="34" charset="0"/>
          <a:ea typeface="宋体" pitchFamily="2" charset="-122"/>
        </a:defRPr>
      </a:lvl9pPr>
    </p:titleStyle>
    <p:bodyStyle>
      <a:lvl1pPr marL="257175" indent="-257175" algn="l" rtl="0" eaLnBrk="0" fontAlgn="base" hangingPunct="0">
        <a:spcBef>
          <a:spcPct val="20000"/>
        </a:spcBef>
        <a:spcAft>
          <a:spcPct val="0"/>
        </a:spcAft>
        <a:buSzPct val="100000"/>
        <a:buFont typeface="Wingdings" pitchFamily="2" charset="2"/>
        <a:buChar char="v"/>
        <a:defRPr sz="2100" b="1">
          <a:solidFill>
            <a:schemeClr val="tx1"/>
          </a:solidFill>
          <a:latin typeface="+mn-lt"/>
          <a:ea typeface="+mn-ea"/>
          <a:cs typeface="+mn-cs"/>
        </a:defRPr>
      </a:lvl1pPr>
      <a:lvl2pPr marL="557213" indent="-214313" algn="l" rtl="0" eaLnBrk="0" fontAlgn="base" hangingPunct="0">
        <a:spcBef>
          <a:spcPct val="20000"/>
        </a:spcBef>
        <a:spcAft>
          <a:spcPct val="0"/>
        </a:spcAft>
        <a:buSzPct val="100000"/>
        <a:buFont typeface="Wingdings" pitchFamily="2" charset="2"/>
        <a:buChar char="n"/>
        <a:defRPr sz="1800" b="1">
          <a:solidFill>
            <a:schemeClr val="tx1"/>
          </a:solidFill>
          <a:latin typeface="+mn-lt"/>
          <a:ea typeface="+mn-ea"/>
        </a:defRPr>
      </a:lvl2pPr>
      <a:lvl3pPr marL="857250" indent="-171450" algn="l" rtl="0" eaLnBrk="0" fontAlgn="base" hangingPunct="0">
        <a:spcBef>
          <a:spcPct val="20000"/>
        </a:spcBef>
        <a:spcAft>
          <a:spcPct val="0"/>
        </a:spcAft>
        <a:buFont typeface="Arial" panose="020B0604020202020204" pitchFamily="34" charset="0"/>
        <a:buChar char="•"/>
        <a:defRPr sz="1500" b="1">
          <a:solidFill>
            <a:schemeClr val="tx1"/>
          </a:solidFill>
          <a:latin typeface="+mn-lt"/>
          <a:ea typeface="+mn-ea"/>
        </a:defRPr>
      </a:lvl3pPr>
      <a:lvl4pPr marL="1200150" indent="-171450" algn="l" rtl="0" eaLnBrk="0" fontAlgn="base" hangingPunct="0">
        <a:spcBef>
          <a:spcPct val="20000"/>
        </a:spcBef>
        <a:spcAft>
          <a:spcPct val="0"/>
        </a:spcAft>
        <a:buFont typeface="Arial" panose="020B0604020202020204" pitchFamily="34" charset="0"/>
        <a:buChar char="–"/>
        <a:defRPr sz="1500" b="1">
          <a:solidFill>
            <a:schemeClr val="tx1"/>
          </a:solidFill>
          <a:latin typeface="+mn-lt"/>
          <a:ea typeface="+mn-ea"/>
        </a:defRPr>
      </a:lvl4pPr>
      <a:lvl5pPr marL="1543050" indent="-171450" algn="l" rtl="0" eaLnBrk="0" fontAlgn="base" hangingPunct="0">
        <a:spcBef>
          <a:spcPct val="20000"/>
        </a:spcBef>
        <a:spcAft>
          <a:spcPct val="0"/>
        </a:spcAft>
        <a:buFont typeface="Arial" panose="020B0604020202020204" pitchFamily="34" charset="0"/>
        <a:buChar char="»"/>
        <a:defRPr sz="1500" b="1">
          <a:solidFill>
            <a:schemeClr val="tx1"/>
          </a:solidFill>
          <a:latin typeface="+mn-lt"/>
          <a:ea typeface="+mn-ea"/>
        </a:defRPr>
      </a:lvl5pPr>
      <a:lvl6pPr marL="1885950" indent="-171450" algn="l" rtl="0" eaLnBrk="0" fontAlgn="base" hangingPunct="0">
        <a:spcBef>
          <a:spcPct val="20000"/>
        </a:spcBef>
        <a:spcAft>
          <a:spcPct val="0"/>
        </a:spcAft>
        <a:buFont typeface="Arial" pitchFamily="34" charset="0"/>
        <a:buChar char="»"/>
        <a:defRPr b="1">
          <a:solidFill>
            <a:schemeClr val="tx1"/>
          </a:solidFill>
          <a:latin typeface="+mn-lt"/>
          <a:ea typeface="+mn-ea"/>
        </a:defRPr>
      </a:lvl6pPr>
      <a:lvl7pPr marL="2228850" indent="-171450" algn="l" rtl="0" eaLnBrk="0" fontAlgn="base" hangingPunct="0">
        <a:spcBef>
          <a:spcPct val="20000"/>
        </a:spcBef>
        <a:spcAft>
          <a:spcPct val="0"/>
        </a:spcAft>
        <a:buFont typeface="Arial" pitchFamily="34" charset="0"/>
        <a:buChar char="»"/>
        <a:defRPr b="1">
          <a:solidFill>
            <a:schemeClr val="tx1"/>
          </a:solidFill>
          <a:latin typeface="+mn-lt"/>
          <a:ea typeface="+mn-ea"/>
        </a:defRPr>
      </a:lvl7pPr>
      <a:lvl8pPr marL="2571750" indent="-171450" algn="l" rtl="0" eaLnBrk="0" fontAlgn="base" hangingPunct="0">
        <a:spcBef>
          <a:spcPct val="20000"/>
        </a:spcBef>
        <a:spcAft>
          <a:spcPct val="0"/>
        </a:spcAft>
        <a:buFont typeface="Arial" pitchFamily="34" charset="0"/>
        <a:buChar char="»"/>
        <a:defRPr b="1">
          <a:solidFill>
            <a:schemeClr val="tx1"/>
          </a:solidFill>
          <a:latin typeface="+mn-lt"/>
          <a:ea typeface="+mn-ea"/>
        </a:defRPr>
      </a:lvl8pPr>
      <a:lvl9pPr marL="2914650" indent="-171450" algn="l" rtl="0" eaLnBrk="0" fontAlgn="base" hangingPunct="0">
        <a:spcBef>
          <a:spcPct val="20000"/>
        </a:spcBef>
        <a:spcAft>
          <a:spcPct val="0"/>
        </a:spcAft>
        <a:buFont typeface="Arial" pitchFamily="34" charset="0"/>
        <a:buChar char="»"/>
        <a:defRPr b="1">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ctrTitle"/>
          </p:nvPr>
        </p:nvSpPr>
        <p:spPr>
          <a:xfrm>
            <a:off x="1143000" y="841772"/>
            <a:ext cx="6858000" cy="1790700"/>
          </a:xfrm>
        </p:spPr>
        <p:txBody>
          <a:bodyPr/>
          <a:lstStyle/>
          <a:p>
            <a:endParaRPr lang="zh-CN" altLang="en-US"/>
          </a:p>
        </p:txBody>
      </p:sp>
      <p:sp>
        <p:nvSpPr>
          <p:cNvPr id="5" name="副标题 2"/>
          <p:cNvSpPr>
            <a:spLocks noGrp="1"/>
          </p:cNvSpPr>
          <p:nvPr>
            <p:ph type="subTitle" idx="1"/>
          </p:nvPr>
        </p:nvSpPr>
        <p:spPr>
          <a:xfrm>
            <a:off x="1143000" y="2701528"/>
            <a:ext cx="6858000" cy="1241822"/>
          </a:xfrm>
        </p:spPr>
        <p:txBody>
          <a:bodyPr/>
          <a:lstStyle/>
          <a:p>
            <a:endParaRPr lang="zh-CN" altLang="en-US"/>
          </a:p>
        </p:txBody>
      </p:sp>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brightnessContrast bright="-13000"/>
                    </a14:imgEffect>
                    <a14:imgEffect>
                      <a14:colorTemperature colorTemp="5050"/>
                    </a14:imgEffect>
                    <a14:imgEffect>
                      <a14:saturation sat="150000"/>
                    </a14:imgEffect>
                  </a14:imgLayer>
                </a14:imgProps>
              </a:ext>
              <a:ext uri="{28A0092B-C50C-407E-A947-70E740481C1C}">
                <a14:useLocalDpi xmlns:a14="http://schemas.microsoft.com/office/drawing/2010/main" val="0"/>
              </a:ext>
            </a:extLst>
          </a:blip>
          <a:stretch>
            <a:fillRect/>
          </a:stretch>
        </p:blipFill>
        <p:spPr>
          <a:xfrm>
            <a:off x="0" y="5732"/>
            <a:ext cx="9385063" cy="5143500"/>
          </a:xfrm>
          <a:prstGeom prst="rect">
            <a:avLst/>
          </a:prstGeom>
          <a:effectLst>
            <a:glow>
              <a:schemeClr val="accent1">
                <a:alpha val="40000"/>
              </a:schemeClr>
            </a:glow>
            <a:softEdge rad="0"/>
          </a:effectLst>
        </p:spPr>
      </p:pic>
      <p:sp>
        <p:nvSpPr>
          <p:cNvPr id="7" name="文本框 6"/>
          <p:cNvSpPr txBox="1"/>
          <p:nvPr/>
        </p:nvSpPr>
        <p:spPr>
          <a:xfrm>
            <a:off x="461711" y="1674674"/>
            <a:ext cx="8220575" cy="646331"/>
          </a:xfrm>
          <a:prstGeom prst="rect">
            <a:avLst/>
          </a:prstGeom>
          <a:noFill/>
        </p:spPr>
        <p:txBody>
          <a:bodyPr wrap="square" rtlCol="0">
            <a:spAutoFit/>
            <a:scene3d>
              <a:camera prst="orthographicFront"/>
              <a:lightRig rig="threePt" dir="t"/>
            </a:scene3d>
            <a:sp3d extrusionH="57150">
              <a:bevelT w="38100" h="38100"/>
              <a:bevelB w="38100" h="38100"/>
            </a:sp3d>
          </a:bodyPr>
          <a:lstStyle/>
          <a:p>
            <a:pPr algn="ctr">
              <a:buFont typeface="Arial" panose="020B0604020202020204" pitchFamily="34" charset="0"/>
            </a:pPr>
            <a:r>
              <a:rPr lang="en-US" altLang="zh-CN" sz="3600" b="1" dirty="0">
                <a:solidFill>
                  <a:schemeClr val="bg1"/>
                </a:solidFill>
                <a:latin typeface="Times New Roman" panose="02020603050405020304" pitchFamily="18" charset="0"/>
                <a:sym typeface="宋体" panose="02010600030101010101" pitchFamily="2" charset="-122"/>
              </a:rPr>
              <a:t>Introduction to Database Systems</a:t>
            </a:r>
            <a:r>
              <a:rPr lang="zh-CN" altLang="en-US" sz="3600" dirty="0">
                <a:latin typeface="黑体" panose="02010609060101010101" pitchFamily="49" charset="-122"/>
                <a:ea typeface="黑体" panose="02010609060101010101" pitchFamily="49" charset="-122"/>
                <a:sym typeface="宋体" panose="02010600030101010101" pitchFamily="2" charset="-122"/>
              </a:rPr>
              <a:t> </a:t>
            </a:r>
            <a:endParaRPr lang="en-US" altLang="zh-CN" sz="3600" b="1" dirty="0">
              <a:solidFill>
                <a:schemeClr val="bg1"/>
              </a:solidFill>
              <a:latin typeface="Times New Roman" panose="02020603050405020304" pitchFamily="18" charset="0"/>
              <a:sym typeface="宋体" panose="02010600030101010101" pitchFamily="2" charset="-122"/>
            </a:endParaRPr>
          </a:p>
        </p:txBody>
      </p:sp>
      <p:sp>
        <p:nvSpPr>
          <p:cNvPr id="10" name="矩形 9"/>
          <p:cNvSpPr/>
          <p:nvPr/>
        </p:nvSpPr>
        <p:spPr>
          <a:xfrm rot="18900000">
            <a:off x="4465168" y="2399978"/>
            <a:ext cx="213665" cy="213663"/>
          </a:xfrm>
          <a:prstGeom prst="rect">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xmlns="" id="{806980D4-5D78-867E-C73D-BB980576D40C}"/>
              </a:ext>
            </a:extLst>
          </p:cNvPr>
          <p:cNvGrpSpPr/>
          <p:nvPr/>
        </p:nvGrpSpPr>
        <p:grpSpPr>
          <a:xfrm>
            <a:off x="1800225" y="2517744"/>
            <a:ext cx="5543550" cy="274344"/>
            <a:chOff x="2400300" y="3894867"/>
            <a:chExt cx="7391400" cy="365792"/>
          </a:xfrm>
        </p:grpSpPr>
        <p:cxnSp>
          <p:nvCxnSpPr>
            <p:cNvPr id="8" name="直接连接符 7"/>
            <p:cNvCxnSpPr/>
            <p:nvPr/>
          </p:nvCxnSpPr>
          <p:spPr>
            <a:xfrm>
              <a:off x="2400300" y="3910260"/>
              <a:ext cx="3368766" cy="0"/>
            </a:xfrm>
            <a:prstGeom prst="line">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422934" y="3910260"/>
              <a:ext cx="3368766" cy="0"/>
            </a:xfrm>
            <a:prstGeom prst="line">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5"/>
            <a:srcRect t="50000"/>
            <a:stretch>
              <a:fillRect/>
            </a:stretch>
          </p:blipFill>
          <p:spPr>
            <a:xfrm>
              <a:off x="5730208" y="3894867"/>
              <a:ext cx="731583" cy="365792"/>
            </a:xfrm>
            <a:custGeom>
              <a:avLst/>
              <a:gdLst>
                <a:gd name="connsiteX0" fmla="*/ 0 w 731583"/>
                <a:gd name="connsiteY0" fmla="*/ 0 h 365792"/>
                <a:gd name="connsiteX1" fmla="*/ 731583 w 731583"/>
                <a:gd name="connsiteY1" fmla="*/ 0 h 365792"/>
                <a:gd name="connsiteX2" fmla="*/ 731583 w 731583"/>
                <a:gd name="connsiteY2" fmla="*/ 365792 h 365792"/>
                <a:gd name="connsiteX3" fmla="*/ 0 w 731583"/>
                <a:gd name="connsiteY3" fmla="*/ 365792 h 365792"/>
              </a:gdLst>
              <a:ahLst/>
              <a:cxnLst>
                <a:cxn ang="0">
                  <a:pos x="connsiteX0" y="connsiteY0"/>
                </a:cxn>
                <a:cxn ang="0">
                  <a:pos x="connsiteX1" y="connsiteY1"/>
                </a:cxn>
                <a:cxn ang="0">
                  <a:pos x="connsiteX2" y="connsiteY2"/>
                </a:cxn>
                <a:cxn ang="0">
                  <a:pos x="connsiteX3" y="connsiteY3"/>
                </a:cxn>
              </a:cxnLst>
              <a:rect l="l" t="t" r="r" b="b"/>
              <a:pathLst>
                <a:path w="731583" h="365792">
                  <a:moveTo>
                    <a:pt x="0" y="0"/>
                  </a:moveTo>
                  <a:lnTo>
                    <a:pt x="731583" y="0"/>
                  </a:lnTo>
                  <a:lnTo>
                    <a:pt x="731583" y="365792"/>
                  </a:lnTo>
                  <a:lnTo>
                    <a:pt x="0" y="365792"/>
                  </a:lnTo>
                  <a:close/>
                </a:path>
              </a:pathLst>
            </a:custGeom>
          </p:spPr>
        </p:pic>
      </p:grpSp>
      <p:sp>
        <p:nvSpPr>
          <p:cNvPr id="12" name="矩形 11"/>
          <p:cNvSpPr/>
          <p:nvPr/>
        </p:nvSpPr>
        <p:spPr>
          <a:xfrm>
            <a:off x="3383868" y="4299942"/>
            <a:ext cx="2825630" cy="313932"/>
          </a:xfrm>
          <a:prstGeom prst="rect">
            <a:avLst/>
          </a:prstGeom>
        </p:spPr>
        <p:txBody>
          <a:bodyPr wrap="square">
            <a:spAutoFit/>
          </a:bodyPr>
          <a:lstStyle/>
          <a:p>
            <a:pPr algn="ctr">
              <a:lnSpc>
                <a:spcPct val="80000"/>
              </a:lnSpc>
              <a:spcBef>
                <a:spcPct val="20000"/>
              </a:spcBef>
              <a:buClrTx/>
              <a:buFont typeface="Wingdings" panose="05000000000000000000" pitchFamily="2" charset="2"/>
            </a:pPr>
            <a:r>
              <a:rPr lang="zh-CN" altLang="en-US" b="1" dirty="0">
                <a:solidFill>
                  <a:schemeClr val="bg1"/>
                </a:solidFill>
                <a:latin typeface="Times-Roman" charset="0"/>
                <a:ea typeface="隶书" panose="02010509060101010101" pitchFamily="49" charset="-122"/>
              </a:rPr>
              <a:t>中国人民大学信息学院</a:t>
            </a:r>
          </a:p>
        </p:txBody>
      </p:sp>
      <p:sp>
        <p:nvSpPr>
          <p:cNvPr id="14" name="文本框 13"/>
          <p:cNvSpPr txBox="1"/>
          <p:nvPr/>
        </p:nvSpPr>
        <p:spPr>
          <a:xfrm>
            <a:off x="1066363" y="784564"/>
            <a:ext cx="6709109" cy="854080"/>
          </a:xfrm>
          <a:prstGeom prst="rect">
            <a:avLst/>
          </a:prstGeom>
          <a:noFill/>
        </p:spPr>
        <p:txBody>
          <a:bodyPr wrap="square" rtlCol="0">
            <a:spAutoFit/>
            <a:scene3d>
              <a:camera prst="orthographicFront"/>
              <a:lightRig rig="threePt" dir="t"/>
            </a:scene3d>
            <a:sp3d extrusionH="57150">
              <a:bevelT w="38100" h="38100"/>
              <a:bevelB w="38100" h="38100"/>
            </a:sp3d>
          </a:bodyPr>
          <a:lstStyle/>
          <a:p>
            <a:pPr algn="ctr">
              <a:buFont typeface="Arial" panose="020B0604020202020204" pitchFamily="34" charset="0"/>
            </a:pPr>
            <a:r>
              <a:rPr lang="zh-CN" altLang="en-US" sz="4950" dirty="0">
                <a:solidFill>
                  <a:schemeClr val="bg1"/>
                </a:solidFill>
                <a:latin typeface="黑体" panose="02010609060101010101" pitchFamily="49" charset="-122"/>
                <a:ea typeface="黑体" panose="02010609060101010101" pitchFamily="49" charset="-122"/>
                <a:sym typeface="宋体" panose="02010600030101010101" pitchFamily="2" charset="-122"/>
              </a:rPr>
              <a:t>数据库系统概论</a:t>
            </a:r>
            <a:endParaRPr lang="en-US" altLang="zh-CN" sz="4950" dirty="0">
              <a:solidFill>
                <a:schemeClr val="bg1"/>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a:extLst>
              <a:ext uri="{FF2B5EF4-FFF2-40B4-BE49-F238E27FC236}">
                <a16:creationId xmlns:a16="http://schemas.microsoft.com/office/drawing/2014/main" xmlns="" id="{6BADC799-635A-7E9C-31F3-DF90E0F9B3C2}"/>
              </a:ext>
            </a:extLst>
          </p:cNvPr>
          <p:cNvSpPr/>
          <p:nvPr/>
        </p:nvSpPr>
        <p:spPr>
          <a:xfrm>
            <a:off x="1390702" y="3219823"/>
            <a:ext cx="6313646" cy="535531"/>
          </a:xfrm>
          <a:prstGeom prst="rect">
            <a:avLst/>
          </a:prstGeom>
        </p:spPr>
        <p:txBody>
          <a:bodyPr wrap="square">
            <a:spAutoFit/>
          </a:bodyPr>
          <a:lstStyle/>
          <a:p>
            <a:pPr algn="ctr">
              <a:lnSpc>
                <a:spcPct val="80000"/>
              </a:lnSpc>
              <a:spcBef>
                <a:spcPct val="20000"/>
              </a:spcBef>
            </a:pPr>
            <a:r>
              <a:rPr lang="zh-CN" altLang="en-US" sz="3600" dirty="0">
                <a:solidFill>
                  <a:srgbClr val="FFFFFF"/>
                </a:solidFill>
                <a:latin typeface="黑体" panose="02010609060101010101" pitchFamily="49" charset="-122"/>
                <a:ea typeface="黑体" panose="02010609060101010101" pitchFamily="49" charset="-122"/>
                <a:sym typeface="宋体" panose="02010600030101010101" pitchFamily="2" charset="-122"/>
              </a:rPr>
              <a:t>第</a:t>
            </a:r>
            <a:r>
              <a:rPr lang="en-US" altLang="zh-CN" sz="3600" dirty="0">
                <a:solidFill>
                  <a:srgbClr val="FFFFFF"/>
                </a:solidFill>
                <a:latin typeface="黑体" panose="02010609060101010101" pitchFamily="49" charset="-122"/>
                <a:ea typeface="黑体" panose="02010609060101010101" pitchFamily="49" charset="-122"/>
                <a:sym typeface="宋体" panose="02010600030101010101" pitchFamily="2" charset="-122"/>
              </a:rPr>
              <a:t>8</a:t>
            </a:r>
            <a:r>
              <a:rPr lang="zh-CN" altLang="en-US" sz="3600" dirty="0">
                <a:solidFill>
                  <a:srgbClr val="FFFFFF"/>
                </a:solidFill>
                <a:latin typeface="黑体" panose="02010609060101010101" pitchFamily="49" charset="-122"/>
                <a:ea typeface="黑体" panose="02010609060101010101" pitchFamily="49" charset="-122"/>
                <a:sym typeface="宋体" panose="02010600030101010101" pitchFamily="2" charset="-122"/>
              </a:rPr>
              <a:t>章 数据库编程</a:t>
            </a:r>
            <a:endParaRPr lang="zh-CN" altLang="en-US" sz="3300" b="1" dirty="0">
              <a:solidFill>
                <a:schemeClr val="bg1"/>
              </a:solidFill>
              <a:latin typeface="Times-Roman" charset="0"/>
              <a:ea typeface="隶书" panose="02010509060101010101" pitchFamily="49" charset="-122"/>
            </a:endParaRPr>
          </a:p>
        </p:txBody>
      </p:sp>
    </p:spTree>
    <p:extLst>
      <p:ext uri="{BB962C8B-B14F-4D97-AF65-F5344CB8AC3E}">
        <p14:creationId xmlns:p14="http://schemas.microsoft.com/office/powerpoint/2010/main" val="3124294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标题 1"/>
          <p:cNvSpPr>
            <a:spLocks noGrp="1" noChangeArrowheads="1"/>
          </p:cNvSpPr>
          <p:nvPr>
            <p:ph type="title" idx="4294967295"/>
          </p:nvPr>
        </p:nvSpPr>
        <p:spPr/>
        <p:txBody>
          <a:bodyPr/>
          <a:lstStyle/>
          <a:p>
            <a:r>
              <a:rPr lang="en-US" altLang="zh-CN"/>
              <a:t>8.1.1 SQL</a:t>
            </a:r>
            <a:r>
              <a:rPr lang="zh-CN" altLang="en-US"/>
              <a:t>语言表达能力的限制</a:t>
            </a:r>
          </a:p>
        </p:txBody>
      </p:sp>
      <p:sp>
        <p:nvSpPr>
          <p:cNvPr id="11266" name="内容占位符 2"/>
          <p:cNvSpPr>
            <a:spLocks noGrp="1" noChangeArrowheads="1"/>
          </p:cNvSpPr>
          <p:nvPr>
            <p:ph idx="4294967295"/>
          </p:nvPr>
        </p:nvSpPr>
        <p:spPr>
          <a:xfrm>
            <a:off x="323055" y="555526"/>
            <a:ext cx="8497887" cy="3727450"/>
          </a:xfrm>
        </p:spPr>
        <p:txBody>
          <a:bodyPr/>
          <a:lstStyle/>
          <a:p>
            <a:pPr>
              <a:lnSpc>
                <a:spcPct val="120000"/>
              </a:lnSpc>
            </a:pPr>
            <a:r>
              <a:rPr lang="en-US" altLang="zh-CN" dirty="0"/>
              <a:t>【</a:t>
            </a:r>
            <a:r>
              <a:rPr lang="zh-CN" altLang="en-US" dirty="0"/>
              <a:t>任务</a:t>
            </a:r>
            <a:r>
              <a:rPr lang="en-US" altLang="zh-CN" dirty="0"/>
              <a:t>2】</a:t>
            </a:r>
            <a:r>
              <a:rPr lang="zh-CN" altLang="en-US" dirty="0"/>
              <a:t>打印一周内将过生日的学生信息</a:t>
            </a:r>
          </a:p>
        </p:txBody>
      </p:sp>
      <p:graphicFrame>
        <p:nvGraphicFramePr>
          <p:cNvPr id="2" name="表格 2"/>
          <p:cNvGraphicFramePr>
            <a:graphicFrameLocks noGrp="1"/>
          </p:cNvGraphicFramePr>
          <p:nvPr/>
        </p:nvGraphicFramePr>
        <p:xfrm>
          <a:off x="828754" y="1403252"/>
          <a:ext cx="6911975" cy="3275679"/>
        </p:xfrm>
        <a:graphic>
          <a:graphicData uri="http://schemas.openxmlformats.org/drawingml/2006/table">
            <a:tbl>
              <a:tblPr/>
              <a:tblGrid>
                <a:gridCol w="1295400">
                  <a:extLst>
                    <a:ext uri="{9D8B030D-6E8A-4147-A177-3AD203B41FA5}">
                      <a16:colId xmlns:a16="http://schemas.microsoft.com/office/drawing/2014/main" xmlns="" val="20000"/>
                    </a:ext>
                  </a:extLst>
                </a:gridCol>
                <a:gridCol w="1081087">
                  <a:extLst>
                    <a:ext uri="{9D8B030D-6E8A-4147-A177-3AD203B41FA5}">
                      <a16:colId xmlns:a16="http://schemas.microsoft.com/office/drawing/2014/main" xmlns="" val="20001"/>
                    </a:ext>
                  </a:extLst>
                </a:gridCol>
                <a:gridCol w="790575">
                  <a:extLst>
                    <a:ext uri="{9D8B030D-6E8A-4147-A177-3AD203B41FA5}">
                      <a16:colId xmlns:a16="http://schemas.microsoft.com/office/drawing/2014/main" xmlns="" val="20002"/>
                    </a:ext>
                  </a:extLst>
                </a:gridCol>
                <a:gridCol w="1584325">
                  <a:extLst>
                    <a:ext uri="{9D8B030D-6E8A-4147-A177-3AD203B41FA5}">
                      <a16:colId xmlns:a16="http://schemas.microsoft.com/office/drawing/2014/main" xmlns="" val="20003"/>
                    </a:ext>
                  </a:extLst>
                </a:gridCol>
                <a:gridCol w="2160588">
                  <a:extLst>
                    <a:ext uri="{9D8B030D-6E8A-4147-A177-3AD203B41FA5}">
                      <a16:colId xmlns:a16="http://schemas.microsoft.com/office/drawing/2014/main" xmlns="" val="20004"/>
                    </a:ext>
                  </a:extLst>
                </a:gridCol>
              </a:tblGrid>
              <a:tr h="675970">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chemeClr val="accent4"/>
                          </a:solidFill>
                          <a:effectLst/>
                          <a:latin typeface="Arial" panose="020B0604020202020204" pitchFamily="34" charset="0"/>
                          <a:ea typeface="宋体" pitchFamily="2" charset="-122"/>
                        </a:rPr>
                        <a:t>学号</a:t>
                      </a:r>
                      <a:endParaRPr kumimoji="0" lang="en-US" altLang="zh-CN" sz="1400" b="1" i="0" u="none" strike="noStrike" cap="none" normalizeH="0" baseline="0" dirty="0">
                        <a:ln>
                          <a:noFill/>
                        </a:ln>
                        <a:solidFill>
                          <a:schemeClr val="accent4"/>
                        </a:solidFill>
                        <a:effectLst/>
                        <a:latin typeface="Arial" panose="020B0604020202020204"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err="1">
                          <a:ln>
                            <a:noFill/>
                          </a:ln>
                          <a:solidFill>
                            <a:schemeClr val="accent4"/>
                          </a:solidFill>
                          <a:effectLst/>
                          <a:latin typeface="Arial" panose="020B0604020202020204" pitchFamily="34" charset="0"/>
                          <a:ea typeface="宋体" pitchFamily="2" charset="-122"/>
                        </a:rPr>
                        <a:t>Sno</a:t>
                      </a:r>
                      <a:endParaRPr kumimoji="0" lang="zh-CN" altLang="en-US" sz="1400" b="1" i="0" u="none" strike="noStrike" cap="none" normalizeH="0" baseline="0" dirty="0">
                        <a:ln>
                          <a:noFill/>
                        </a:ln>
                        <a:solidFill>
                          <a:schemeClr val="accent4"/>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chemeClr val="accent4"/>
                          </a:solidFill>
                          <a:effectLst/>
                          <a:latin typeface="Arial" panose="020B0604020202020204" pitchFamily="34" charset="0"/>
                          <a:ea typeface="宋体" pitchFamily="2" charset="-122"/>
                        </a:rPr>
                        <a:t>姓名</a:t>
                      </a:r>
                      <a:r>
                        <a:rPr kumimoji="0" lang="en-US" altLang="zh-CN" sz="1400" b="1" i="0" u="none" strike="noStrike" cap="none" normalizeH="0" baseline="0" dirty="0" err="1">
                          <a:ln>
                            <a:noFill/>
                          </a:ln>
                          <a:solidFill>
                            <a:schemeClr val="accent4"/>
                          </a:solidFill>
                          <a:effectLst/>
                          <a:latin typeface="Arial" panose="020B0604020202020204" pitchFamily="34" charset="0"/>
                          <a:ea typeface="宋体" pitchFamily="2" charset="-122"/>
                        </a:rPr>
                        <a:t>Sname</a:t>
                      </a:r>
                      <a:endParaRPr kumimoji="0" lang="zh-CN" altLang="en-US" sz="1400" b="1" i="0" u="none" strike="noStrike" cap="none" normalizeH="0" baseline="0" dirty="0">
                        <a:ln>
                          <a:noFill/>
                        </a:ln>
                        <a:solidFill>
                          <a:schemeClr val="accent4"/>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chemeClr val="accent4"/>
                          </a:solidFill>
                          <a:effectLst/>
                          <a:latin typeface="Arial" panose="020B0604020202020204" pitchFamily="34" charset="0"/>
                          <a:ea typeface="宋体" pitchFamily="2" charset="-122"/>
                        </a:rPr>
                        <a:t>性别</a:t>
                      </a:r>
                      <a:r>
                        <a:rPr kumimoji="0" lang="en-US" altLang="zh-CN" sz="1400" b="1" i="0" u="none" strike="noStrike" cap="none" normalizeH="0" baseline="0" dirty="0" err="1">
                          <a:ln>
                            <a:noFill/>
                          </a:ln>
                          <a:solidFill>
                            <a:schemeClr val="accent4"/>
                          </a:solidFill>
                          <a:effectLst/>
                          <a:latin typeface="Arial" panose="020B0604020202020204" pitchFamily="34" charset="0"/>
                          <a:ea typeface="宋体" pitchFamily="2" charset="-122"/>
                        </a:rPr>
                        <a:t>Ssex</a:t>
                      </a:r>
                      <a:endParaRPr kumimoji="0" lang="zh-CN" altLang="en-US" sz="1400" b="1" i="0" u="none" strike="noStrike" cap="none" normalizeH="0" baseline="0" dirty="0">
                        <a:ln>
                          <a:noFill/>
                        </a:ln>
                        <a:solidFill>
                          <a:schemeClr val="accent4"/>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chemeClr val="accent4"/>
                          </a:solidFill>
                          <a:effectLst/>
                          <a:latin typeface="Arial" panose="020B0604020202020204" pitchFamily="34" charset="0"/>
                          <a:ea typeface="宋体" pitchFamily="2" charset="-122"/>
                        </a:rPr>
                        <a:t>生日</a:t>
                      </a:r>
                      <a:endParaRPr kumimoji="0" lang="en-US" altLang="zh-CN" sz="1400" b="1" i="0" u="none" strike="noStrike" cap="none" normalizeH="0" baseline="0" dirty="0">
                        <a:ln>
                          <a:noFill/>
                        </a:ln>
                        <a:solidFill>
                          <a:schemeClr val="accent4"/>
                        </a:solidFill>
                        <a:effectLst/>
                        <a:latin typeface="Arial" panose="020B0604020202020204"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err="1">
                          <a:ln>
                            <a:noFill/>
                          </a:ln>
                          <a:solidFill>
                            <a:schemeClr val="accent4"/>
                          </a:solidFill>
                          <a:effectLst/>
                          <a:latin typeface="Arial" panose="020B0604020202020204" pitchFamily="34" charset="0"/>
                          <a:ea typeface="宋体" pitchFamily="2" charset="-122"/>
                        </a:rPr>
                        <a:t>Sbirthdate</a:t>
                      </a:r>
                      <a:endParaRPr kumimoji="0" lang="zh-CN" altLang="en-US" sz="1400" b="1" i="0" u="none" strike="noStrike" cap="none" normalizeH="0" baseline="0" dirty="0">
                        <a:ln>
                          <a:noFill/>
                        </a:ln>
                        <a:solidFill>
                          <a:schemeClr val="accent4"/>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chemeClr val="accent4"/>
                          </a:solidFill>
                          <a:effectLst/>
                          <a:latin typeface="Arial" panose="020B0604020202020204" pitchFamily="34" charset="0"/>
                          <a:ea typeface="宋体" pitchFamily="2" charset="-122"/>
                        </a:rPr>
                        <a:t>主修专业</a:t>
                      </a:r>
                      <a:endParaRPr kumimoji="0" lang="en-US" altLang="zh-CN" sz="1400" b="1" i="0" u="none" strike="noStrike" cap="none" normalizeH="0" baseline="0" dirty="0">
                        <a:ln>
                          <a:noFill/>
                        </a:ln>
                        <a:solidFill>
                          <a:schemeClr val="accent4"/>
                        </a:solidFill>
                        <a:effectLst/>
                        <a:latin typeface="Arial" panose="020B0604020202020204"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err="1">
                          <a:ln>
                            <a:noFill/>
                          </a:ln>
                          <a:solidFill>
                            <a:schemeClr val="accent4"/>
                          </a:solidFill>
                          <a:effectLst/>
                          <a:latin typeface="Arial" panose="020B0604020202020204" pitchFamily="34" charset="0"/>
                          <a:ea typeface="宋体" pitchFamily="2" charset="-122"/>
                        </a:rPr>
                        <a:t>Smajor</a:t>
                      </a:r>
                      <a:endParaRPr kumimoji="0" lang="zh-CN" altLang="en-US" sz="1400" b="1" i="0" u="none" strike="noStrike" cap="none" normalizeH="0" baseline="0" dirty="0">
                        <a:ln>
                          <a:noFill/>
                        </a:ln>
                        <a:solidFill>
                          <a:schemeClr val="accent4"/>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71387">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Arial" panose="020B0604020202020204" pitchFamily="34" charset="0"/>
                          <a:ea typeface="宋体" pitchFamily="2" charset="-122"/>
                        </a:rPr>
                        <a:t>20180001</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rPr>
                        <a:t>李勇</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rPr>
                        <a:t>男</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Arial" panose="020B0604020202020204" pitchFamily="34" charset="0"/>
                          <a:ea typeface="宋体" pitchFamily="2" charset="-122"/>
                        </a:rPr>
                        <a:t>2000-3-8</a:t>
                      </a:r>
                      <a:endPar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rPr>
                        <a:t>信息安全</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1"/>
                  </a:ext>
                </a:extLst>
              </a:tr>
              <a:tr h="371387">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Arial" panose="020B0604020202020204" pitchFamily="34" charset="0"/>
                          <a:ea typeface="宋体" pitchFamily="2" charset="-122"/>
                        </a:rPr>
                        <a:t>20180002</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rPr>
                        <a:t>刘晨</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rPr>
                        <a:t>女</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Arial" panose="020B0604020202020204" pitchFamily="34" charset="0"/>
                          <a:ea typeface="宋体" pitchFamily="2" charset="-122"/>
                        </a:rPr>
                        <a:t>1999-9-1</a:t>
                      </a:r>
                      <a:endPar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rPr>
                        <a:t>计算机科学与技术</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xmlns="" val="10002"/>
                  </a:ext>
                </a:extLst>
              </a:tr>
              <a:tr h="371387">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Arial" panose="020B0604020202020204" pitchFamily="34" charset="0"/>
                          <a:ea typeface="宋体" pitchFamily="2" charset="-122"/>
                        </a:rPr>
                        <a:t>20180003</a:t>
                      </a:r>
                      <a:endPar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rPr>
                        <a:t>王敏</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rPr>
                        <a:t>女</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Arial" panose="020B0604020202020204" pitchFamily="34" charset="0"/>
                          <a:ea typeface="宋体" pitchFamily="2" charset="-122"/>
                        </a:rPr>
                        <a:t>2001-8-1</a:t>
                      </a:r>
                      <a:endPar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rPr>
                        <a:t>计算机科学与技术</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3"/>
                  </a:ext>
                </a:extLst>
              </a:tr>
              <a:tr h="37138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Arial" panose="020B0604020202020204" pitchFamily="34" charset="0"/>
                          <a:ea typeface="宋体" pitchFamily="2" charset="-122"/>
                        </a:rPr>
                        <a:t>20180004</a:t>
                      </a:r>
                      <a:endPar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rPr>
                        <a:t>张立</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rPr>
                        <a:t>男</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Arial" panose="020B0604020202020204" pitchFamily="34" charset="0"/>
                          <a:ea typeface="宋体" pitchFamily="2" charset="-122"/>
                        </a:rPr>
                        <a:t>2000-1-8</a:t>
                      </a:r>
                      <a:endPar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rPr>
                        <a:t>计算机科学与技术</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4175795049"/>
                  </a:ext>
                </a:extLst>
              </a:tr>
              <a:tr h="37138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Arial" panose="020B0604020202020204" pitchFamily="34" charset="0"/>
                          <a:ea typeface="宋体" pitchFamily="2" charset="-122"/>
                        </a:rPr>
                        <a:t>20180005</a:t>
                      </a:r>
                      <a:endPar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rPr>
                        <a:t>陈新奇</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rPr>
                        <a:t>男</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Arial" panose="020B0604020202020204" pitchFamily="34" charset="0"/>
                          <a:ea typeface="宋体" pitchFamily="2" charset="-122"/>
                        </a:rPr>
                        <a:t>2001-11-1</a:t>
                      </a:r>
                      <a:endPar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rPr>
                        <a:t>信息管理与信息系统</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4016440754"/>
                  </a:ext>
                </a:extLst>
              </a:tr>
              <a:tr h="37138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Arial" panose="020B0604020202020204" pitchFamily="34" charset="0"/>
                          <a:ea typeface="宋体" pitchFamily="2" charset="-122"/>
                        </a:rPr>
                        <a:t>20180006</a:t>
                      </a:r>
                      <a:endPar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rPr>
                        <a:t>赵明</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rPr>
                        <a:t>男</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Arial" panose="020B0604020202020204" pitchFamily="34" charset="0"/>
                          <a:ea typeface="宋体" pitchFamily="2" charset="-122"/>
                        </a:rPr>
                        <a:t>2000-6-12</a:t>
                      </a:r>
                      <a:endPar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rPr>
                        <a:t>数据科学与大数据技术</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2579314421"/>
                  </a:ext>
                </a:extLst>
              </a:tr>
              <a:tr h="37138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Arial" panose="020B0604020202020204" pitchFamily="34" charset="0"/>
                          <a:ea typeface="宋体" pitchFamily="2" charset="-122"/>
                        </a:rPr>
                        <a:t>20180007</a:t>
                      </a:r>
                      <a:endPar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rPr>
                        <a:t>王佳佳</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rPr>
                        <a:t>女</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Arial" panose="020B0604020202020204" pitchFamily="34" charset="0"/>
                          <a:ea typeface="宋体" pitchFamily="2" charset="-122"/>
                        </a:rPr>
                        <a:t>2001-12-7</a:t>
                      </a:r>
                      <a:endPar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rPr>
                        <a:t>数据科学与大数据技术</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3272019536"/>
                  </a:ext>
                </a:extLst>
              </a:tr>
            </a:tbl>
          </a:graphicData>
        </a:graphic>
      </p:graphicFrame>
      <p:sp>
        <p:nvSpPr>
          <p:cNvPr id="11299" name="文本框 4"/>
          <p:cNvSpPr txBox="1">
            <a:spLocks noChangeArrowheads="1"/>
          </p:cNvSpPr>
          <p:nvPr/>
        </p:nvSpPr>
        <p:spPr bwMode="auto">
          <a:xfrm>
            <a:off x="3402092" y="1007297"/>
            <a:ext cx="1765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en-US" altLang="zh-CN" sz="2000" b="0" dirty="0"/>
              <a:t>Student</a:t>
            </a:r>
            <a:r>
              <a:rPr lang="zh-CN" altLang="en-US" sz="2000" b="0" dirty="0"/>
              <a:t>表</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标题 1"/>
          <p:cNvSpPr>
            <a:spLocks noGrp="1" noChangeArrowheads="1"/>
          </p:cNvSpPr>
          <p:nvPr>
            <p:ph type="title" idx="4294967295"/>
          </p:nvPr>
        </p:nvSpPr>
        <p:spPr/>
        <p:txBody>
          <a:bodyPr/>
          <a:lstStyle/>
          <a:p>
            <a:r>
              <a:rPr lang="en-US" altLang="zh-CN"/>
              <a:t>8.3.3 </a:t>
            </a:r>
            <a:r>
              <a:rPr lang="zh-CN" altLang="en-US"/>
              <a:t>使用</a:t>
            </a:r>
            <a:r>
              <a:rPr lang="en-US" altLang="zh-CN"/>
              <a:t>JDBC</a:t>
            </a:r>
            <a:r>
              <a:rPr lang="zh-CN" altLang="en-US"/>
              <a:t>操纵数据库的工作流程</a:t>
            </a:r>
          </a:p>
        </p:txBody>
      </p:sp>
      <p:sp>
        <p:nvSpPr>
          <p:cNvPr id="113666" name="内容占位符 2"/>
          <p:cNvSpPr>
            <a:spLocks noGrp="1" noChangeArrowheads="1"/>
          </p:cNvSpPr>
          <p:nvPr>
            <p:ph idx="4294967295"/>
          </p:nvPr>
        </p:nvSpPr>
        <p:spPr>
          <a:xfrm>
            <a:off x="107504" y="771550"/>
            <a:ext cx="8785671" cy="3779813"/>
          </a:xfrm>
        </p:spPr>
        <p:txBody>
          <a:bodyPr/>
          <a:lstStyle/>
          <a:p>
            <a:pPr>
              <a:lnSpc>
                <a:spcPct val="120000"/>
              </a:lnSpc>
              <a:spcBef>
                <a:spcPts val="0"/>
              </a:spcBef>
            </a:pPr>
            <a:r>
              <a:rPr lang="zh-CN" altLang="en-US" dirty="0"/>
              <a:t>步骤</a:t>
            </a:r>
            <a:r>
              <a:rPr lang="en-US" altLang="zh-CN" dirty="0"/>
              <a:t>4</a:t>
            </a:r>
            <a:r>
              <a:rPr lang="zh-CN" altLang="en-US" dirty="0"/>
              <a:t>：基于该结果集，处理用户逻辑</a:t>
            </a:r>
          </a:p>
          <a:p>
            <a:pPr lvl="1">
              <a:lnSpc>
                <a:spcPct val="120000"/>
              </a:lnSpc>
              <a:spcBef>
                <a:spcPts val="0"/>
              </a:spcBef>
            </a:pPr>
            <a:r>
              <a:rPr lang="en-US" altLang="zh-CN" dirty="0"/>
              <a:t>[8.12]</a:t>
            </a:r>
            <a:r>
              <a:rPr lang="zh-CN" altLang="en-US" dirty="0"/>
              <a:t>遍历教师职工号为</a:t>
            </a:r>
            <a:r>
              <a:rPr lang="en-US" altLang="zh-CN" dirty="0"/>
              <a:t>19950018</a:t>
            </a:r>
            <a:r>
              <a:rPr lang="zh-CN" altLang="en-US" dirty="0"/>
              <a:t>，教学班号为</a:t>
            </a:r>
            <a:r>
              <a:rPr lang="en-US" altLang="zh-CN" dirty="0"/>
              <a:t>81001-01</a:t>
            </a:r>
            <a:r>
              <a:rPr lang="zh-CN" altLang="en-US" dirty="0"/>
              <a:t>的学生课程评价详情</a:t>
            </a:r>
            <a:endParaRPr lang="en-US" altLang="zh-CN" dirty="0"/>
          </a:p>
          <a:p>
            <a:pPr lvl="1">
              <a:lnSpc>
                <a:spcPct val="120000"/>
              </a:lnSpc>
              <a:spcBef>
                <a:spcPts val="0"/>
              </a:spcBef>
              <a:buFont typeface="Wingdings" panose="05000000000000000000" pitchFamily="2" charset="2"/>
              <a:buNone/>
            </a:pPr>
            <a:r>
              <a:rPr lang="en-US" altLang="zh-CN" sz="1200" dirty="0"/>
              <a:t>	</a:t>
            </a:r>
            <a:r>
              <a:rPr lang="en-US" altLang="zh-CN" sz="1400" dirty="0"/>
              <a:t>String SQL = "SELECT Sno, Assess, </a:t>
            </a:r>
            <a:r>
              <a:rPr lang="en-US" altLang="zh-CN" sz="1400" dirty="0" err="1"/>
              <a:t>CAtype</a:t>
            </a:r>
            <a:r>
              <a:rPr lang="en-US" altLang="zh-CN" sz="1400" dirty="0"/>
              <a:t>, Feedback FROM </a:t>
            </a:r>
            <a:r>
              <a:rPr lang="en-US" altLang="zh-CN" sz="1400" dirty="0" err="1"/>
              <a:t>ClassAssess</a:t>
            </a:r>
            <a:endParaRPr lang="en-US" altLang="zh-CN" sz="1400" dirty="0"/>
          </a:p>
          <a:p>
            <a:pPr lvl="1">
              <a:lnSpc>
                <a:spcPct val="120000"/>
              </a:lnSpc>
              <a:spcBef>
                <a:spcPts val="0"/>
              </a:spcBef>
              <a:buFont typeface="Wingdings" panose="05000000000000000000" pitchFamily="2" charset="2"/>
              <a:buNone/>
            </a:pPr>
            <a:r>
              <a:rPr lang="en-US" altLang="zh-CN" sz="1400" dirty="0"/>
              <a:t>          WHERE </a:t>
            </a:r>
            <a:r>
              <a:rPr lang="en-US" altLang="zh-CN" sz="1400" dirty="0" err="1"/>
              <a:t>Tno</a:t>
            </a:r>
            <a:r>
              <a:rPr lang="en-US" altLang="zh-CN" sz="1400" dirty="0"/>
              <a:t>=‘19950018’ AND </a:t>
            </a:r>
            <a:r>
              <a:rPr lang="en-US" altLang="zh-CN" sz="1400" dirty="0" err="1"/>
              <a:t>TCo</a:t>
            </a:r>
            <a:r>
              <a:rPr lang="en-US" altLang="zh-CN" sz="1400" dirty="0"/>
              <a:t> = ‘81001-01’";</a:t>
            </a:r>
          </a:p>
          <a:p>
            <a:pPr lvl="1">
              <a:lnSpc>
                <a:spcPct val="120000"/>
              </a:lnSpc>
              <a:spcBef>
                <a:spcPts val="0"/>
              </a:spcBef>
              <a:buFont typeface="Wingdings" panose="05000000000000000000" pitchFamily="2" charset="2"/>
              <a:buNone/>
            </a:pPr>
            <a:r>
              <a:rPr lang="en-US" altLang="zh-CN" sz="1400" dirty="0"/>
              <a:t>	</a:t>
            </a:r>
            <a:r>
              <a:rPr lang="en-US" altLang="zh-CN" sz="1400" dirty="0" err="1"/>
              <a:t>ResultSet</a:t>
            </a:r>
            <a:r>
              <a:rPr lang="en-US" altLang="zh-CN" sz="1400" dirty="0"/>
              <a:t> </a:t>
            </a:r>
            <a:r>
              <a:rPr lang="en-US" altLang="zh-CN" sz="1400" dirty="0" err="1"/>
              <a:t>rs</a:t>
            </a:r>
            <a:r>
              <a:rPr lang="en-US" altLang="zh-CN" sz="1400" dirty="0"/>
              <a:t> = </a:t>
            </a:r>
            <a:r>
              <a:rPr lang="en-US" altLang="zh-CN" sz="1400" dirty="0" err="1"/>
              <a:t>stmt.executeQuery</a:t>
            </a:r>
            <a:r>
              <a:rPr lang="en-US" altLang="zh-CN" sz="1400" dirty="0"/>
              <a:t>(SQL);</a:t>
            </a:r>
          </a:p>
          <a:p>
            <a:pPr lvl="1">
              <a:lnSpc>
                <a:spcPct val="120000"/>
              </a:lnSpc>
              <a:spcBef>
                <a:spcPts val="0"/>
              </a:spcBef>
              <a:buFont typeface="Wingdings" panose="05000000000000000000" pitchFamily="2" charset="2"/>
              <a:buNone/>
            </a:pPr>
            <a:r>
              <a:rPr lang="en-US" altLang="zh-CN" sz="1400" dirty="0"/>
              <a:t>	while(</a:t>
            </a:r>
            <a:r>
              <a:rPr lang="en-US" altLang="zh-CN" sz="1400" dirty="0" err="1"/>
              <a:t>rs.next</a:t>
            </a:r>
            <a:r>
              <a:rPr lang="en-US" altLang="zh-CN" sz="1400" dirty="0"/>
              <a:t>()){</a:t>
            </a:r>
          </a:p>
          <a:p>
            <a:pPr lvl="1">
              <a:lnSpc>
                <a:spcPct val="120000"/>
              </a:lnSpc>
              <a:spcBef>
                <a:spcPts val="0"/>
              </a:spcBef>
              <a:buFont typeface="Wingdings" panose="05000000000000000000" pitchFamily="2" charset="2"/>
              <a:buNone/>
            </a:pPr>
            <a:r>
              <a:rPr lang="en-US" altLang="zh-CN" sz="1400" dirty="0"/>
              <a:t>		String </a:t>
            </a:r>
            <a:r>
              <a:rPr lang="en-US" altLang="zh-CN" sz="1400" dirty="0" err="1"/>
              <a:t>Sno</a:t>
            </a:r>
            <a:r>
              <a:rPr lang="en-US" altLang="zh-CN" sz="1400" dirty="0"/>
              <a:t> = </a:t>
            </a:r>
            <a:r>
              <a:rPr lang="en-US" altLang="zh-CN" sz="1400" dirty="0" err="1"/>
              <a:t>rs.getString</a:t>
            </a:r>
            <a:r>
              <a:rPr lang="en-US" altLang="zh-CN" sz="1400" dirty="0"/>
              <a:t>("</a:t>
            </a:r>
            <a:r>
              <a:rPr lang="en-US" altLang="zh-CN" sz="1400" dirty="0" err="1"/>
              <a:t>Sno</a:t>
            </a:r>
            <a:r>
              <a:rPr lang="en-US" altLang="zh-CN" sz="1400" dirty="0"/>
              <a:t>"); 			/*</a:t>
            </a:r>
            <a:r>
              <a:rPr lang="zh-CN" altLang="en-US" sz="1400" dirty="0"/>
              <a:t>等价于</a:t>
            </a:r>
            <a:r>
              <a:rPr lang="en-US" altLang="zh-CN" sz="1400" dirty="0" err="1"/>
              <a:t>rs.getString</a:t>
            </a:r>
            <a:r>
              <a:rPr lang="en-US" altLang="zh-CN" sz="1400" dirty="0"/>
              <a:t>(1)*/</a:t>
            </a:r>
          </a:p>
          <a:p>
            <a:pPr lvl="1">
              <a:lnSpc>
                <a:spcPct val="120000"/>
              </a:lnSpc>
              <a:spcBef>
                <a:spcPts val="0"/>
              </a:spcBef>
              <a:buFont typeface="Wingdings" panose="05000000000000000000" pitchFamily="2" charset="2"/>
              <a:buNone/>
            </a:pPr>
            <a:r>
              <a:rPr lang="en-US" altLang="zh-CN" sz="1400" dirty="0"/>
              <a:t>		String </a:t>
            </a:r>
            <a:r>
              <a:rPr lang="en-US" altLang="zh-CN" sz="1400" dirty="0" err="1"/>
              <a:t>strAssess</a:t>
            </a:r>
            <a:r>
              <a:rPr lang="en-US" altLang="zh-CN" sz="1400" dirty="0"/>
              <a:t> = </a:t>
            </a:r>
            <a:r>
              <a:rPr lang="en-US" altLang="zh-CN" sz="1400" dirty="0" err="1"/>
              <a:t>rs.getString</a:t>
            </a:r>
            <a:r>
              <a:rPr lang="en-US" altLang="zh-CN" sz="1400" dirty="0"/>
              <a:t>("Assess"); 		                  /*</a:t>
            </a:r>
            <a:r>
              <a:rPr lang="zh-CN" altLang="en-US" sz="1400" dirty="0"/>
              <a:t>等价于</a:t>
            </a:r>
            <a:r>
              <a:rPr lang="en-US" altLang="zh-CN" sz="1400" dirty="0" err="1"/>
              <a:t>rs.getString</a:t>
            </a:r>
            <a:r>
              <a:rPr lang="en-US" altLang="zh-CN" sz="1400" dirty="0"/>
              <a:t>(2) */</a:t>
            </a:r>
          </a:p>
          <a:p>
            <a:pPr lvl="1">
              <a:lnSpc>
                <a:spcPct val="120000"/>
              </a:lnSpc>
              <a:spcBef>
                <a:spcPts val="0"/>
              </a:spcBef>
              <a:buFont typeface="Wingdings" panose="05000000000000000000" pitchFamily="2" charset="2"/>
              <a:buNone/>
            </a:pPr>
            <a:r>
              <a:rPr lang="en-US" altLang="zh-CN" sz="1400" dirty="0"/>
              <a:t>		Boolean </a:t>
            </a:r>
            <a:r>
              <a:rPr lang="en-US" altLang="zh-CN" sz="1400" dirty="0" err="1"/>
              <a:t>bCAtype</a:t>
            </a:r>
            <a:r>
              <a:rPr lang="en-US" altLang="zh-CN" sz="1400" dirty="0"/>
              <a:t>= </a:t>
            </a:r>
            <a:r>
              <a:rPr lang="en-US" altLang="zh-CN" sz="1400" dirty="0" err="1"/>
              <a:t>rs.getBoolean</a:t>
            </a:r>
            <a:r>
              <a:rPr lang="en-US" altLang="zh-CN" sz="1400" dirty="0"/>
              <a:t> ("</a:t>
            </a:r>
            <a:r>
              <a:rPr lang="en-US" altLang="zh-CN" sz="1400" dirty="0" err="1"/>
              <a:t>CAtype</a:t>
            </a:r>
            <a:r>
              <a:rPr lang="en-US" altLang="zh-CN" sz="1400" dirty="0"/>
              <a:t>");		/*</a:t>
            </a:r>
            <a:r>
              <a:rPr lang="zh-CN" altLang="en-US" sz="1400" dirty="0"/>
              <a:t>等价</a:t>
            </a:r>
            <a:r>
              <a:rPr lang="en-US" altLang="zh-CN" sz="1400" dirty="0" err="1"/>
              <a:t>rs.getBoolean</a:t>
            </a:r>
            <a:r>
              <a:rPr lang="en-US" altLang="zh-CN" sz="1400" dirty="0"/>
              <a:t> (3) */</a:t>
            </a:r>
          </a:p>
          <a:p>
            <a:pPr lvl="1">
              <a:lnSpc>
                <a:spcPct val="120000"/>
              </a:lnSpc>
              <a:spcBef>
                <a:spcPts val="0"/>
              </a:spcBef>
              <a:buFont typeface="Wingdings" panose="05000000000000000000" pitchFamily="2" charset="2"/>
              <a:buNone/>
            </a:pPr>
            <a:r>
              <a:rPr lang="en-US" altLang="zh-CN" sz="1400" dirty="0"/>
              <a:t>		String </a:t>
            </a:r>
            <a:r>
              <a:rPr lang="en-US" altLang="zh-CN" sz="1400" dirty="0" err="1"/>
              <a:t>strFeedback</a:t>
            </a:r>
            <a:r>
              <a:rPr lang="en-US" altLang="zh-CN" sz="1400" dirty="0"/>
              <a:t> = </a:t>
            </a:r>
            <a:r>
              <a:rPr lang="en-US" altLang="zh-CN" sz="1400" dirty="0" err="1"/>
              <a:t>rs.getString</a:t>
            </a:r>
            <a:r>
              <a:rPr lang="en-US" altLang="zh-CN" sz="1400" dirty="0"/>
              <a:t>("Feedback");		/*</a:t>
            </a:r>
            <a:r>
              <a:rPr lang="zh-CN" altLang="en-US" sz="1400" dirty="0"/>
              <a:t>等价于</a:t>
            </a:r>
            <a:r>
              <a:rPr lang="en-US" altLang="zh-CN" sz="1400" dirty="0" err="1"/>
              <a:t>rs.getString</a:t>
            </a:r>
            <a:r>
              <a:rPr lang="en-US" altLang="zh-CN" sz="1400" dirty="0"/>
              <a:t>(4) */</a:t>
            </a:r>
          </a:p>
          <a:p>
            <a:pPr lvl="1">
              <a:lnSpc>
                <a:spcPct val="120000"/>
              </a:lnSpc>
              <a:spcBef>
                <a:spcPts val="0"/>
              </a:spcBef>
              <a:buFont typeface="Wingdings" panose="05000000000000000000" pitchFamily="2" charset="2"/>
              <a:buNone/>
            </a:pPr>
            <a:r>
              <a:rPr lang="en-US" altLang="zh-CN" sz="1400" dirty="0"/>
              <a:t>		</a:t>
            </a:r>
            <a:r>
              <a:rPr lang="en-US" altLang="zh-CN" sz="1400" dirty="0" err="1"/>
              <a:t>System.out.printf</a:t>
            </a:r>
            <a:r>
              <a:rPr lang="en-US" altLang="zh-CN" sz="1400" dirty="0"/>
              <a:t>("[%</a:t>
            </a:r>
            <a:r>
              <a:rPr lang="en-US" altLang="zh-CN" sz="1400" dirty="0" err="1"/>
              <a:t>s,%b,%s</a:t>
            </a:r>
            <a:r>
              <a:rPr lang="en-US" altLang="zh-CN" sz="1400" dirty="0"/>
              <a:t>]%n", </a:t>
            </a:r>
            <a:r>
              <a:rPr lang="en-US" altLang="zh-CN" sz="1400" dirty="0" err="1"/>
              <a:t>strAssess</a:t>
            </a:r>
            <a:r>
              <a:rPr lang="en-US" altLang="zh-CN" sz="1400" dirty="0"/>
              <a:t>, </a:t>
            </a:r>
            <a:r>
              <a:rPr lang="en-US" altLang="zh-CN" sz="1400" dirty="0" err="1"/>
              <a:t>bCAtype</a:t>
            </a:r>
            <a:r>
              <a:rPr lang="en-US" altLang="zh-CN" sz="1400" dirty="0"/>
              <a:t>, </a:t>
            </a:r>
            <a:r>
              <a:rPr lang="en-US" altLang="zh-CN" sz="1400" dirty="0" err="1"/>
              <a:t>strFeedback</a:t>
            </a:r>
            <a:r>
              <a:rPr lang="en-US" altLang="zh-CN" sz="1400" dirty="0"/>
              <a:t>);</a:t>
            </a:r>
          </a:p>
          <a:p>
            <a:pPr lvl="1">
              <a:lnSpc>
                <a:spcPct val="120000"/>
              </a:lnSpc>
              <a:spcBef>
                <a:spcPts val="0"/>
              </a:spcBef>
              <a:buFont typeface="Wingdings" panose="05000000000000000000" pitchFamily="2" charset="2"/>
              <a:buNone/>
            </a:pPr>
            <a:r>
              <a:rPr lang="en-US" altLang="zh-CN" sz="1400" dirty="0"/>
              <a:t>	}</a:t>
            </a:r>
          </a:p>
          <a:p>
            <a:pPr lvl="1">
              <a:lnSpc>
                <a:spcPct val="120000"/>
              </a:lnSpc>
              <a:spcBef>
                <a:spcPts val="0"/>
              </a:spcBef>
              <a:buFont typeface="Wingdings" panose="05000000000000000000" pitchFamily="2" charset="2"/>
              <a:buNone/>
            </a:pPr>
            <a:endParaRPr lang="en-US" altLang="zh-CN" dirty="0"/>
          </a:p>
          <a:p>
            <a:pPr lvl="1">
              <a:lnSpc>
                <a:spcPct val="120000"/>
              </a:lnSpc>
              <a:spcBef>
                <a:spcPts val="0"/>
              </a:spcBef>
            </a:pPr>
            <a:endParaRPr lang="en-US" altLang="zh-CN" dirty="0"/>
          </a:p>
          <a:p>
            <a:pPr marL="857250" lvl="2" indent="0">
              <a:lnSpc>
                <a:spcPct val="120000"/>
              </a:lnSpc>
              <a:spcBef>
                <a:spcPts val="0"/>
              </a:spcBef>
              <a:buFont typeface="Wingdings" panose="05000000000000000000" pitchFamily="2" charset="2"/>
              <a:buNone/>
            </a:pPr>
            <a:endParaRPr lang="en-US" altLang="zh-CN" sz="12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noChangeArrowheads="1"/>
          </p:cNvSpPr>
          <p:nvPr>
            <p:ph type="title" idx="4294967295"/>
          </p:nvPr>
        </p:nvSpPr>
        <p:spPr/>
        <p:txBody>
          <a:bodyPr/>
          <a:lstStyle/>
          <a:p>
            <a:r>
              <a:rPr lang="en-US" altLang="zh-CN"/>
              <a:t>8.3.3 </a:t>
            </a:r>
            <a:r>
              <a:rPr lang="zh-CN" altLang="en-US"/>
              <a:t>使用</a:t>
            </a:r>
            <a:r>
              <a:rPr lang="en-US" altLang="zh-CN"/>
              <a:t>JDBC</a:t>
            </a:r>
            <a:r>
              <a:rPr lang="zh-CN" altLang="en-US"/>
              <a:t>操纵数据库的工作流程</a:t>
            </a:r>
          </a:p>
        </p:txBody>
      </p:sp>
      <p:sp>
        <p:nvSpPr>
          <p:cNvPr id="115714" name="内容占位符 2"/>
          <p:cNvSpPr>
            <a:spLocks noGrp="1" noChangeArrowheads="1"/>
          </p:cNvSpPr>
          <p:nvPr>
            <p:ph idx="4294967295"/>
          </p:nvPr>
        </p:nvSpPr>
        <p:spPr>
          <a:xfrm>
            <a:off x="395288" y="823913"/>
            <a:ext cx="8497887" cy="3727450"/>
          </a:xfrm>
        </p:spPr>
        <p:txBody>
          <a:bodyPr/>
          <a:lstStyle/>
          <a:p>
            <a:pPr>
              <a:lnSpc>
                <a:spcPct val="120000"/>
              </a:lnSpc>
            </a:pPr>
            <a:r>
              <a:rPr lang="zh-CN" altLang="en-US" dirty="0"/>
              <a:t>步骤</a:t>
            </a:r>
            <a:r>
              <a:rPr lang="en-US" altLang="zh-CN" dirty="0"/>
              <a:t>5</a:t>
            </a:r>
            <a:r>
              <a:rPr lang="zh-CN" altLang="en-US" dirty="0"/>
              <a:t>：释放资源</a:t>
            </a:r>
            <a:endParaRPr lang="en-US" altLang="zh-CN" dirty="0"/>
          </a:p>
          <a:p>
            <a:pPr lvl="1">
              <a:lnSpc>
                <a:spcPct val="120000"/>
              </a:lnSpc>
            </a:pPr>
            <a:r>
              <a:rPr lang="zh-CN" altLang="en-US" dirty="0"/>
              <a:t>执行结束后，将与数据库进行交互的对象释放</a:t>
            </a:r>
            <a:endParaRPr lang="en-US" altLang="zh-CN" dirty="0"/>
          </a:p>
          <a:p>
            <a:pPr lvl="1">
              <a:lnSpc>
                <a:spcPct val="120000"/>
              </a:lnSpc>
            </a:pPr>
            <a:r>
              <a:rPr lang="zh-CN" altLang="en-US" dirty="0"/>
              <a:t>释放资源有标准的顺序：</a:t>
            </a:r>
            <a:endParaRPr lang="en-US" altLang="zh-CN" dirty="0"/>
          </a:p>
          <a:p>
            <a:pPr lvl="2">
              <a:lnSpc>
                <a:spcPct val="120000"/>
              </a:lnSpc>
            </a:pPr>
            <a:r>
              <a:rPr lang="zh-CN" altLang="en-US" dirty="0"/>
              <a:t>关闭结果集：</a:t>
            </a:r>
            <a:r>
              <a:rPr lang="en-US" altLang="zh-CN" dirty="0" err="1"/>
              <a:t>ResultSet.close</a:t>
            </a:r>
            <a:r>
              <a:rPr lang="en-US" altLang="zh-CN" dirty="0"/>
              <a:t>()</a:t>
            </a:r>
          </a:p>
          <a:p>
            <a:pPr lvl="2">
              <a:lnSpc>
                <a:spcPct val="120000"/>
              </a:lnSpc>
            </a:pPr>
            <a:r>
              <a:rPr lang="zh-CN" altLang="en-US" dirty="0"/>
              <a:t>关闭语句执行类对象：</a:t>
            </a:r>
            <a:r>
              <a:rPr lang="en-US" altLang="zh-CN" dirty="0" err="1"/>
              <a:t>Statement.close</a:t>
            </a:r>
            <a:r>
              <a:rPr lang="en-US" altLang="zh-CN" dirty="0"/>
              <a:t>()</a:t>
            </a:r>
          </a:p>
          <a:p>
            <a:pPr lvl="2">
              <a:lnSpc>
                <a:spcPct val="120000"/>
              </a:lnSpc>
            </a:pPr>
            <a:r>
              <a:rPr lang="zh-CN" altLang="en-US" dirty="0"/>
              <a:t>释放数据库连接对象：</a:t>
            </a:r>
            <a:r>
              <a:rPr lang="en-US" altLang="zh-CN" dirty="0" err="1"/>
              <a:t>Connection.close</a:t>
            </a:r>
            <a:r>
              <a:rPr lang="en-US" altLang="zh-CN" dirty="0"/>
              <a:t>()</a:t>
            </a:r>
          </a:p>
          <a:p>
            <a:pPr lvl="2">
              <a:lnSpc>
                <a:spcPct val="120000"/>
              </a:lnSpc>
            </a:pPr>
            <a:endParaRPr lang="en-US" altLang="zh-CN" dirty="0"/>
          </a:p>
          <a:p>
            <a:pPr lvl="2">
              <a:lnSpc>
                <a:spcPct val="120000"/>
              </a:lnSpc>
            </a:pPr>
            <a:endParaRPr lang="en-US" altLang="zh-CN" dirty="0"/>
          </a:p>
          <a:p>
            <a:pPr lvl="2">
              <a:lnSpc>
                <a:spcPct val="120000"/>
              </a:lnSpc>
              <a:buFont typeface="Wingdings" panose="05000000000000000000" pitchFamily="2" charset="2"/>
              <a:buNone/>
            </a:pPr>
            <a:endParaRPr lang="en-US" altLang="zh-CN" sz="12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
          <p:cNvSpPr>
            <a:spLocks noGrp="1" noChangeArrowheads="1"/>
          </p:cNvSpPr>
          <p:nvPr>
            <p:ph type="title" idx="4294967295"/>
          </p:nvPr>
        </p:nvSpPr>
        <p:spPr/>
        <p:txBody>
          <a:bodyPr/>
          <a:lstStyle/>
          <a:p>
            <a:r>
              <a:rPr lang="en-US" altLang="zh-CN"/>
              <a:t>8.3.3 </a:t>
            </a:r>
            <a:r>
              <a:rPr lang="zh-CN" altLang="en-US"/>
              <a:t>使用</a:t>
            </a:r>
            <a:r>
              <a:rPr lang="en-US" altLang="zh-CN"/>
              <a:t>JDBC</a:t>
            </a:r>
            <a:r>
              <a:rPr lang="zh-CN" altLang="en-US"/>
              <a:t>操纵数据库的工作流程</a:t>
            </a:r>
          </a:p>
        </p:txBody>
      </p:sp>
      <p:sp>
        <p:nvSpPr>
          <p:cNvPr id="117762" name="内容占位符 2"/>
          <p:cNvSpPr>
            <a:spLocks noGrp="1" noChangeArrowheads="1"/>
          </p:cNvSpPr>
          <p:nvPr>
            <p:ph idx="4294967295"/>
          </p:nvPr>
        </p:nvSpPr>
        <p:spPr>
          <a:xfrm>
            <a:off x="395288" y="823913"/>
            <a:ext cx="8497887" cy="3727450"/>
          </a:xfrm>
        </p:spPr>
        <p:txBody>
          <a:bodyPr/>
          <a:lstStyle/>
          <a:p>
            <a:pPr>
              <a:lnSpc>
                <a:spcPct val="120000"/>
              </a:lnSpc>
            </a:pPr>
            <a:r>
              <a:rPr lang="zh-CN" altLang="en-US" dirty="0"/>
              <a:t>步骤</a:t>
            </a:r>
            <a:r>
              <a:rPr lang="en-US" altLang="zh-CN" dirty="0"/>
              <a:t>5</a:t>
            </a:r>
            <a:r>
              <a:rPr lang="zh-CN" altLang="en-US" dirty="0"/>
              <a:t>：释放资源</a:t>
            </a:r>
            <a:endParaRPr lang="en-US" altLang="zh-CN" dirty="0"/>
          </a:p>
          <a:p>
            <a:pPr lvl="1">
              <a:lnSpc>
                <a:spcPct val="120000"/>
              </a:lnSpc>
            </a:pPr>
            <a:r>
              <a:rPr lang="zh-CN" altLang="en-US" dirty="0"/>
              <a:t>释放资源的</a:t>
            </a:r>
            <a:r>
              <a:rPr lang="en-US" altLang="zh-CN" dirty="0"/>
              <a:t>Coding Tips</a:t>
            </a:r>
          </a:p>
          <a:p>
            <a:pPr lvl="2">
              <a:lnSpc>
                <a:spcPct val="120000"/>
              </a:lnSpc>
            </a:pPr>
            <a:r>
              <a:rPr lang="en-US" altLang="zh-CN" dirty="0"/>
              <a:t>Connection</a:t>
            </a:r>
            <a:r>
              <a:rPr lang="zh-CN" altLang="en-US" dirty="0"/>
              <a:t>对象在应用程序中较为稀有，尽量做到晚创建，早释放</a:t>
            </a:r>
            <a:endParaRPr lang="en-US" altLang="zh-CN" dirty="0"/>
          </a:p>
          <a:p>
            <a:pPr lvl="2">
              <a:lnSpc>
                <a:spcPct val="120000"/>
              </a:lnSpc>
            </a:pPr>
            <a:r>
              <a:rPr lang="zh-CN" altLang="en-US" dirty="0"/>
              <a:t>推荐在</a:t>
            </a:r>
            <a:r>
              <a:rPr lang="en-US" altLang="zh-CN" dirty="0"/>
              <a:t>finally</a:t>
            </a:r>
            <a:r>
              <a:rPr lang="zh-CN" altLang="en-US" dirty="0"/>
              <a:t>代码块中释放资源，以满足异常处理机制</a:t>
            </a:r>
            <a:r>
              <a:rPr lang="en-US" altLang="zh-CN" dirty="0"/>
              <a:t>(finally</a:t>
            </a:r>
            <a:r>
              <a:rPr lang="zh-CN" altLang="en-US" dirty="0"/>
              <a:t>语句在什么情况下都会执行</a:t>
            </a:r>
            <a:r>
              <a:rPr lang="en-US" altLang="zh-CN" dirty="0"/>
              <a:t>,</a:t>
            </a:r>
            <a:r>
              <a:rPr lang="zh-CN" altLang="en-US" dirty="0"/>
              <a:t>确保一定会释放资源</a:t>
            </a:r>
            <a:r>
              <a:rPr lang="en-US" altLang="zh-CN" dirty="0"/>
              <a:t>)</a:t>
            </a:r>
          </a:p>
          <a:p>
            <a:pPr lvl="2">
              <a:lnSpc>
                <a:spcPct val="120000"/>
              </a:lnSpc>
              <a:buFont typeface="Wingdings" panose="05000000000000000000" pitchFamily="2" charset="2"/>
              <a:buNone/>
            </a:pPr>
            <a:endParaRPr lang="en-US" altLang="zh-CN" sz="12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457200" y="-23813"/>
            <a:ext cx="8229600" cy="84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9pPr>
          </a:lstStyle>
          <a:p>
            <a:pPr>
              <a:defRPr/>
            </a:pPr>
            <a:r>
              <a:rPr lang="en-US" altLang="zh-CN" kern="0" dirty="0"/>
              <a:t>[</a:t>
            </a:r>
            <a:r>
              <a:rPr lang="zh-CN" altLang="en-US" kern="0" dirty="0"/>
              <a:t>例</a:t>
            </a:r>
            <a:r>
              <a:rPr lang="en-US" altLang="zh-CN" kern="0" dirty="0"/>
              <a:t>8.13]</a:t>
            </a:r>
            <a:r>
              <a:rPr lang="zh-CN" altLang="en-US" kern="0" dirty="0"/>
              <a:t>基于</a:t>
            </a:r>
            <a:r>
              <a:rPr lang="en-US" altLang="zh-CN" kern="0" dirty="0"/>
              <a:t>JDBC</a:t>
            </a:r>
            <a:r>
              <a:rPr lang="zh-CN" altLang="en-US" kern="0" dirty="0"/>
              <a:t>实现任务</a:t>
            </a:r>
            <a:r>
              <a:rPr lang="en-US" altLang="zh-CN" kern="0" dirty="0"/>
              <a:t>4</a:t>
            </a:r>
            <a:endParaRPr lang="zh-CN" altLang="en-US" kern="0" dirty="0"/>
          </a:p>
        </p:txBody>
      </p:sp>
      <p:sp>
        <p:nvSpPr>
          <p:cNvPr id="3" name="内容占位符 2"/>
          <p:cNvSpPr txBox="1">
            <a:spLocks noChangeArrowheads="1"/>
          </p:cNvSpPr>
          <p:nvPr/>
        </p:nvSpPr>
        <p:spPr bwMode="auto">
          <a:xfrm>
            <a:off x="51765" y="823913"/>
            <a:ext cx="5040312" cy="397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SzPct val="87000"/>
              <a:buFont typeface="Wingdings" panose="05000000000000000000" pitchFamily="2" charset="2"/>
              <a:buChar char="l"/>
              <a:defRPr sz="2200" b="1">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Ø"/>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a:defRPr/>
            </a:pPr>
            <a:r>
              <a:rPr lang="zh-CN" altLang="zh-CN" sz="2000" kern="1050" dirty="0">
                <a:solidFill>
                  <a:srgbClr val="000000"/>
                </a:solidFill>
                <a:latin typeface="Times New Roman" panose="02020603050405020304" pitchFamily="18" charset="0"/>
                <a:cs typeface="Times New Roman" panose="02020603050405020304" pitchFamily="18" charset="0"/>
              </a:rPr>
              <a:t>选课关系模式</a:t>
            </a:r>
            <a:endParaRPr lang="en-US" altLang="zh-CN" sz="2000" kern="1050" dirty="0">
              <a:solidFill>
                <a:srgbClr val="000000"/>
              </a:solidFill>
              <a:latin typeface="Times New Roman" panose="02020603050405020304" pitchFamily="18" charset="0"/>
              <a:cs typeface="Times New Roman" panose="02020603050405020304" pitchFamily="18" charset="0"/>
            </a:endParaRPr>
          </a:p>
          <a:p>
            <a:pPr lvl="1">
              <a:defRPr/>
            </a:pPr>
            <a:r>
              <a:rPr lang="en-US" altLang="zh-CN" sz="1600" kern="1050" dirty="0">
                <a:solidFill>
                  <a:srgbClr val="000000"/>
                </a:solidFill>
                <a:latin typeface="Arial" panose="020B0604020202020204" pitchFamily="34" charset="0"/>
                <a:ea typeface="宋体" panose="02010600030101010101" pitchFamily="2" charset="-122"/>
              </a:rPr>
              <a:t>SC(</a:t>
            </a:r>
            <a:r>
              <a:rPr lang="en-US" altLang="zh-CN" sz="1600" kern="1050" dirty="0" err="1">
                <a:solidFill>
                  <a:srgbClr val="000000"/>
                </a:solidFill>
                <a:latin typeface="Arial" panose="020B0604020202020204" pitchFamily="34" charset="0"/>
                <a:ea typeface="宋体" panose="02010600030101010101" pitchFamily="2" charset="-122"/>
              </a:rPr>
              <a:t>Sno,TCno</a:t>
            </a:r>
            <a:r>
              <a:rPr lang="en-US" altLang="zh-CN" sz="1600" kern="1050" dirty="0">
                <a:solidFill>
                  <a:srgbClr val="000000"/>
                </a:solidFill>
                <a:latin typeface="Arial" panose="020B0604020202020204" pitchFamily="34" charset="0"/>
                <a:ea typeface="宋体" panose="02010600030101010101" pitchFamily="2" charset="-122"/>
              </a:rPr>
              <a:t>, Grade)</a:t>
            </a:r>
          </a:p>
          <a:p>
            <a:pPr>
              <a:defRPr/>
            </a:pPr>
            <a:r>
              <a:rPr lang="zh-CN" altLang="zh-CN" sz="2000" kern="1050" dirty="0">
                <a:solidFill>
                  <a:srgbClr val="000000"/>
                </a:solidFill>
                <a:latin typeface="Arial" panose="020B0604020202020204" pitchFamily="34" charset="0"/>
                <a:ea typeface="宋体" panose="02010600030101010101" pitchFamily="2" charset="-122"/>
                <a:cs typeface="Times New Roman" panose="02020603050405020304" pitchFamily="18" charset="0"/>
              </a:rPr>
              <a:t>教师</a:t>
            </a:r>
            <a:r>
              <a:rPr lang="zh-CN" altLang="en-US" sz="2000" kern="1050" dirty="0">
                <a:solidFill>
                  <a:srgbClr val="000000"/>
                </a:solidFill>
                <a:latin typeface="Arial" panose="020B0604020202020204" pitchFamily="34" charset="0"/>
                <a:ea typeface="宋体" panose="02010600030101010101" pitchFamily="2" charset="-122"/>
                <a:cs typeface="Times New Roman" panose="02020603050405020304" pitchFamily="18" charset="0"/>
              </a:rPr>
              <a:t>关系模式</a:t>
            </a:r>
            <a:endParaRPr lang="en-US" altLang="zh-CN" sz="2000" kern="1050" dirty="0">
              <a:solidFill>
                <a:srgbClr val="000000"/>
              </a:solidFill>
              <a:latin typeface="Arial" panose="020B0604020202020204" pitchFamily="34" charset="0"/>
              <a:ea typeface="宋体" panose="02010600030101010101" pitchFamily="2" charset="-122"/>
              <a:cs typeface="Times New Roman" panose="02020603050405020304" pitchFamily="18" charset="0"/>
            </a:endParaRPr>
          </a:p>
          <a:p>
            <a:pPr lvl="1">
              <a:defRPr/>
            </a:pPr>
            <a:r>
              <a:rPr lang="en-US" altLang="zh-CN" sz="1600" kern="1050" dirty="0">
                <a:solidFill>
                  <a:srgbClr val="000000"/>
                </a:solidFill>
                <a:latin typeface="Arial" panose="020B0604020202020204" pitchFamily="34" charset="0"/>
                <a:ea typeface="宋体" panose="02010600030101010101" pitchFamily="2" charset="-122"/>
                <a:cs typeface="Times New Roman" panose="02020603050405020304" pitchFamily="18" charset="0"/>
              </a:rPr>
              <a:t>Teacher(</a:t>
            </a:r>
            <a:r>
              <a:rPr lang="en-US" altLang="zh-CN" sz="1600" kern="1050" dirty="0" err="1">
                <a:solidFill>
                  <a:srgbClr val="000000"/>
                </a:solidFill>
                <a:latin typeface="Arial" panose="020B0604020202020204" pitchFamily="34" charset="0"/>
                <a:ea typeface="宋体" panose="02010600030101010101" pitchFamily="2" charset="-122"/>
                <a:cs typeface="Times New Roman" panose="02020603050405020304" pitchFamily="18" charset="0"/>
              </a:rPr>
              <a:t>Tno</a:t>
            </a:r>
            <a:r>
              <a:rPr lang="en-US" altLang="zh-CN" sz="1600" kern="1050" dirty="0">
                <a:solidFill>
                  <a:srgbClr val="000000"/>
                </a:solidFill>
                <a:latin typeface="Arial" panose="020B0604020202020204" pitchFamily="34" charset="0"/>
                <a:ea typeface="宋体" panose="02010600030101010101" pitchFamily="2" charset="-122"/>
                <a:cs typeface="Times New Roman" panose="02020603050405020304" pitchFamily="18" charset="0"/>
              </a:rPr>
              <a:t>, </a:t>
            </a:r>
            <a:r>
              <a:rPr lang="en-US" altLang="zh-CN" sz="1600" kern="1050" dirty="0" err="1">
                <a:solidFill>
                  <a:srgbClr val="000000"/>
                </a:solidFill>
                <a:latin typeface="Arial" panose="020B0604020202020204" pitchFamily="34" charset="0"/>
                <a:ea typeface="宋体" panose="02010600030101010101" pitchFamily="2" charset="-122"/>
                <a:cs typeface="Times New Roman" panose="02020603050405020304" pitchFamily="18" charset="0"/>
              </a:rPr>
              <a:t>Tname</a:t>
            </a:r>
            <a:r>
              <a:rPr lang="en-US" altLang="zh-CN" sz="1600" kern="1050" dirty="0">
                <a:solidFill>
                  <a:srgbClr val="000000"/>
                </a:solidFill>
                <a:latin typeface="Arial" panose="020B0604020202020204" pitchFamily="34" charset="0"/>
                <a:ea typeface="宋体" panose="02010600030101010101" pitchFamily="2" charset="-122"/>
                <a:cs typeface="Times New Roman" panose="02020603050405020304" pitchFamily="18" charset="0"/>
              </a:rPr>
              <a:t>, </a:t>
            </a:r>
            <a:r>
              <a:rPr lang="en-US" altLang="zh-CN" sz="1600" kern="1050" dirty="0" err="1">
                <a:solidFill>
                  <a:srgbClr val="000000"/>
                </a:solidFill>
                <a:latin typeface="Arial" panose="020B0604020202020204" pitchFamily="34" charset="0"/>
                <a:ea typeface="宋体" panose="02010600030101010101" pitchFamily="2" charset="-122"/>
                <a:cs typeface="Times New Roman" panose="02020603050405020304" pitchFamily="18" charset="0"/>
              </a:rPr>
              <a:t>Ttitle</a:t>
            </a:r>
            <a:r>
              <a:rPr lang="en-US" altLang="zh-CN" sz="1600" kern="1050" dirty="0">
                <a:solidFill>
                  <a:srgbClr val="000000"/>
                </a:solidFill>
                <a:latin typeface="Arial" panose="020B0604020202020204" pitchFamily="34" charset="0"/>
                <a:ea typeface="宋体" panose="02010600030101010101" pitchFamily="2" charset="-122"/>
                <a:cs typeface="Times New Roman" panose="02020603050405020304" pitchFamily="18" charset="0"/>
              </a:rPr>
              <a:t>, </a:t>
            </a:r>
            <a:r>
              <a:rPr lang="en-US" altLang="zh-CN" sz="1600" kern="1050" dirty="0" err="1">
                <a:solidFill>
                  <a:srgbClr val="000000"/>
                </a:solidFill>
                <a:latin typeface="Arial" panose="020B0604020202020204" pitchFamily="34" charset="0"/>
                <a:ea typeface="宋体" panose="02010600030101010101" pitchFamily="2" charset="-122"/>
                <a:cs typeface="Times New Roman" panose="02020603050405020304" pitchFamily="18" charset="0"/>
              </a:rPr>
              <a:t>Tbirthdate</a:t>
            </a:r>
            <a:r>
              <a:rPr lang="en-US" altLang="zh-CN" sz="1600" kern="1050" dirty="0">
                <a:solidFill>
                  <a:srgbClr val="000000"/>
                </a:solidFill>
                <a:latin typeface="Arial" panose="020B0604020202020204" pitchFamily="34" charset="0"/>
                <a:ea typeface="宋体" panose="02010600030101010101" pitchFamily="2" charset="-122"/>
                <a:cs typeface="Times New Roman" panose="02020603050405020304" pitchFamily="18" charset="0"/>
              </a:rPr>
              <a:t>, </a:t>
            </a:r>
            <a:r>
              <a:rPr lang="en-US" altLang="zh-CN" sz="1600" kern="1050" dirty="0" err="1">
                <a:solidFill>
                  <a:srgbClr val="000000"/>
                </a:solidFill>
                <a:latin typeface="Arial" panose="020B0604020202020204" pitchFamily="34" charset="0"/>
                <a:ea typeface="宋体" panose="02010600030101010101" pitchFamily="2" charset="-122"/>
                <a:cs typeface="Times New Roman" panose="02020603050405020304" pitchFamily="18" charset="0"/>
              </a:rPr>
              <a:t>Dno</a:t>
            </a:r>
            <a:r>
              <a:rPr lang="en-US" altLang="zh-CN" sz="1600" kern="1050" dirty="0">
                <a:solidFill>
                  <a:srgbClr val="000000"/>
                </a:solidFill>
                <a:latin typeface="Arial" panose="020B0604020202020204" pitchFamily="34" charset="0"/>
                <a:ea typeface="宋体" panose="02010600030101010101" pitchFamily="2" charset="-122"/>
                <a:cs typeface="Times New Roman" panose="02020603050405020304" pitchFamily="18" charset="0"/>
              </a:rPr>
              <a:t>)</a:t>
            </a:r>
          </a:p>
          <a:p>
            <a:pPr>
              <a:defRPr/>
            </a:pPr>
            <a:r>
              <a:rPr lang="zh-CN" altLang="en-US" sz="2000" kern="1050" dirty="0">
                <a:solidFill>
                  <a:srgbClr val="000000"/>
                </a:solidFill>
                <a:latin typeface="Arial" panose="020B0604020202020204" pitchFamily="34" charset="0"/>
                <a:ea typeface="宋体" panose="02010600030101010101" pitchFamily="2" charset="-122"/>
                <a:cs typeface="Times New Roman" panose="02020603050405020304" pitchFamily="18" charset="0"/>
              </a:rPr>
              <a:t>教学班关系模式</a:t>
            </a:r>
            <a:endParaRPr lang="en-US" altLang="zh-CN" sz="2000" kern="1050" dirty="0">
              <a:solidFill>
                <a:srgbClr val="000000"/>
              </a:solidFill>
              <a:latin typeface="Arial" panose="020B0604020202020204" pitchFamily="34" charset="0"/>
              <a:ea typeface="宋体" panose="02010600030101010101" pitchFamily="2" charset="-122"/>
              <a:cs typeface="Times New Roman" panose="02020603050405020304" pitchFamily="18" charset="0"/>
            </a:endParaRPr>
          </a:p>
          <a:p>
            <a:pPr lvl="1">
              <a:defRPr/>
            </a:pPr>
            <a:r>
              <a:rPr lang="en-US" altLang="zh-CN" sz="1600" kern="1050" dirty="0" err="1">
                <a:solidFill>
                  <a:srgbClr val="000000"/>
                </a:solidFill>
                <a:latin typeface="Arial" panose="020B0604020202020204" pitchFamily="34" charset="0"/>
                <a:ea typeface="宋体" panose="02010600030101010101" pitchFamily="2" charset="-122"/>
                <a:cs typeface="Times New Roman" panose="02020603050405020304" pitchFamily="18" charset="0"/>
              </a:rPr>
              <a:t>TeachingClass</a:t>
            </a:r>
            <a:r>
              <a:rPr lang="en-US" altLang="zh-CN" sz="1600" kern="1050" dirty="0">
                <a:solidFill>
                  <a:srgbClr val="000000"/>
                </a:solidFill>
                <a:latin typeface="Arial" panose="020B0604020202020204" pitchFamily="34" charset="0"/>
                <a:ea typeface="宋体" panose="02010600030101010101" pitchFamily="2" charset="-122"/>
                <a:cs typeface="Times New Roman" panose="02020603050405020304" pitchFamily="18" charset="0"/>
              </a:rPr>
              <a:t>(</a:t>
            </a:r>
            <a:r>
              <a:rPr lang="en-US" altLang="zh-CN" sz="1600" kern="1050" dirty="0" err="1">
                <a:solidFill>
                  <a:srgbClr val="000000"/>
                </a:solidFill>
                <a:latin typeface="Arial" panose="020B0604020202020204" pitchFamily="34" charset="0"/>
                <a:ea typeface="宋体" panose="02010600030101010101" pitchFamily="2" charset="-122"/>
                <a:cs typeface="Times New Roman" panose="02020603050405020304" pitchFamily="18" charset="0"/>
              </a:rPr>
              <a:t>TCno</a:t>
            </a:r>
            <a:r>
              <a:rPr lang="en-US" altLang="zh-CN" sz="1600" kern="1050" dirty="0">
                <a:solidFill>
                  <a:srgbClr val="000000"/>
                </a:solidFill>
                <a:latin typeface="Arial" panose="020B0604020202020204" pitchFamily="34" charset="0"/>
                <a:ea typeface="宋体" panose="02010600030101010101" pitchFamily="2" charset="-122"/>
                <a:cs typeface="Times New Roman" panose="02020603050405020304" pitchFamily="18" charset="0"/>
              </a:rPr>
              <a:t>, Capacity, Semester, </a:t>
            </a:r>
            <a:r>
              <a:rPr lang="en-US" altLang="zh-CN" sz="1600" kern="1050" dirty="0" err="1">
                <a:solidFill>
                  <a:srgbClr val="000000"/>
                </a:solidFill>
                <a:latin typeface="Arial" panose="020B0604020202020204" pitchFamily="34" charset="0"/>
                <a:ea typeface="宋体" panose="02010600030101010101" pitchFamily="2" charset="-122"/>
                <a:cs typeface="Times New Roman" panose="02020603050405020304" pitchFamily="18" charset="0"/>
              </a:rPr>
              <a:t>Cno</a:t>
            </a:r>
            <a:r>
              <a:rPr lang="en-US" altLang="zh-CN" sz="1600" kern="1050" dirty="0">
                <a:solidFill>
                  <a:srgbClr val="000000"/>
                </a:solidFill>
                <a:latin typeface="Arial" panose="020B0604020202020204" pitchFamily="34" charset="0"/>
                <a:ea typeface="宋体" panose="02010600030101010101" pitchFamily="2" charset="-122"/>
                <a:cs typeface="Times New Roman" panose="02020603050405020304" pitchFamily="18" charset="0"/>
              </a:rPr>
              <a:t>)</a:t>
            </a:r>
          </a:p>
          <a:p>
            <a:pPr>
              <a:lnSpc>
                <a:spcPct val="120000"/>
              </a:lnSpc>
              <a:defRPr/>
            </a:pPr>
            <a:r>
              <a:rPr lang="zh-CN" altLang="zh-CN" sz="2000" kern="1050" dirty="0">
                <a:solidFill>
                  <a:srgbClr val="000000"/>
                </a:solidFill>
                <a:latin typeface="Arial" panose="020B0604020202020204" pitchFamily="34" charset="0"/>
                <a:ea typeface="宋体" panose="02010600030101010101" pitchFamily="2" charset="-122"/>
                <a:cs typeface="Times New Roman" panose="02020603050405020304" pitchFamily="18" charset="0"/>
              </a:rPr>
              <a:t>讲授关系模式为：</a:t>
            </a:r>
            <a:endParaRPr lang="en-US" altLang="zh-CN" sz="2000" kern="1050" dirty="0">
              <a:solidFill>
                <a:srgbClr val="000000"/>
              </a:solidFill>
              <a:latin typeface="Arial" panose="020B0604020202020204" pitchFamily="34" charset="0"/>
              <a:ea typeface="宋体" panose="02010600030101010101" pitchFamily="2" charset="-122"/>
              <a:cs typeface="Times New Roman" panose="02020603050405020304" pitchFamily="18" charset="0"/>
            </a:endParaRPr>
          </a:p>
          <a:p>
            <a:pPr lvl="1">
              <a:lnSpc>
                <a:spcPct val="120000"/>
              </a:lnSpc>
              <a:defRPr/>
            </a:pPr>
            <a:r>
              <a:rPr lang="en-US" altLang="zh-CN" sz="1600" kern="1050" dirty="0">
                <a:solidFill>
                  <a:srgbClr val="000000"/>
                </a:solidFill>
                <a:latin typeface="Arial" panose="020B0604020202020204" pitchFamily="34" charset="0"/>
                <a:ea typeface="宋体" panose="02010600030101010101" pitchFamily="2" charset="-122"/>
              </a:rPr>
              <a:t>Teaching(</a:t>
            </a:r>
            <a:r>
              <a:rPr lang="en-US" altLang="zh-CN" sz="1600" kern="1050" dirty="0" err="1">
                <a:solidFill>
                  <a:srgbClr val="000000"/>
                </a:solidFill>
                <a:latin typeface="Arial" panose="020B0604020202020204" pitchFamily="34" charset="0"/>
                <a:ea typeface="宋体" panose="02010600030101010101" pitchFamily="2" charset="-122"/>
              </a:rPr>
              <a:t>TCno</a:t>
            </a:r>
            <a:r>
              <a:rPr lang="en-US" altLang="zh-CN" sz="1600" kern="1050" dirty="0">
                <a:solidFill>
                  <a:srgbClr val="000000"/>
                </a:solidFill>
                <a:latin typeface="Arial" panose="020B0604020202020204" pitchFamily="34" charset="0"/>
                <a:ea typeface="宋体" panose="02010600030101010101" pitchFamily="2" charset="-122"/>
              </a:rPr>
              <a:t>, </a:t>
            </a:r>
            <a:r>
              <a:rPr lang="en-US" altLang="zh-CN" sz="1600" kern="1050" dirty="0" err="1">
                <a:solidFill>
                  <a:srgbClr val="000000"/>
                </a:solidFill>
                <a:latin typeface="Arial" panose="020B0604020202020204" pitchFamily="34" charset="0"/>
                <a:ea typeface="宋体" panose="02010600030101010101" pitchFamily="2" charset="-122"/>
              </a:rPr>
              <a:t>Tno</a:t>
            </a:r>
            <a:r>
              <a:rPr lang="en-US" altLang="zh-CN" sz="1600" kern="1050" dirty="0">
                <a:solidFill>
                  <a:srgbClr val="000000"/>
                </a:solidFill>
                <a:latin typeface="Arial" panose="020B0604020202020204" pitchFamily="34" charset="0"/>
                <a:ea typeface="宋体" panose="02010600030101010101" pitchFamily="2" charset="-122"/>
              </a:rPr>
              <a:t>, </a:t>
            </a:r>
            <a:r>
              <a:rPr lang="en-US" altLang="zh-CN" sz="1600" kern="1050" dirty="0" err="1">
                <a:solidFill>
                  <a:srgbClr val="000000"/>
                </a:solidFill>
                <a:latin typeface="Arial" panose="020B0604020202020204" pitchFamily="34" charset="0"/>
                <a:ea typeface="宋体" panose="02010600030101010101" pitchFamily="2" charset="-122"/>
              </a:rPr>
              <a:t>isLeading</a:t>
            </a:r>
            <a:r>
              <a:rPr lang="en-US" altLang="zh-CN" sz="1600" kern="1050" dirty="0">
                <a:solidFill>
                  <a:srgbClr val="000000"/>
                </a:solidFill>
                <a:latin typeface="Arial" panose="020B0604020202020204" pitchFamily="34" charset="0"/>
                <a:ea typeface="宋体" panose="02010600030101010101" pitchFamily="2" charset="-122"/>
              </a:rPr>
              <a:t>)</a:t>
            </a:r>
          </a:p>
          <a:p>
            <a:pPr>
              <a:lnSpc>
                <a:spcPct val="120000"/>
              </a:lnSpc>
              <a:defRPr/>
            </a:pPr>
            <a:r>
              <a:rPr lang="zh-CN" altLang="zh-CN" sz="2000" kern="1050" dirty="0">
                <a:solidFill>
                  <a:srgbClr val="000000"/>
                </a:solidFill>
                <a:latin typeface="Arial" panose="020B0604020202020204" pitchFamily="34" charset="0"/>
                <a:ea typeface="宋体" panose="02010600030101010101" pitchFamily="2" charset="-122"/>
                <a:cs typeface="Times New Roman" panose="02020603050405020304" pitchFamily="18" charset="0"/>
              </a:rPr>
              <a:t>课堂评价关系模式为</a:t>
            </a:r>
            <a:endParaRPr lang="en-US" altLang="zh-CN" sz="2000" kern="1050" dirty="0">
              <a:solidFill>
                <a:srgbClr val="000000"/>
              </a:solidFill>
              <a:latin typeface="Arial" panose="020B0604020202020204" pitchFamily="34" charset="0"/>
              <a:ea typeface="宋体" panose="02010600030101010101" pitchFamily="2" charset="-122"/>
              <a:cs typeface="Times New Roman" panose="02020603050405020304" pitchFamily="18" charset="0"/>
            </a:endParaRPr>
          </a:p>
          <a:p>
            <a:pPr lvl="1">
              <a:lnSpc>
                <a:spcPct val="120000"/>
              </a:lnSpc>
              <a:defRPr/>
            </a:pPr>
            <a:r>
              <a:rPr lang="en-US" altLang="zh-CN" sz="1600" kern="0" dirty="0" err="1">
                <a:latin typeface="Arial" panose="020B0604020202020204" pitchFamily="34" charset="0"/>
                <a:ea typeface="宋体" panose="02010600030101010101" pitchFamily="2" charset="-122"/>
              </a:rPr>
              <a:t>ClassAssess</a:t>
            </a:r>
            <a:r>
              <a:rPr lang="en-US" altLang="zh-CN" sz="1600" kern="0" dirty="0">
                <a:latin typeface="Arial" panose="020B0604020202020204" pitchFamily="34" charset="0"/>
                <a:ea typeface="宋体" panose="02010600030101010101" pitchFamily="2" charset="-122"/>
              </a:rPr>
              <a:t>(Sno, </a:t>
            </a:r>
            <a:r>
              <a:rPr lang="en-US" altLang="zh-CN" sz="1600" kern="0" dirty="0" err="1">
                <a:latin typeface="Arial" panose="020B0604020202020204" pitchFamily="34" charset="0"/>
                <a:ea typeface="宋体" panose="02010600030101010101" pitchFamily="2" charset="-122"/>
              </a:rPr>
              <a:t>Tno</a:t>
            </a:r>
            <a:r>
              <a:rPr lang="en-US" altLang="zh-CN" sz="1600" kern="0" dirty="0">
                <a:latin typeface="Arial" panose="020B0604020202020204" pitchFamily="34" charset="0"/>
                <a:ea typeface="宋体" panose="02010600030101010101" pitchFamily="2" charset="-122"/>
              </a:rPr>
              <a:t>, </a:t>
            </a:r>
            <a:r>
              <a:rPr lang="en-US" altLang="zh-CN" sz="1600" kern="0" dirty="0" err="1">
                <a:latin typeface="Arial" panose="020B0604020202020204" pitchFamily="34" charset="0"/>
                <a:ea typeface="宋体" panose="02010600030101010101" pitchFamily="2" charset="-122"/>
              </a:rPr>
              <a:t>TCno</a:t>
            </a:r>
            <a:r>
              <a:rPr lang="en-US" altLang="zh-CN" sz="1600" kern="0" dirty="0">
                <a:latin typeface="Arial" panose="020B0604020202020204" pitchFamily="34" charset="0"/>
                <a:ea typeface="宋体" panose="02010600030101010101" pitchFamily="2" charset="-122"/>
              </a:rPr>
              <a:t>, </a:t>
            </a:r>
            <a:r>
              <a:rPr lang="en-US" altLang="zh-CN" sz="1600" kern="0" dirty="0" err="1">
                <a:latin typeface="Arial" panose="020B0604020202020204" pitchFamily="34" charset="0"/>
                <a:ea typeface="宋体" panose="02010600030101010101" pitchFamily="2" charset="-122"/>
              </a:rPr>
              <a:t>Assess,CAtype</a:t>
            </a:r>
            <a:r>
              <a:rPr lang="en-US" altLang="zh-CN" sz="1600" kern="0" dirty="0">
                <a:latin typeface="Arial" panose="020B0604020202020204" pitchFamily="34" charset="0"/>
                <a:ea typeface="宋体" panose="02010600030101010101" pitchFamily="2" charset="-122"/>
              </a:rPr>
              <a:t>, </a:t>
            </a:r>
            <a:r>
              <a:rPr lang="en-US" altLang="zh-CN" sz="1600" kern="0" dirty="0" err="1">
                <a:latin typeface="Arial" panose="020B0604020202020204" pitchFamily="34" charset="0"/>
                <a:ea typeface="宋体" panose="02010600030101010101" pitchFamily="2" charset="-122"/>
              </a:rPr>
              <a:t>CRfeedback</a:t>
            </a:r>
            <a:r>
              <a:rPr lang="en-US" altLang="zh-CN" sz="1600" kern="0" dirty="0">
                <a:latin typeface="Arial" panose="020B0604020202020204" pitchFamily="34" charset="0"/>
                <a:ea typeface="宋体" panose="02010600030101010101" pitchFamily="2" charset="-122"/>
              </a:rPr>
              <a:t>)</a:t>
            </a:r>
          </a:p>
          <a:p>
            <a:pPr>
              <a:lnSpc>
                <a:spcPct val="120000"/>
              </a:lnSpc>
              <a:defRPr/>
            </a:pPr>
            <a:endParaRPr lang="en-US" altLang="zh-CN" sz="2000" kern="0" dirty="0"/>
          </a:p>
          <a:p>
            <a:pPr lvl="2">
              <a:lnSpc>
                <a:spcPct val="120000"/>
              </a:lnSpc>
              <a:buFont typeface="Wingdings" panose="05000000000000000000" pitchFamily="2" charset="2"/>
              <a:buNone/>
              <a:defRPr/>
            </a:pPr>
            <a:endParaRPr lang="en-US" altLang="zh-CN" sz="1050" kern="0" dirty="0"/>
          </a:p>
        </p:txBody>
      </p:sp>
      <p:sp>
        <p:nvSpPr>
          <p:cNvPr id="6" name="椭圆 5">
            <a:extLst>
              <a:ext uri="{FF2B5EF4-FFF2-40B4-BE49-F238E27FC236}">
                <a16:creationId xmlns:a16="http://schemas.microsoft.com/office/drawing/2014/main" xmlns="" id="{4B9BB4C1-91DC-6D9F-196F-AF2CD04BCF4C}"/>
              </a:ext>
            </a:extLst>
          </p:cNvPr>
          <p:cNvSpPr/>
          <p:nvPr/>
        </p:nvSpPr>
        <p:spPr bwMode="auto">
          <a:xfrm>
            <a:off x="7884368" y="4083918"/>
            <a:ext cx="576064" cy="216024"/>
          </a:xfrm>
          <a:prstGeom prst="ellipse">
            <a:avLst/>
          </a:prstGeom>
          <a:no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itchFamily="2" charset="-122"/>
            </a:endParaRPr>
          </a:p>
        </p:txBody>
      </p:sp>
      <p:sp>
        <p:nvSpPr>
          <p:cNvPr id="7" name="椭圆 6">
            <a:extLst>
              <a:ext uri="{FF2B5EF4-FFF2-40B4-BE49-F238E27FC236}">
                <a16:creationId xmlns:a16="http://schemas.microsoft.com/office/drawing/2014/main" xmlns="" id="{AB476540-54B0-84B0-B85A-D8E499DE6ECA}"/>
              </a:ext>
            </a:extLst>
          </p:cNvPr>
          <p:cNvSpPr/>
          <p:nvPr/>
        </p:nvSpPr>
        <p:spPr bwMode="auto">
          <a:xfrm>
            <a:off x="6372200" y="823913"/>
            <a:ext cx="864096" cy="379685"/>
          </a:xfrm>
          <a:prstGeom prst="ellipse">
            <a:avLst/>
          </a:prstGeom>
          <a:no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itchFamily="2" charset="-122"/>
            </a:endParaRPr>
          </a:p>
        </p:txBody>
      </p:sp>
      <p:pic>
        <p:nvPicPr>
          <p:cNvPr id="8" name="图片 7">
            <a:extLst>
              <a:ext uri="{FF2B5EF4-FFF2-40B4-BE49-F238E27FC236}">
                <a16:creationId xmlns:a16="http://schemas.microsoft.com/office/drawing/2014/main" xmlns="" id="{925F0FA2-2CA8-4D85-BA93-46FDE925A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532" y="1671639"/>
            <a:ext cx="4080713" cy="2448272"/>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457200" y="-23813"/>
            <a:ext cx="8229600" cy="84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9pPr>
          </a:lstStyle>
          <a:p>
            <a:pPr>
              <a:defRPr/>
            </a:pPr>
            <a:r>
              <a:rPr lang="en-US" altLang="zh-CN" kern="0" dirty="0"/>
              <a:t>[</a:t>
            </a:r>
            <a:r>
              <a:rPr lang="zh-CN" altLang="en-US" kern="0" dirty="0"/>
              <a:t>例</a:t>
            </a:r>
            <a:r>
              <a:rPr lang="en-US" altLang="zh-CN" kern="0" dirty="0"/>
              <a:t>8.13]</a:t>
            </a:r>
            <a:r>
              <a:rPr lang="zh-CN" altLang="en-US" kern="0" dirty="0"/>
              <a:t>基于</a:t>
            </a:r>
            <a:r>
              <a:rPr lang="en-US" altLang="zh-CN" kern="0" dirty="0"/>
              <a:t>JDBC</a:t>
            </a:r>
            <a:r>
              <a:rPr lang="zh-CN" altLang="en-US" kern="0" dirty="0"/>
              <a:t>实现任务</a:t>
            </a:r>
            <a:r>
              <a:rPr lang="en-US" altLang="zh-CN" kern="0" dirty="0"/>
              <a:t>4</a:t>
            </a:r>
            <a:endParaRPr lang="zh-CN" altLang="en-US" kern="0" dirty="0"/>
          </a:p>
        </p:txBody>
      </p:sp>
      <p:sp>
        <p:nvSpPr>
          <p:cNvPr id="3" name="内容占位符 2"/>
          <p:cNvSpPr txBox="1">
            <a:spLocks noChangeArrowheads="1"/>
          </p:cNvSpPr>
          <p:nvPr/>
        </p:nvSpPr>
        <p:spPr bwMode="auto">
          <a:xfrm>
            <a:off x="176213" y="823913"/>
            <a:ext cx="3819723" cy="397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SzPct val="87000"/>
              <a:buFont typeface="Wingdings" panose="05000000000000000000" pitchFamily="2" charset="2"/>
              <a:buChar char="l"/>
              <a:defRPr sz="2200" b="1">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Ø"/>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a:defRPr/>
            </a:pPr>
            <a:r>
              <a:rPr lang="zh-CN" altLang="en-US" sz="2000" kern="1050" dirty="0">
                <a:solidFill>
                  <a:srgbClr val="000000"/>
                </a:solidFill>
                <a:latin typeface="Times New Roman" panose="02020603050405020304" pitchFamily="18" charset="0"/>
                <a:cs typeface="Times New Roman" panose="02020603050405020304" pitchFamily="18" charset="0"/>
              </a:rPr>
              <a:t>数据库连接的管理</a:t>
            </a:r>
            <a:endParaRPr lang="en-US" altLang="zh-CN" sz="1600" kern="1050" dirty="0">
              <a:solidFill>
                <a:srgbClr val="000000"/>
              </a:solidFill>
              <a:latin typeface="Times New Roman" panose="02020603050405020304" pitchFamily="18" charset="0"/>
              <a:cs typeface="Times New Roman" panose="02020603050405020304" pitchFamily="18" charset="0"/>
            </a:endParaRPr>
          </a:p>
          <a:p>
            <a:pPr lvl="1">
              <a:defRPr/>
            </a:pPr>
            <a:r>
              <a:rPr lang="zh-CN" altLang="en-US" sz="1800" kern="1050" dirty="0">
                <a:solidFill>
                  <a:srgbClr val="000000"/>
                </a:solidFill>
                <a:latin typeface="Times New Roman" panose="02020603050405020304" pitchFamily="18" charset="0"/>
                <a:cs typeface="Times New Roman" panose="02020603050405020304" pitchFamily="18" charset="0"/>
              </a:rPr>
              <a:t>以金仓数据库为例</a:t>
            </a:r>
            <a:endParaRPr lang="en-US" altLang="zh-CN" sz="1800" kern="1050" dirty="0">
              <a:solidFill>
                <a:srgbClr val="000000"/>
              </a:solidFill>
              <a:latin typeface="Times New Roman" panose="02020603050405020304" pitchFamily="18" charset="0"/>
              <a:cs typeface="Times New Roman" panose="02020603050405020304" pitchFamily="18" charset="0"/>
            </a:endParaRPr>
          </a:p>
          <a:p>
            <a:pPr lvl="1">
              <a:defRPr/>
            </a:pPr>
            <a:r>
              <a:rPr lang="zh-CN" altLang="en-US" sz="1800" kern="1050" dirty="0">
                <a:solidFill>
                  <a:srgbClr val="000000"/>
                </a:solidFill>
                <a:latin typeface="Times New Roman" panose="02020603050405020304" pitchFamily="18" charset="0"/>
                <a:cs typeface="Times New Roman" panose="02020603050405020304" pitchFamily="18" charset="0"/>
              </a:rPr>
              <a:t>设置连接数据库的</a:t>
            </a:r>
            <a:r>
              <a:rPr lang="en-US" altLang="zh-CN" sz="1800" kern="1050" dirty="0">
                <a:solidFill>
                  <a:srgbClr val="000000"/>
                </a:solidFill>
                <a:latin typeface="+mj-lt"/>
                <a:cs typeface="Times New Roman" panose="02020603050405020304" pitchFamily="18" charset="0"/>
              </a:rPr>
              <a:t>URL</a:t>
            </a:r>
          </a:p>
          <a:p>
            <a:pPr lvl="1">
              <a:defRPr/>
            </a:pPr>
            <a:r>
              <a:rPr lang="zh-CN" altLang="en-US" sz="1800" kern="1050" dirty="0">
                <a:solidFill>
                  <a:srgbClr val="000000"/>
                </a:solidFill>
                <a:latin typeface="Times New Roman" panose="02020603050405020304" pitchFamily="18" charset="0"/>
                <a:cs typeface="Times New Roman" panose="02020603050405020304" pitchFamily="18" charset="0"/>
              </a:rPr>
              <a:t>创建连接数据库的静态函数</a:t>
            </a:r>
            <a:endParaRPr lang="en-US" altLang="zh-CN" sz="1800" kern="1050" dirty="0">
              <a:solidFill>
                <a:srgbClr val="000000"/>
              </a:solidFill>
              <a:latin typeface="Times New Roman" panose="02020603050405020304" pitchFamily="18" charset="0"/>
              <a:cs typeface="Times New Roman" panose="02020603050405020304" pitchFamily="18" charset="0"/>
            </a:endParaRPr>
          </a:p>
          <a:p>
            <a:pPr lvl="1">
              <a:defRPr/>
            </a:pPr>
            <a:r>
              <a:rPr lang="zh-CN" altLang="en-US" sz="1800" kern="1050" dirty="0">
                <a:solidFill>
                  <a:srgbClr val="000000"/>
                </a:solidFill>
                <a:latin typeface="Times New Roman" panose="02020603050405020304" pitchFamily="18" charset="0"/>
                <a:cs typeface="Times New Roman" panose="02020603050405020304" pitchFamily="18" charset="0"/>
              </a:rPr>
              <a:t>创建释放数据库连接对象的静态函数</a:t>
            </a:r>
            <a:endParaRPr lang="en-US" altLang="zh-CN" sz="1800" kern="1050" dirty="0">
              <a:solidFill>
                <a:srgbClr val="000000"/>
              </a:solidFill>
              <a:latin typeface="Times New Roman" panose="02020603050405020304" pitchFamily="18" charset="0"/>
              <a:cs typeface="Times New Roman" panose="02020603050405020304" pitchFamily="18" charset="0"/>
            </a:endParaRPr>
          </a:p>
          <a:p>
            <a:pPr>
              <a:defRPr/>
            </a:pPr>
            <a:r>
              <a:rPr lang="zh-CN" altLang="en-US" sz="2000" kern="1050" dirty="0">
                <a:solidFill>
                  <a:srgbClr val="000000"/>
                </a:solidFill>
                <a:latin typeface="Arial" panose="020B0604020202020204" pitchFamily="34" charset="0"/>
                <a:cs typeface="Times New Roman" panose="02020603050405020304" pitchFamily="18" charset="0"/>
              </a:rPr>
              <a:t>封装（步骤</a:t>
            </a:r>
            <a:r>
              <a:rPr lang="en-US" altLang="zh-CN" sz="2000" kern="1050" dirty="0">
                <a:solidFill>
                  <a:srgbClr val="000000"/>
                </a:solidFill>
                <a:latin typeface="Arial" panose="020B0604020202020204" pitchFamily="34" charset="0"/>
                <a:cs typeface="Times New Roman" panose="02020603050405020304" pitchFamily="18" charset="0"/>
              </a:rPr>
              <a:t>1-</a:t>
            </a:r>
            <a:r>
              <a:rPr lang="zh-CN" altLang="en-US" sz="2000" kern="1050" dirty="0">
                <a:solidFill>
                  <a:srgbClr val="000000"/>
                </a:solidFill>
                <a:latin typeface="Arial" panose="020B0604020202020204" pitchFamily="34" charset="0"/>
                <a:cs typeface="Times New Roman" panose="02020603050405020304" pitchFamily="18" charset="0"/>
              </a:rPr>
              <a:t>步骤</a:t>
            </a:r>
            <a:r>
              <a:rPr lang="en-US" altLang="zh-CN" sz="2000" kern="1050" dirty="0">
                <a:solidFill>
                  <a:srgbClr val="000000"/>
                </a:solidFill>
                <a:latin typeface="Arial" panose="020B0604020202020204" pitchFamily="34" charset="0"/>
                <a:cs typeface="Times New Roman" panose="02020603050405020304" pitchFamily="18" charset="0"/>
              </a:rPr>
              <a:t>2-</a:t>
            </a:r>
            <a:r>
              <a:rPr lang="zh-CN" altLang="en-US" sz="2000" kern="1050" dirty="0">
                <a:solidFill>
                  <a:srgbClr val="000000"/>
                </a:solidFill>
                <a:latin typeface="Arial" panose="020B0604020202020204" pitchFamily="34" charset="0"/>
                <a:cs typeface="Times New Roman" panose="02020603050405020304" pitchFamily="18" charset="0"/>
              </a:rPr>
              <a:t>步骤</a:t>
            </a:r>
            <a:r>
              <a:rPr lang="en-US" altLang="zh-CN" sz="2000" kern="1050" dirty="0">
                <a:solidFill>
                  <a:srgbClr val="000000"/>
                </a:solidFill>
                <a:latin typeface="Arial" panose="020B0604020202020204" pitchFamily="34" charset="0"/>
                <a:cs typeface="Times New Roman" panose="02020603050405020304" pitchFamily="18" charset="0"/>
              </a:rPr>
              <a:t>6</a:t>
            </a:r>
            <a:r>
              <a:rPr lang="zh-CN" altLang="en-US" sz="2000" kern="1050" dirty="0">
                <a:solidFill>
                  <a:srgbClr val="000000"/>
                </a:solidFill>
                <a:latin typeface="Arial" panose="020B0604020202020204" pitchFamily="34" charset="0"/>
                <a:cs typeface="Times New Roman" panose="02020603050405020304" pitchFamily="18" charset="0"/>
              </a:rPr>
              <a:t>）到数据库连接管理类中</a:t>
            </a:r>
            <a:endParaRPr lang="en-US" altLang="zh-CN" sz="2000" kern="1050" dirty="0">
              <a:solidFill>
                <a:srgbClr val="000000"/>
              </a:solidFill>
              <a:latin typeface="Arial" panose="020B0604020202020204" pitchFamily="34" charset="0"/>
              <a:cs typeface="Times New Roman" panose="02020603050405020304" pitchFamily="18" charset="0"/>
            </a:endParaRPr>
          </a:p>
          <a:p>
            <a:pPr lvl="1">
              <a:defRPr/>
            </a:pPr>
            <a:endParaRPr lang="en-US" altLang="zh-CN" sz="1600" kern="0" dirty="0"/>
          </a:p>
          <a:p>
            <a:pPr lvl="2">
              <a:lnSpc>
                <a:spcPct val="120000"/>
              </a:lnSpc>
              <a:buFont typeface="Wingdings" panose="05000000000000000000" pitchFamily="2" charset="2"/>
              <a:buNone/>
              <a:defRPr/>
            </a:pPr>
            <a:endParaRPr lang="en-US" altLang="zh-CN" sz="1050" kern="0" dirty="0"/>
          </a:p>
        </p:txBody>
      </p:sp>
      <p:pic>
        <p:nvPicPr>
          <p:cNvPr id="5" name="图片 4">
            <a:extLst>
              <a:ext uri="{FF2B5EF4-FFF2-40B4-BE49-F238E27FC236}">
                <a16:creationId xmlns:a16="http://schemas.microsoft.com/office/drawing/2014/main" xmlns="" id="{D38B7ACB-7E79-B781-2394-8E4834321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36" y="655398"/>
            <a:ext cx="4867065" cy="4148377"/>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457200" y="-23813"/>
            <a:ext cx="8229600" cy="84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9pPr>
          </a:lstStyle>
          <a:p>
            <a:pPr>
              <a:defRPr/>
            </a:pPr>
            <a:r>
              <a:rPr lang="en-US" altLang="zh-CN" kern="0" dirty="0"/>
              <a:t>[</a:t>
            </a:r>
            <a:r>
              <a:rPr lang="zh-CN" altLang="en-US" kern="0" dirty="0"/>
              <a:t>例</a:t>
            </a:r>
            <a:r>
              <a:rPr lang="en-US" altLang="zh-CN" kern="0" dirty="0"/>
              <a:t>8.13]</a:t>
            </a:r>
            <a:r>
              <a:rPr lang="zh-CN" altLang="en-US" kern="0" dirty="0"/>
              <a:t>基于</a:t>
            </a:r>
            <a:r>
              <a:rPr lang="en-US" altLang="zh-CN" kern="0" dirty="0"/>
              <a:t>JDBC</a:t>
            </a:r>
            <a:r>
              <a:rPr lang="zh-CN" altLang="en-US" kern="0" dirty="0"/>
              <a:t>实现任务</a:t>
            </a:r>
            <a:r>
              <a:rPr lang="en-US" altLang="zh-CN" kern="0" dirty="0"/>
              <a:t>4</a:t>
            </a:r>
            <a:endParaRPr lang="zh-CN" altLang="en-US" kern="0" dirty="0"/>
          </a:p>
        </p:txBody>
      </p:sp>
      <p:sp>
        <p:nvSpPr>
          <p:cNvPr id="3" name="内容占位符 2"/>
          <p:cNvSpPr txBox="1">
            <a:spLocks noChangeArrowheads="1"/>
          </p:cNvSpPr>
          <p:nvPr/>
        </p:nvSpPr>
        <p:spPr bwMode="auto">
          <a:xfrm>
            <a:off x="176213" y="823913"/>
            <a:ext cx="3890962" cy="397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SzPct val="87000"/>
              <a:buFont typeface="Wingdings" panose="05000000000000000000" pitchFamily="2" charset="2"/>
              <a:buChar char="l"/>
              <a:defRPr sz="2200" b="1">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Ø"/>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a:defRPr/>
            </a:pPr>
            <a:r>
              <a:rPr lang="zh-CN" altLang="en-US" sz="2400" kern="1050" dirty="0">
                <a:solidFill>
                  <a:srgbClr val="000000"/>
                </a:solidFill>
                <a:latin typeface="Times New Roman" panose="02020603050405020304" pitchFamily="18" charset="0"/>
                <a:cs typeface="Times New Roman" panose="02020603050405020304" pitchFamily="18" charset="0"/>
              </a:rPr>
              <a:t>学生浏览指定的教学班和授课教师，并输入课程评价。</a:t>
            </a:r>
            <a:endParaRPr lang="en-US" altLang="zh-CN" sz="2400" kern="1050" dirty="0">
              <a:solidFill>
                <a:srgbClr val="000000"/>
              </a:solidFill>
              <a:latin typeface="Times New Roman" panose="02020603050405020304" pitchFamily="18" charset="0"/>
              <a:cs typeface="Times New Roman" panose="02020603050405020304" pitchFamily="18" charset="0"/>
            </a:endParaRPr>
          </a:p>
          <a:p>
            <a:pPr>
              <a:defRPr/>
            </a:pPr>
            <a:r>
              <a:rPr lang="zh-CN" altLang="en-US" sz="2400" kern="1050" dirty="0">
                <a:solidFill>
                  <a:srgbClr val="000000"/>
                </a:solidFill>
                <a:latin typeface="Times New Roman" panose="02020603050405020304" pitchFamily="18" charset="0"/>
                <a:cs typeface="Times New Roman" panose="02020603050405020304" pitchFamily="18" charset="0"/>
              </a:rPr>
              <a:t>完成步骤</a:t>
            </a:r>
            <a:r>
              <a:rPr lang="en-US" altLang="zh-CN" sz="2400" kern="1050" dirty="0">
                <a:solidFill>
                  <a:srgbClr val="000000"/>
                </a:solidFill>
                <a:latin typeface="Times New Roman" panose="02020603050405020304" pitchFamily="18" charset="0"/>
                <a:cs typeface="Times New Roman" panose="02020603050405020304" pitchFamily="18" charset="0"/>
              </a:rPr>
              <a:t>3-4</a:t>
            </a:r>
          </a:p>
          <a:p>
            <a:pPr>
              <a:defRPr/>
            </a:pPr>
            <a:r>
              <a:rPr lang="zh-CN" altLang="en-US" sz="2400" kern="1050" dirty="0">
                <a:solidFill>
                  <a:srgbClr val="000000"/>
                </a:solidFill>
                <a:latin typeface="Times New Roman" panose="02020603050405020304" pitchFamily="18" charset="0"/>
                <a:cs typeface="Times New Roman" panose="02020603050405020304" pitchFamily="18" charset="0"/>
              </a:rPr>
              <a:t>步骤</a:t>
            </a:r>
            <a:r>
              <a:rPr lang="en-US" altLang="zh-CN" sz="2400" kern="1050" dirty="0">
                <a:solidFill>
                  <a:srgbClr val="000000"/>
                </a:solidFill>
                <a:latin typeface="Times New Roman" panose="02020603050405020304" pitchFamily="18" charset="0"/>
                <a:cs typeface="Times New Roman" panose="02020603050405020304" pitchFamily="18" charset="0"/>
              </a:rPr>
              <a:t>3</a:t>
            </a:r>
            <a:r>
              <a:rPr lang="zh-CN" altLang="en-US" sz="2400" kern="1050" dirty="0">
                <a:solidFill>
                  <a:srgbClr val="000000"/>
                </a:solidFill>
                <a:latin typeface="Times New Roman" panose="02020603050405020304" pitchFamily="18" charset="0"/>
                <a:cs typeface="Times New Roman" panose="02020603050405020304" pitchFamily="18" charset="0"/>
              </a:rPr>
              <a:t>：创建语句对象</a:t>
            </a:r>
            <a:endParaRPr lang="en-US" altLang="zh-CN" sz="2400" kern="1050" dirty="0">
              <a:solidFill>
                <a:srgbClr val="000000"/>
              </a:solidFill>
              <a:latin typeface="Times New Roman" panose="02020603050405020304" pitchFamily="18" charset="0"/>
              <a:cs typeface="Times New Roman" panose="02020603050405020304" pitchFamily="18" charset="0"/>
            </a:endParaRPr>
          </a:p>
          <a:p>
            <a:pPr>
              <a:defRPr/>
            </a:pPr>
            <a:r>
              <a:rPr lang="zh-CN" altLang="en-US" sz="2400" kern="1050" dirty="0">
                <a:solidFill>
                  <a:srgbClr val="000000"/>
                </a:solidFill>
                <a:latin typeface="Times New Roman" panose="02020603050405020304" pitchFamily="18" charset="0"/>
                <a:cs typeface="Times New Roman" panose="02020603050405020304" pitchFamily="18" charset="0"/>
              </a:rPr>
              <a:t>步骤</a:t>
            </a:r>
            <a:r>
              <a:rPr lang="en-US" altLang="zh-CN" sz="2400" kern="1050" dirty="0">
                <a:solidFill>
                  <a:srgbClr val="000000"/>
                </a:solidFill>
                <a:latin typeface="Times New Roman" panose="02020603050405020304" pitchFamily="18" charset="0"/>
                <a:cs typeface="Times New Roman" panose="02020603050405020304" pitchFamily="18" charset="0"/>
              </a:rPr>
              <a:t>4</a:t>
            </a:r>
            <a:r>
              <a:rPr lang="zh-CN" altLang="en-US" sz="2400" kern="1050" dirty="0">
                <a:solidFill>
                  <a:srgbClr val="000000"/>
                </a:solidFill>
                <a:latin typeface="Times New Roman" panose="02020603050405020304" pitchFamily="18" charset="0"/>
                <a:cs typeface="Times New Roman" panose="02020603050405020304" pitchFamily="18" charset="0"/>
              </a:rPr>
              <a:t>：执行语句对象</a:t>
            </a:r>
            <a:endParaRPr lang="en-US" altLang="zh-CN" sz="2400" kern="1050" dirty="0">
              <a:solidFill>
                <a:srgbClr val="000000"/>
              </a:solidFill>
              <a:latin typeface="Times New Roman" panose="02020603050405020304" pitchFamily="18" charset="0"/>
              <a:cs typeface="Times New Roman" panose="02020603050405020304" pitchFamily="18" charset="0"/>
            </a:endParaRPr>
          </a:p>
          <a:p>
            <a:pPr lvl="1">
              <a:defRPr/>
            </a:pPr>
            <a:r>
              <a:rPr lang="zh-CN" altLang="en-US" sz="1800" kern="1050" dirty="0">
                <a:solidFill>
                  <a:srgbClr val="000000"/>
                </a:solidFill>
                <a:latin typeface="Times New Roman" panose="02020603050405020304" pitchFamily="18" charset="0"/>
                <a:cs typeface="Times New Roman" panose="02020603050405020304" pitchFamily="18" charset="0"/>
              </a:rPr>
              <a:t>生成获取教学班及授课教师信息的</a:t>
            </a:r>
            <a:r>
              <a:rPr lang="en-US" altLang="zh-CN" sz="1800" kern="1050" dirty="0">
                <a:solidFill>
                  <a:srgbClr val="000000"/>
                </a:solidFill>
                <a:latin typeface="Times New Roman" panose="02020603050405020304" pitchFamily="18" charset="0"/>
                <a:cs typeface="Times New Roman" panose="02020603050405020304" pitchFamily="18" charset="0"/>
              </a:rPr>
              <a:t>SQL</a:t>
            </a:r>
            <a:r>
              <a:rPr lang="zh-CN" altLang="en-US" sz="1800" kern="1050" dirty="0">
                <a:solidFill>
                  <a:srgbClr val="000000"/>
                </a:solidFill>
                <a:latin typeface="Times New Roman" panose="02020603050405020304" pitchFamily="18" charset="0"/>
                <a:cs typeface="Times New Roman" panose="02020603050405020304" pitchFamily="18" charset="0"/>
              </a:rPr>
              <a:t>语句</a:t>
            </a:r>
            <a:endParaRPr lang="en-US" altLang="zh-CN" sz="1800" kern="1050" dirty="0">
              <a:solidFill>
                <a:srgbClr val="000000"/>
              </a:solidFill>
              <a:latin typeface="Times New Roman" panose="02020603050405020304" pitchFamily="18" charset="0"/>
              <a:cs typeface="Times New Roman" panose="02020603050405020304" pitchFamily="18" charset="0"/>
            </a:endParaRPr>
          </a:p>
          <a:p>
            <a:pPr lvl="1">
              <a:defRPr/>
            </a:pPr>
            <a:r>
              <a:rPr lang="zh-CN" altLang="en-US" sz="1800" kern="1050" dirty="0">
                <a:solidFill>
                  <a:srgbClr val="000000"/>
                </a:solidFill>
                <a:latin typeface="Times New Roman" panose="02020603050405020304" pitchFamily="18" charset="0"/>
                <a:cs typeface="Times New Roman" panose="02020603050405020304" pitchFamily="18" charset="0"/>
              </a:rPr>
              <a:t>执行</a:t>
            </a:r>
            <a:r>
              <a:rPr lang="en-US" altLang="zh-CN" sz="1800" kern="1050" dirty="0">
                <a:solidFill>
                  <a:srgbClr val="000000"/>
                </a:solidFill>
                <a:latin typeface="Times New Roman" panose="02020603050405020304" pitchFamily="18" charset="0"/>
                <a:cs typeface="Times New Roman" panose="02020603050405020304" pitchFamily="18" charset="0"/>
              </a:rPr>
              <a:t>SQL</a:t>
            </a:r>
            <a:r>
              <a:rPr lang="zh-CN" altLang="en-US" sz="1800" kern="1050" dirty="0">
                <a:solidFill>
                  <a:srgbClr val="000000"/>
                </a:solidFill>
                <a:latin typeface="Times New Roman" panose="02020603050405020304" pitchFamily="18" charset="0"/>
                <a:cs typeface="Times New Roman" panose="02020603050405020304" pitchFamily="18" charset="0"/>
              </a:rPr>
              <a:t>语句，并将查询得到的结果集存到</a:t>
            </a:r>
            <a:r>
              <a:rPr lang="en-US" altLang="zh-CN" sz="1800" kern="1050" dirty="0" err="1">
                <a:solidFill>
                  <a:srgbClr val="000000"/>
                </a:solidFill>
                <a:latin typeface="Times New Roman" panose="02020603050405020304" pitchFamily="18" charset="0"/>
                <a:cs typeface="Times New Roman" panose="02020603050405020304" pitchFamily="18" charset="0"/>
              </a:rPr>
              <a:t>rs</a:t>
            </a:r>
            <a:r>
              <a:rPr lang="zh-CN" altLang="en-US" sz="1800" kern="1050" dirty="0">
                <a:solidFill>
                  <a:srgbClr val="000000"/>
                </a:solidFill>
                <a:latin typeface="Times New Roman" panose="02020603050405020304" pitchFamily="18" charset="0"/>
                <a:cs typeface="Times New Roman" panose="02020603050405020304" pitchFamily="18" charset="0"/>
              </a:rPr>
              <a:t>中</a:t>
            </a:r>
            <a:endParaRPr lang="en-US" altLang="zh-CN" kern="1050" dirty="0">
              <a:solidFill>
                <a:srgbClr val="000000"/>
              </a:solidFill>
              <a:latin typeface="Times New Roman" panose="02020603050405020304" pitchFamily="18" charset="0"/>
              <a:cs typeface="Times New Roman" panose="02020603050405020304" pitchFamily="18" charset="0"/>
            </a:endParaRPr>
          </a:p>
          <a:p>
            <a:pPr lvl="1">
              <a:defRPr/>
            </a:pPr>
            <a:endParaRPr lang="en-US" altLang="zh-CN" sz="1800" kern="1050" dirty="0">
              <a:solidFill>
                <a:srgbClr val="000000"/>
              </a:solidFill>
              <a:latin typeface="Times New Roman" panose="02020603050405020304" pitchFamily="18" charset="0"/>
              <a:cs typeface="Times New Roman" panose="02020603050405020304" pitchFamily="18" charset="0"/>
            </a:endParaRPr>
          </a:p>
          <a:p>
            <a:pPr lvl="1">
              <a:defRPr/>
            </a:pPr>
            <a:endParaRPr lang="en-US" altLang="zh-CN" sz="1800" kern="1050" dirty="0">
              <a:solidFill>
                <a:srgbClr val="000000"/>
              </a:solidFill>
              <a:latin typeface="Times New Roman" panose="02020603050405020304" pitchFamily="18" charset="0"/>
              <a:cs typeface="Times New Roman" panose="02020603050405020304" pitchFamily="18" charset="0"/>
            </a:endParaRPr>
          </a:p>
          <a:p>
            <a:pPr lvl="2">
              <a:lnSpc>
                <a:spcPct val="120000"/>
              </a:lnSpc>
              <a:buFont typeface="Wingdings" panose="05000000000000000000" pitchFamily="2" charset="2"/>
              <a:buNone/>
              <a:defRPr/>
            </a:pPr>
            <a:endParaRPr lang="en-US" altLang="zh-CN" sz="1100" kern="0" dirty="0"/>
          </a:p>
        </p:txBody>
      </p:sp>
      <p:pic>
        <p:nvPicPr>
          <p:cNvPr id="4" name="图片 3">
            <a:extLst>
              <a:ext uri="{FF2B5EF4-FFF2-40B4-BE49-F238E27FC236}">
                <a16:creationId xmlns:a16="http://schemas.microsoft.com/office/drawing/2014/main" xmlns="" id="{849CF49F-A629-85D9-A8FF-91678081CB49}"/>
              </a:ext>
            </a:extLst>
          </p:cNvPr>
          <p:cNvPicPr>
            <a:picLocks noChangeAspect="1"/>
          </p:cNvPicPr>
          <p:nvPr/>
        </p:nvPicPr>
        <p:blipFill>
          <a:blip r:embed="rId2"/>
          <a:stretch>
            <a:fillRect/>
          </a:stretch>
        </p:blipFill>
        <p:spPr>
          <a:xfrm>
            <a:off x="4184498" y="1658505"/>
            <a:ext cx="4802584" cy="2310677"/>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457200" y="-23813"/>
            <a:ext cx="8229600" cy="84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9pPr>
          </a:lstStyle>
          <a:p>
            <a:pPr>
              <a:defRPr/>
            </a:pPr>
            <a:r>
              <a:rPr lang="en-US" altLang="zh-CN" kern="0" dirty="0"/>
              <a:t>[</a:t>
            </a:r>
            <a:r>
              <a:rPr lang="zh-CN" altLang="en-US" kern="0" dirty="0"/>
              <a:t>例</a:t>
            </a:r>
            <a:r>
              <a:rPr lang="en-US" altLang="zh-CN" kern="0" dirty="0"/>
              <a:t>8.13]</a:t>
            </a:r>
            <a:r>
              <a:rPr lang="zh-CN" altLang="en-US" kern="0" dirty="0"/>
              <a:t>基于</a:t>
            </a:r>
            <a:r>
              <a:rPr lang="en-US" altLang="zh-CN" kern="0" dirty="0"/>
              <a:t>JDBC</a:t>
            </a:r>
            <a:r>
              <a:rPr lang="zh-CN" altLang="en-US" kern="0" dirty="0"/>
              <a:t>实现任务</a:t>
            </a:r>
            <a:r>
              <a:rPr lang="en-US" altLang="zh-CN" kern="0" dirty="0"/>
              <a:t>4</a:t>
            </a:r>
            <a:endParaRPr lang="zh-CN" altLang="en-US" kern="0" dirty="0"/>
          </a:p>
        </p:txBody>
      </p:sp>
      <p:sp>
        <p:nvSpPr>
          <p:cNvPr id="6" name="内容占位符 2"/>
          <p:cNvSpPr txBox="1">
            <a:spLocks noChangeArrowheads="1"/>
          </p:cNvSpPr>
          <p:nvPr/>
        </p:nvSpPr>
        <p:spPr bwMode="auto">
          <a:xfrm>
            <a:off x="176213" y="823913"/>
            <a:ext cx="4756150" cy="397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SzPct val="87000"/>
              <a:buFont typeface="Wingdings" panose="05000000000000000000" pitchFamily="2" charset="2"/>
              <a:buChar char="l"/>
              <a:defRPr sz="2200" b="1">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Ø"/>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a:defRPr/>
            </a:pPr>
            <a:r>
              <a:rPr lang="zh-CN" altLang="en-US" sz="2400" kern="1050" dirty="0">
                <a:solidFill>
                  <a:srgbClr val="000000"/>
                </a:solidFill>
                <a:latin typeface="Times New Roman" panose="02020603050405020304" pitchFamily="18" charset="0"/>
                <a:cs typeface="Times New Roman" panose="02020603050405020304" pitchFamily="18" charset="0"/>
              </a:rPr>
              <a:t>接上页代码</a:t>
            </a:r>
            <a:endParaRPr lang="en-US" altLang="zh-CN" sz="2400" kern="1050" dirty="0">
              <a:solidFill>
                <a:srgbClr val="000000"/>
              </a:solidFill>
              <a:latin typeface="Times New Roman" panose="02020603050405020304" pitchFamily="18" charset="0"/>
              <a:cs typeface="Times New Roman" panose="02020603050405020304" pitchFamily="18" charset="0"/>
            </a:endParaRPr>
          </a:p>
          <a:p>
            <a:pPr>
              <a:defRPr/>
            </a:pPr>
            <a:r>
              <a:rPr lang="zh-CN" altLang="en-US" sz="2200" kern="1050" dirty="0">
                <a:solidFill>
                  <a:srgbClr val="000000"/>
                </a:solidFill>
                <a:latin typeface="Times New Roman" panose="02020603050405020304" pitchFamily="18" charset="0"/>
                <a:cs typeface="Times New Roman" panose="02020603050405020304" pitchFamily="18" charset="0"/>
              </a:rPr>
              <a:t>执行步骤</a:t>
            </a:r>
            <a:r>
              <a:rPr lang="en-US" altLang="zh-CN" sz="2200" kern="1050" dirty="0">
                <a:solidFill>
                  <a:srgbClr val="000000"/>
                </a:solidFill>
                <a:latin typeface="Times New Roman" panose="02020603050405020304" pitchFamily="18" charset="0"/>
                <a:cs typeface="Times New Roman" panose="02020603050405020304" pitchFamily="18" charset="0"/>
              </a:rPr>
              <a:t>5</a:t>
            </a:r>
          </a:p>
          <a:p>
            <a:pPr lvl="1">
              <a:defRPr/>
            </a:pPr>
            <a:r>
              <a:rPr lang="zh-CN" altLang="en-US" sz="1800" kern="1050" dirty="0">
                <a:solidFill>
                  <a:srgbClr val="000000"/>
                </a:solidFill>
                <a:latin typeface="Times New Roman" panose="02020603050405020304" pitchFamily="18" charset="0"/>
                <a:cs typeface="Times New Roman" panose="02020603050405020304" pitchFamily="18" charset="0"/>
              </a:rPr>
              <a:t>根据结果集，执行用户的逻辑</a:t>
            </a:r>
            <a:endParaRPr lang="en-US" altLang="zh-CN" sz="1800" kern="1050" dirty="0">
              <a:solidFill>
                <a:srgbClr val="000000"/>
              </a:solidFill>
              <a:latin typeface="Times New Roman" panose="02020603050405020304" pitchFamily="18" charset="0"/>
              <a:cs typeface="Times New Roman" panose="02020603050405020304" pitchFamily="18" charset="0"/>
            </a:endParaRPr>
          </a:p>
          <a:p>
            <a:pPr lvl="1">
              <a:defRPr/>
            </a:pPr>
            <a:r>
              <a:rPr lang="zh-CN" altLang="en-US" sz="1800" kern="1050" dirty="0">
                <a:solidFill>
                  <a:srgbClr val="000000"/>
                </a:solidFill>
                <a:latin typeface="Times New Roman" panose="02020603050405020304" pitchFamily="18" charset="0"/>
                <a:cs typeface="Times New Roman" panose="02020603050405020304" pitchFamily="18" charset="0"/>
              </a:rPr>
              <a:t>构建学生课程评价的动态</a:t>
            </a:r>
            <a:r>
              <a:rPr lang="en-US" altLang="zh-CN" sz="1800" kern="1050" dirty="0">
                <a:solidFill>
                  <a:srgbClr val="000000"/>
                </a:solidFill>
                <a:latin typeface="Times New Roman" panose="02020603050405020304" pitchFamily="18" charset="0"/>
                <a:cs typeface="Times New Roman" panose="02020603050405020304" pitchFamily="18" charset="0"/>
              </a:rPr>
              <a:t>SQL</a:t>
            </a:r>
            <a:r>
              <a:rPr lang="zh-CN" altLang="en-US" sz="1800" kern="1050" dirty="0">
                <a:solidFill>
                  <a:srgbClr val="000000"/>
                </a:solidFill>
                <a:latin typeface="Times New Roman" panose="02020603050405020304" pitchFamily="18" charset="0"/>
                <a:cs typeface="Times New Roman" panose="02020603050405020304" pitchFamily="18" charset="0"/>
              </a:rPr>
              <a:t>语句</a:t>
            </a:r>
            <a:endParaRPr lang="en-US" altLang="zh-CN" sz="1800" kern="1050" dirty="0">
              <a:solidFill>
                <a:srgbClr val="000000"/>
              </a:solidFill>
              <a:latin typeface="Times New Roman" panose="02020603050405020304" pitchFamily="18" charset="0"/>
              <a:cs typeface="Times New Roman" panose="02020603050405020304" pitchFamily="18" charset="0"/>
            </a:endParaRPr>
          </a:p>
          <a:p>
            <a:pPr lvl="1">
              <a:defRPr/>
            </a:pPr>
            <a:r>
              <a:rPr lang="zh-CN" altLang="en-US" sz="1800" kern="1050" dirty="0">
                <a:solidFill>
                  <a:srgbClr val="000000"/>
                </a:solidFill>
                <a:latin typeface="Times New Roman" panose="02020603050405020304" pitchFamily="18" charset="0"/>
                <a:cs typeface="Times New Roman" panose="02020603050405020304" pitchFamily="18" charset="0"/>
              </a:rPr>
              <a:t>遍历学生选课的每一条记录，在动态</a:t>
            </a:r>
            <a:r>
              <a:rPr lang="en-US" altLang="zh-CN" sz="1800" kern="1050" dirty="0">
                <a:solidFill>
                  <a:srgbClr val="000000"/>
                </a:solidFill>
                <a:latin typeface="Times New Roman" panose="02020603050405020304" pitchFamily="18" charset="0"/>
                <a:cs typeface="Times New Roman" panose="02020603050405020304" pitchFamily="18" charset="0"/>
              </a:rPr>
              <a:t>SQL</a:t>
            </a:r>
            <a:r>
              <a:rPr lang="zh-CN" altLang="en-US" sz="1800" kern="1050" dirty="0">
                <a:solidFill>
                  <a:srgbClr val="000000"/>
                </a:solidFill>
                <a:latin typeface="Times New Roman" panose="02020603050405020304" pitchFamily="18" charset="0"/>
                <a:cs typeface="Times New Roman" panose="02020603050405020304" pitchFamily="18" charset="0"/>
              </a:rPr>
              <a:t>语句中设置学生对该门课程的评价，并更新该条记录</a:t>
            </a:r>
            <a:endParaRPr lang="en-US" altLang="zh-CN" sz="1800" kern="1050" dirty="0">
              <a:solidFill>
                <a:srgbClr val="000000"/>
              </a:solidFill>
              <a:latin typeface="Times New Roman" panose="02020603050405020304" pitchFamily="18" charset="0"/>
              <a:cs typeface="Times New Roman" panose="02020603050405020304" pitchFamily="18" charset="0"/>
            </a:endParaRPr>
          </a:p>
          <a:p>
            <a:pPr>
              <a:defRPr/>
            </a:pPr>
            <a:r>
              <a:rPr lang="zh-CN" altLang="en-US" sz="2200" kern="1050" dirty="0">
                <a:solidFill>
                  <a:srgbClr val="000000"/>
                </a:solidFill>
                <a:latin typeface="Times New Roman" panose="02020603050405020304" pitchFamily="18" charset="0"/>
                <a:cs typeface="Times New Roman" panose="02020603050405020304" pitchFamily="18" charset="0"/>
              </a:rPr>
              <a:t>执行步骤</a:t>
            </a:r>
            <a:r>
              <a:rPr lang="en-US" altLang="zh-CN" sz="2200" kern="1050" dirty="0">
                <a:solidFill>
                  <a:srgbClr val="000000"/>
                </a:solidFill>
                <a:latin typeface="Times New Roman" panose="02020603050405020304" pitchFamily="18" charset="0"/>
                <a:cs typeface="Times New Roman" panose="02020603050405020304" pitchFamily="18" charset="0"/>
              </a:rPr>
              <a:t>6</a:t>
            </a:r>
          </a:p>
          <a:p>
            <a:pPr lvl="1">
              <a:defRPr/>
            </a:pPr>
            <a:r>
              <a:rPr lang="zh-CN" altLang="en-US" sz="1800" kern="1050" dirty="0">
                <a:solidFill>
                  <a:srgbClr val="000000"/>
                </a:solidFill>
                <a:latin typeface="Times New Roman" panose="02020603050405020304" pitchFamily="18" charset="0"/>
                <a:cs typeface="Times New Roman" panose="02020603050405020304" pitchFamily="18" charset="0"/>
              </a:rPr>
              <a:t>释放结果集、语句、连接对象</a:t>
            </a:r>
            <a:endParaRPr lang="en-US" altLang="zh-CN" sz="1800" kern="1050" dirty="0">
              <a:solidFill>
                <a:srgbClr val="000000"/>
              </a:solidFill>
              <a:latin typeface="Times New Roman" panose="02020603050405020304" pitchFamily="18" charset="0"/>
              <a:cs typeface="Times New Roman" panose="02020603050405020304" pitchFamily="18" charset="0"/>
            </a:endParaRPr>
          </a:p>
          <a:p>
            <a:pPr marL="457200" lvl="1" indent="0">
              <a:buFont typeface="Wingdings" panose="05000000000000000000" pitchFamily="2" charset="2"/>
              <a:buNone/>
              <a:defRPr/>
            </a:pPr>
            <a:endParaRPr lang="en-US" altLang="zh-CN" sz="1800" kern="1050" dirty="0">
              <a:solidFill>
                <a:srgbClr val="000000"/>
              </a:solidFill>
              <a:latin typeface="Times New Roman" panose="02020603050405020304" pitchFamily="18" charset="0"/>
              <a:cs typeface="Times New Roman" panose="02020603050405020304" pitchFamily="18" charset="0"/>
            </a:endParaRPr>
          </a:p>
          <a:p>
            <a:pPr lvl="1">
              <a:defRPr/>
            </a:pPr>
            <a:endParaRPr lang="en-US" altLang="zh-CN" sz="1800" kern="1050" dirty="0">
              <a:solidFill>
                <a:srgbClr val="000000"/>
              </a:solidFill>
              <a:latin typeface="Times New Roman" panose="02020603050405020304" pitchFamily="18" charset="0"/>
              <a:cs typeface="Times New Roman" panose="02020603050405020304" pitchFamily="18" charset="0"/>
            </a:endParaRPr>
          </a:p>
          <a:p>
            <a:pPr lvl="2">
              <a:lnSpc>
                <a:spcPct val="120000"/>
              </a:lnSpc>
              <a:buFont typeface="Wingdings" panose="05000000000000000000" pitchFamily="2" charset="2"/>
              <a:buNone/>
              <a:defRPr/>
            </a:pPr>
            <a:endParaRPr lang="en-US" altLang="zh-CN" sz="1100" kern="0" dirty="0"/>
          </a:p>
        </p:txBody>
      </p:sp>
      <p:pic>
        <p:nvPicPr>
          <p:cNvPr id="3" name="图片 2">
            <a:extLst>
              <a:ext uri="{FF2B5EF4-FFF2-40B4-BE49-F238E27FC236}">
                <a16:creationId xmlns:a16="http://schemas.microsoft.com/office/drawing/2014/main" xmlns="" id="{8E6CA1F8-2895-F1F5-ED20-FB9F211DBC95}"/>
              </a:ext>
            </a:extLst>
          </p:cNvPr>
          <p:cNvPicPr>
            <a:picLocks noChangeAspect="1"/>
          </p:cNvPicPr>
          <p:nvPr/>
        </p:nvPicPr>
        <p:blipFill>
          <a:blip r:embed="rId2"/>
          <a:stretch>
            <a:fillRect/>
          </a:stretch>
        </p:blipFill>
        <p:spPr>
          <a:xfrm>
            <a:off x="5297091" y="713177"/>
            <a:ext cx="3163341" cy="4179544"/>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457200" y="-23813"/>
            <a:ext cx="8229600" cy="84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9pPr>
          </a:lstStyle>
          <a:p>
            <a:pPr>
              <a:defRPr/>
            </a:pPr>
            <a:r>
              <a:rPr lang="en-US" altLang="zh-CN" kern="0" dirty="0"/>
              <a:t>[</a:t>
            </a:r>
            <a:r>
              <a:rPr lang="zh-CN" altLang="en-US" kern="0" dirty="0"/>
              <a:t>例</a:t>
            </a:r>
            <a:r>
              <a:rPr lang="en-US" altLang="zh-CN" kern="0" dirty="0"/>
              <a:t>8.13]</a:t>
            </a:r>
            <a:r>
              <a:rPr lang="zh-CN" altLang="en-US" kern="0" dirty="0"/>
              <a:t>基于</a:t>
            </a:r>
            <a:r>
              <a:rPr lang="en-US" altLang="zh-CN" kern="0" dirty="0"/>
              <a:t>JDBC</a:t>
            </a:r>
            <a:r>
              <a:rPr lang="zh-CN" altLang="en-US" kern="0" dirty="0"/>
              <a:t>实现任务</a:t>
            </a:r>
            <a:r>
              <a:rPr lang="en-US" altLang="zh-CN" kern="0" dirty="0"/>
              <a:t>4</a:t>
            </a:r>
            <a:endParaRPr lang="zh-CN" altLang="en-US" kern="0" dirty="0"/>
          </a:p>
        </p:txBody>
      </p:sp>
      <p:sp>
        <p:nvSpPr>
          <p:cNvPr id="6" name="内容占位符 2"/>
          <p:cNvSpPr txBox="1">
            <a:spLocks noChangeArrowheads="1"/>
          </p:cNvSpPr>
          <p:nvPr/>
        </p:nvSpPr>
        <p:spPr bwMode="auto">
          <a:xfrm>
            <a:off x="611188" y="823913"/>
            <a:ext cx="7632700" cy="376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SzPct val="87000"/>
              <a:buFont typeface="Wingdings" panose="05000000000000000000" pitchFamily="2" charset="2"/>
              <a:buChar char="l"/>
              <a:defRPr sz="2200" b="1">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Ø"/>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a:defRPr/>
            </a:pPr>
            <a:r>
              <a:rPr lang="zh-CN" altLang="en-US" sz="2400" kern="1050" dirty="0">
                <a:solidFill>
                  <a:srgbClr val="000000"/>
                </a:solidFill>
                <a:latin typeface="Times New Roman" panose="02020603050405020304" pitchFamily="18" charset="0"/>
                <a:cs typeface="Times New Roman" panose="02020603050405020304" pitchFamily="18" charset="0"/>
              </a:rPr>
              <a:t>教师浏览教学班同学的评价意见，并针对每条评价逐一作出回复。</a:t>
            </a:r>
            <a:endParaRPr lang="en-US" altLang="zh-CN" sz="2400" kern="1050" dirty="0">
              <a:solidFill>
                <a:srgbClr val="000000"/>
              </a:solidFill>
              <a:latin typeface="Times New Roman" panose="02020603050405020304" pitchFamily="18" charset="0"/>
              <a:cs typeface="Times New Roman" panose="02020603050405020304" pitchFamily="18" charset="0"/>
            </a:endParaRPr>
          </a:p>
          <a:p>
            <a:pPr>
              <a:defRPr/>
            </a:pPr>
            <a:r>
              <a:rPr lang="zh-CN" altLang="en-US" sz="2400" kern="1050" dirty="0">
                <a:solidFill>
                  <a:srgbClr val="000000"/>
                </a:solidFill>
                <a:latin typeface="Times New Roman" panose="02020603050405020304" pitchFamily="18" charset="0"/>
                <a:cs typeface="Times New Roman" panose="02020603050405020304" pitchFamily="18" charset="0"/>
              </a:rPr>
              <a:t>逻辑同“学生浏览指定的教学班和授课教师，并输入课程评价”</a:t>
            </a:r>
            <a:endParaRPr lang="en-US" altLang="zh-CN" sz="2400" kern="1050" dirty="0">
              <a:solidFill>
                <a:srgbClr val="000000"/>
              </a:solidFill>
              <a:latin typeface="Times New Roman" panose="02020603050405020304" pitchFamily="18" charset="0"/>
              <a:cs typeface="Times New Roman" panose="02020603050405020304" pitchFamily="18" charset="0"/>
            </a:endParaRPr>
          </a:p>
          <a:p>
            <a:pPr>
              <a:defRPr/>
            </a:pPr>
            <a:endParaRPr lang="en-US" altLang="zh-CN" sz="1800" kern="1050" dirty="0">
              <a:solidFill>
                <a:srgbClr val="000000"/>
              </a:solidFill>
              <a:latin typeface="Times New Roman" panose="02020603050405020304" pitchFamily="18" charset="0"/>
              <a:cs typeface="Times New Roman" panose="02020603050405020304" pitchFamily="18" charset="0"/>
            </a:endParaRPr>
          </a:p>
          <a:p>
            <a:pPr lvl="1">
              <a:defRPr/>
            </a:pPr>
            <a:endParaRPr lang="en-US" altLang="zh-CN" sz="1800" kern="1050" dirty="0">
              <a:solidFill>
                <a:srgbClr val="000000"/>
              </a:solidFill>
              <a:latin typeface="Times New Roman" panose="02020603050405020304" pitchFamily="18" charset="0"/>
              <a:cs typeface="Times New Roman" panose="02020603050405020304" pitchFamily="18" charset="0"/>
            </a:endParaRPr>
          </a:p>
          <a:p>
            <a:pPr lvl="2">
              <a:lnSpc>
                <a:spcPct val="120000"/>
              </a:lnSpc>
              <a:buFont typeface="Wingdings" panose="05000000000000000000" pitchFamily="2" charset="2"/>
              <a:buNone/>
              <a:defRPr/>
            </a:pPr>
            <a:endParaRPr lang="en-US" altLang="zh-CN" sz="1100" kern="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标题 1"/>
          <p:cNvSpPr>
            <a:spLocks noGrp="1" noChangeArrowheads="1"/>
          </p:cNvSpPr>
          <p:nvPr>
            <p:ph type="title" idx="4294967295"/>
          </p:nvPr>
        </p:nvSpPr>
        <p:spPr/>
        <p:txBody>
          <a:bodyPr/>
          <a:lstStyle/>
          <a:p>
            <a:r>
              <a:rPr lang="zh-CN" altLang="en-US" dirty="0"/>
              <a:t>第</a:t>
            </a:r>
            <a:r>
              <a:rPr lang="en-US" altLang="zh-CN" dirty="0"/>
              <a:t>8</a:t>
            </a:r>
            <a:r>
              <a:rPr lang="zh-CN" altLang="en-US" dirty="0"/>
              <a:t>章</a:t>
            </a:r>
            <a:r>
              <a:rPr lang="zh-CN" altLang="zh-CN" dirty="0"/>
              <a:t> 数据库编程</a:t>
            </a:r>
          </a:p>
        </p:txBody>
      </p:sp>
      <p:sp>
        <p:nvSpPr>
          <p:cNvPr id="124930" name="内容占位符 2"/>
          <p:cNvSpPr>
            <a:spLocks noGrp="1" noChangeArrowheads="1"/>
          </p:cNvSpPr>
          <p:nvPr>
            <p:ph idx="4294967295"/>
          </p:nvPr>
        </p:nvSpPr>
        <p:spPr>
          <a:xfrm>
            <a:off x="720725" y="728663"/>
            <a:ext cx="7931150" cy="3641725"/>
          </a:xfrm>
        </p:spPr>
        <p:txBody>
          <a:bodyPr/>
          <a:lstStyle/>
          <a:p>
            <a:pPr marL="57150" indent="0">
              <a:lnSpc>
                <a:spcPct val="150000"/>
              </a:lnSpc>
              <a:buFont typeface="Wingdings" panose="05000000000000000000" pitchFamily="2" charset="2"/>
              <a:buNone/>
            </a:pPr>
            <a:r>
              <a:rPr lang="en-US" altLang="zh-CN" dirty="0"/>
              <a:t>8.1 </a:t>
            </a:r>
            <a:r>
              <a:rPr lang="zh-CN" altLang="en-US" dirty="0"/>
              <a:t>概述</a:t>
            </a:r>
          </a:p>
          <a:p>
            <a:pPr marL="57150" indent="0">
              <a:lnSpc>
                <a:spcPct val="150000"/>
              </a:lnSpc>
              <a:buFont typeface="Wingdings" panose="05000000000000000000" pitchFamily="2" charset="2"/>
              <a:buNone/>
            </a:pPr>
            <a:r>
              <a:rPr lang="en-US" altLang="zh-CN" dirty="0">
                <a:sym typeface="Times New Roman" panose="02020603050405020304" pitchFamily="18" charset="0"/>
              </a:rPr>
              <a:t>8.2 </a:t>
            </a:r>
            <a:r>
              <a:rPr lang="zh-CN" altLang="en-US" dirty="0">
                <a:sym typeface="Times New Roman" panose="02020603050405020304" pitchFamily="18" charset="0"/>
              </a:rPr>
              <a:t>过程化</a:t>
            </a:r>
            <a:r>
              <a:rPr lang="en-US" altLang="zh-CN" dirty="0">
                <a:sym typeface="Times New Roman" panose="02020603050405020304" pitchFamily="18" charset="0"/>
              </a:rPr>
              <a:t>SQL</a:t>
            </a:r>
            <a:endParaRPr lang="zh-CN" altLang="en-US" dirty="0">
              <a:sym typeface="Times New Roman" panose="02020603050405020304" pitchFamily="18" charset="0"/>
            </a:endParaRPr>
          </a:p>
          <a:p>
            <a:pPr marL="57150" indent="0">
              <a:lnSpc>
                <a:spcPct val="150000"/>
              </a:lnSpc>
              <a:buFont typeface="Wingdings" panose="05000000000000000000" pitchFamily="2" charset="2"/>
              <a:buNone/>
            </a:pPr>
            <a:r>
              <a:rPr lang="en-US" altLang="zh-CN" dirty="0">
                <a:sym typeface="Times New Roman" panose="02020603050405020304" pitchFamily="18" charset="0"/>
              </a:rPr>
              <a:t>8.3 JDBC</a:t>
            </a:r>
            <a:r>
              <a:rPr lang="zh-CN" altLang="en-US" dirty="0">
                <a:sym typeface="Times New Roman" panose="02020603050405020304" pitchFamily="18" charset="0"/>
              </a:rPr>
              <a:t>编程</a:t>
            </a:r>
            <a:endParaRPr lang="en-US" altLang="zh-CN" dirty="0">
              <a:sym typeface="Times New Roman" panose="02020603050405020304" pitchFamily="18" charset="0"/>
            </a:endParaRPr>
          </a:p>
          <a:p>
            <a:pPr marL="57150" indent="0">
              <a:lnSpc>
                <a:spcPct val="150000"/>
              </a:lnSpc>
              <a:buFont typeface="Wingdings" panose="05000000000000000000" pitchFamily="2" charset="2"/>
              <a:buNone/>
            </a:pPr>
            <a:r>
              <a:rPr lang="zh-CN" altLang="en-US" dirty="0">
                <a:solidFill>
                  <a:srgbClr val="0066FF"/>
                </a:solidFill>
              </a:rPr>
              <a:t>*</a:t>
            </a:r>
            <a:r>
              <a:rPr lang="en-US" altLang="zh-CN" dirty="0">
                <a:solidFill>
                  <a:srgbClr val="0066FF"/>
                </a:solidFill>
              </a:rPr>
              <a:t>8.4 </a:t>
            </a:r>
            <a:r>
              <a:rPr lang="zh-CN" altLang="en-US" dirty="0">
                <a:solidFill>
                  <a:srgbClr val="0066FF"/>
                </a:solidFill>
              </a:rPr>
              <a:t>基于</a:t>
            </a:r>
            <a:r>
              <a:rPr lang="en-US" altLang="zh-CN" dirty="0">
                <a:solidFill>
                  <a:srgbClr val="0066FF"/>
                </a:solidFill>
              </a:rPr>
              <a:t>MVC</a:t>
            </a:r>
            <a:r>
              <a:rPr lang="zh-CN" altLang="en-US" dirty="0">
                <a:solidFill>
                  <a:srgbClr val="0066FF"/>
                </a:solidFill>
              </a:rPr>
              <a:t>框架的数据库应用开发</a:t>
            </a:r>
            <a:endParaRPr lang="en-US" altLang="zh-CN" dirty="0">
              <a:solidFill>
                <a:srgbClr val="0066FF"/>
              </a:solidFill>
            </a:endParaRPr>
          </a:p>
          <a:p>
            <a:pPr marL="57150" indent="0">
              <a:lnSpc>
                <a:spcPct val="150000"/>
              </a:lnSpc>
              <a:buFont typeface="Wingdings" panose="05000000000000000000" pitchFamily="2" charset="2"/>
              <a:buNone/>
            </a:pPr>
            <a:r>
              <a:rPr lang="zh-CN" altLang="en-US" dirty="0"/>
              <a:t>本章小结</a:t>
            </a:r>
          </a:p>
          <a:p>
            <a:pPr marL="57150" indent="0"/>
            <a:endParaRPr lang="zh-CN" alt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标题 1"/>
          <p:cNvSpPr>
            <a:spLocks noGrp="1" noChangeArrowheads="1"/>
          </p:cNvSpPr>
          <p:nvPr>
            <p:ph type="title" idx="4294967295"/>
          </p:nvPr>
        </p:nvSpPr>
        <p:spPr/>
        <p:txBody>
          <a:bodyPr/>
          <a:lstStyle/>
          <a:p>
            <a:r>
              <a:rPr lang="zh-CN" altLang="en-US"/>
              <a:t>什么是</a:t>
            </a:r>
            <a:r>
              <a:rPr lang="en-US" altLang="zh-CN"/>
              <a:t>MVC</a:t>
            </a:r>
            <a:endParaRPr lang="zh-CN" altLang="en-US"/>
          </a:p>
        </p:txBody>
      </p:sp>
      <p:sp>
        <p:nvSpPr>
          <p:cNvPr id="125954" name="内容占位符 2"/>
          <p:cNvSpPr>
            <a:spLocks noGrp="1" noChangeArrowheads="1"/>
          </p:cNvSpPr>
          <p:nvPr>
            <p:ph idx="4294967295"/>
          </p:nvPr>
        </p:nvSpPr>
        <p:spPr>
          <a:xfrm>
            <a:off x="395288" y="823913"/>
            <a:ext cx="3260725" cy="3727450"/>
          </a:xfrm>
        </p:spPr>
        <p:txBody>
          <a:bodyPr/>
          <a:lstStyle/>
          <a:p>
            <a:pPr>
              <a:lnSpc>
                <a:spcPct val="120000"/>
              </a:lnSpc>
            </a:pPr>
            <a:r>
              <a:rPr lang="en-US" altLang="zh-CN" sz="2400" dirty="0"/>
              <a:t>MVC</a:t>
            </a:r>
            <a:r>
              <a:rPr lang="zh-CN" altLang="zh-CN" sz="2400" dirty="0"/>
              <a:t>框架包含三个部分每个部分各自处理自己的工作，互不干扰</a:t>
            </a:r>
            <a:endParaRPr lang="en-US" altLang="zh-CN" sz="2400" dirty="0"/>
          </a:p>
          <a:p>
            <a:pPr lvl="1">
              <a:lnSpc>
                <a:spcPct val="120000"/>
              </a:lnSpc>
            </a:pPr>
            <a:r>
              <a:rPr lang="zh-CN" altLang="zh-CN" dirty="0"/>
              <a:t>业务模型控制器</a:t>
            </a:r>
            <a:endParaRPr lang="en-US" altLang="zh-CN" dirty="0"/>
          </a:p>
          <a:p>
            <a:pPr lvl="1">
              <a:lnSpc>
                <a:spcPct val="120000"/>
              </a:lnSpc>
            </a:pPr>
            <a:r>
              <a:rPr lang="zh-CN" altLang="zh-CN" dirty="0"/>
              <a:t>业务模型</a:t>
            </a:r>
            <a:endParaRPr lang="en-US" altLang="zh-CN" dirty="0"/>
          </a:p>
          <a:p>
            <a:pPr lvl="1">
              <a:lnSpc>
                <a:spcPct val="120000"/>
              </a:lnSpc>
            </a:pPr>
            <a:r>
              <a:rPr lang="zh-CN" altLang="zh-CN" dirty="0"/>
              <a:t>用户结果呈现</a:t>
            </a:r>
            <a:endParaRPr lang="en-US" altLang="zh-CN" dirty="0"/>
          </a:p>
        </p:txBody>
      </p:sp>
      <p:pic>
        <p:nvPicPr>
          <p:cNvPr id="12595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3" y="939800"/>
            <a:ext cx="5367337"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标题 1"/>
          <p:cNvSpPr>
            <a:spLocks noGrp="1" noChangeArrowheads="1"/>
          </p:cNvSpPr>
          <p:nvPr>
            <p:ph type="title" idx="4294967295"/>
          </p:nvPr>
        </p:nvSpPr>
        <p:spPr>
          <a:xfrm>
            <a:off x="457200" y="-23813"/>
            <a:ext cx="8686800" cy="847726"/>
          </a:xfrm>
        </p:spPr>
        <p:txBody>
          <a:bodyPr/>
          <a:lstStyle/>
          <a:p>
            <a:r>
              <a:rPr lang="zh-CN" altLang="en-US"/>
              <a:t>任务二：打印一周内将过生日的学生信息</a:t>
            </a:r>
          </a:p>
        </p:txBody>
      </p:sp>
      <p:sp>
        <p:nvSpPr>
          <p:cNvPr id="12290" name="内容占位符 2"/>
          <p:cNvSpPr>
            <a:spLocks noGrp="1" noChangeArrowheads="1"/>
          </p:cNvSpPr>
          <p:nvPr>
            <p:ph idx="4294967295"/>
          </p:nvPr>
        </p:nvSpPr>
        <p:spPr>
          <a:xfrm>
            <a:off x="286321" y="830922"/>
            <a:ext cx="8857679" cy="3764061"/>
          </a:xfrm>
        </p:spPr>
        <p:txBody>
          <a:bodyPr/>
          <a:lstStyle/>
          <a:p>
            <a:pPr>
              <a:lnSpc>
                <a:spcPct val="120000"/>
              </a:lnSpc>
            </a:pPr>
            <a:r>
              <a:rPr lang="zh-CN" altLang="en-US" dirty="0"/>
              <a:t>任务分析：</a:t>
            </a:r>
            <a:r>
              <a:rPr lang="en-US" altLang="zh-CN" dirty="0"/>
              <a:t>SQL</a:t>
            </a:r>
            <a:r>
              <a:rPr lang="zh-CN" altLang="en-US" dirty="0"/>
              <a:t>如何表达</a:t>
            </a:r>
            <a:endParaRPr lang="en-US" altLang="zh-CN" dirty="0"/>
          </a:p>
          <a:p>
            <a:pPr lvl="1">
              <a:lnSpc>
                <a:spcPct val="120000"/>
              </a:lnSpc>
            </a:pPr>
            <a:r>
              <a:rPr lang="zh-CN" altLang="en-US" sz="1800" dirty="0"/>
              <a:t>任务</a:t>
            </a:r>
            <a:r>
              <a:rPr lang="en-US" altLang="zh-CN" sz="1800" dirty="0"/>
              <a:t>2</a:t>
            </a:r>
            <a:r>
              <a:rPr lang="zh-CN" altLang="en-US" sz="1800" dirty="0"/>
              <a:t>需要数据库系统提供内置函数</a:t>
            </a:r>
            <a:r>
              <a:rPr lang="en-US" altLang="zh-CN" sz="1800" dirty="0"/>
              <a:t>(</a:t>
            </a:r>
            <a:r>
              <a:rPr lang="zh-CN" altLang="en-US" sz="1800" dirty="0"/>
              <a:t>本任务主要是日期数</a:t>
            </a:r>
            <a:r>
              <a:rPr lang="en-US" altLang="zh-CN" sz="1800" dirty="0"/>
              <a:t>)</a:t>
            </a:r>
            <a:r>
              <a:rPr lang="zh-CN" altLang="en-US" sz="1800" dirty="0"/>
              <a:t>。其求解思路为</a:t>
            </a:r>
            <a:r>
              <a:rPr lang="en-US" altLang="zh-CN" sz="1800" dirty="0"/>
              <a:t>:</a:t>
            </a:r>
            <a:r>
              <a:rPr lang="zh-CN" altLang="en-US" sz="1800" dirty="0"/>
              <a:t>扫指个学生的出生日期，例如 </a:t>
            </a:r>
            <a:r>
              <a:rPr lang="en-US" altLang="zh-CN" sz="1800" dirty="0"/>
              <a:t>2000-6-12</a:t>
            </a:r>
            <a:r>
              <a:rPr lang="zh-CN" altLang="en-US" sz="1800" dirty="0"/>
              <a:t>，并执行以下步骤</a:t>
            </a:r>
            <a:r>
              <a:rPr lang="en-US" altLang="zh-CN" sz="1800" dirty="0"/>
              <a:t>:</a:t>
            </a:r>
          </a:p>
          <a:p>
            <a:pPr marL="914400" lvl="2" indent="0">
              <a:lnSpc>
                <a:spcPct val="120000"/>
              </a:lnSpc>
              <a:buNone/>
            </a:pPr>
            <a:r>
              <a:rPr lang="en-US" altLang="zh-CN" sz="1800" dirty="0"/>
              <a:t>①</a:t>
            </a:r>
            <a:r>
              <a:rPr lang="zh-CN" altLang="en-US" sz="1800" dirty="0"/>
              <a:t>把出生日期的年份换成当前日期所在的年份</a:t>
            </a:r>
            <a:r>
              <a:rPr lang="en-US" altLang="zh-CN" sz="1800" dirty="0"/>
              <a:t>(</a:t>
            </a:r>
            <a:r>
              <a:rPr lang="zh-CN" altLang="en-US" sz="1800" dirty="0"/>
              <a:t>例如</a:t>
            </a:r>
            <a:r>
              <a:rPr lang="en-US" altLang="zh-CN" sz="1800" dirty="0"/>
              <a:t>2021)</a:t>
            </a:r>
            <a:r>
              <a:rPr lang="zh-CN" altLang="en-US" sz="1800" dirty="0"/>
              <a:t>，即</a:t>
            </a:r>
            <a:r>
              <a:rPr lang="en-US" altLang="zh-CN" sz="1800" dirty="0"/>
              <a:t>2021-6-12</a:t>
            </a:r>
          </a:p>
          <a:p>
            <a:pPr marL="914400" lvl="2" indent="0">
              <a:lnSpc>
                <a:spcPct val="120000"/>
              </a:lnSpc>
              <a:buNone/>
            </a:pPr>
            <a:r>
              <a:rPr lang="en-US" altLang="zh-CN" sz="1800" dirty="0"/>
              <a:t>②</a:t>
            </a:r>
            <a:r>
              <a:rPr lang="zh-CN" altLang="en-US" sz="1800" dirty="0"/>
              <a:t>获取当前系统的日期，例如 </a:t>
            </a:r>
            <a:r>
              <a:rPr lang="en-US" altLang="zh-CN" sz="1800" dirty="0"/>
              <a:t>2021-6-9</a:t>
            </a:r>
            <a:r>
              <a:rPr lang="zh-CN" altLang="en-US" sz="1800" dirty="0"/>
              <a:t>。</a:t>
            </a:r>
          </a:p>
          <a:p>
            <a:pPr marL="457200" lvl="1" indent="0">
              <a:lnSpc>
                <a:spcPct val="120000"/>
              </a:lnSpc>
              <a:buNone/>
            </a:pPr>
            <a:r>
              <a:rPr lang="en-US" altLang="zh-CN" sz="1800" dirty="0"/>
              <a:t>	</a:t>
            </a:r>
            <a:r>
              <a:rPr lang="zh-CN" altLang="en-US" sz="1800" dirty="0"/>
              <a:t>③确定过生日的日期范围</a:t>
            </a:r>
            <a:r>
              <a:rPr lang="en-US" altLang="zh-CN" sz="1800" dirty="0"/>
              <a:t>[2021-6-9</a:t>
            </a:r>
            <a:r>
              <a:rPr lang="zh-CN" altLang="en-US" sz="1800" dirty="0"/>
              <a:t>，</a:t>
            </a:r>
            <a:r>
              <a:rPr lang="en-US" altLang="zh-CN" sz="1800" dirty="0"/>
              <a:t>2021-6-16]</a:t>
            </a:r>
            <a:r>
              <a:rPr lang="zh-CN" altLang="en-US" sz="1800" dirty="0"/>
              <a:t>，即以当前日期为下界，当</a:t>
            </a:r>
            <a:r>
              <a:rPr lang="en-US" altLang="zh-CN" sz="1800" dirty="0"/>
              <a:t>	</a:t>
            </a:r>
            <a:r>
              <a:rPr lang="zh-CN" altLang="en-US" sz="1800" dirty="0"/>
              <a:t>前日期后的第七天作为上界。</a:t>
            </a:r>
          </a:p>
          <a:p>
            <a:pPr marL="457200" lvl="1" indent="0">
              <a:lnSpc>
                <a:spcPct val="120000"/>
              </a:lnSpc>
              <a:buNone/>
            </a:pPr>
            <a:r>
              <a:rPr lang="en-US" altLang="zh-CN" sz="1800" dirty="0"/>
              <a:t>	</a:t>
            </a:r>
            <a:r>
              <a:rPr lang="zh-CN" altLang="en-US" sz="1800" dirty="0"/>
              <a:t>④ 判断出生日期是否在上述日期范围内，如果是，输出该学生信息。</a:t>
            </a:r>
            <a:endParaRPr lang="en-US" altLang="zh-CN" sz="1800" dirty="0"/>
          </a:p>
          <a:p>
            <a:pPr marL="457200" lvl="1" indent="0">
              <a:lnSpc>
                <a:spcPct val="120000"/>
              </a:lnSpc>
              <a:buNone/>
            </a:pPr>
            <a:r>
              <a:rPr lang="en-US" altLang="zh-CN" dirty="0"/>
              <a:t>8.1.2</a:t>
            </a:r>
            <a:r>
              <a:rPr lang="zh-CN" altLang="en-US" dirty="0"/>
              <a:t>［例</a:t>
            </a:r>
            <a:r>
              <a:rPr lang="en-US" altLang="zh-CN" dirty="0"/>
              <a:t>8.3</a:t>
            </a:r>
            <a:r>
              <a:rPr lang="zh-CN" altLang="en-US" dirty="0"/>
              <a:t>］讲解如何使用</a:t>
            </a:r>
            <a:r>
              <a:rPr lang="en-US" altLang="zh-CN" dirty="0"/>
              <a:t>SQL</a:t>
            </a:r>
            <a:r>
              <a:rPr lang="zh-CN" altLang="en-US" dirty="0"/>
              <a:t>的内置函数完成该任务</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标题 1"/>
          <p:cNvSpPr>
            <a:spLocks noGrp="1" noChangeArrowheads="1"/>
          </p:cNvSpPr>
          <p:nvPr>
            <p:ph type="title" idx="4294967295"/>
          </p:nvPr>
        </p:nvSpPr>
        <p:spPr/>
        <p:txBody>
          <a:bodyPr/>
          <a:lstStyle/>
          <a:p>
            <a:r>
              <a:rPr lang="zh-CN" altLang="en-US"/>
              <a:t>什么是</a:t>
            </a:r>
            <a:r>
              <a:rPr lang="en-US" altLang="zh-CN"/>
              <a:t>MVC</a:t>
            </a:r>
            <a:endParaRPr lang="zh-CN" altLang="en-US"/>
          </a:p>
        </p:txBody>
      </p:sp>
      <p:sp>
        <p:nvSpPr>
          <p:cNvPr id="126978" name="内容占位符 2"/>
          <p:cNvSpPr>
            <a:spLocks noGrp="1" noChangeArrowheads="1"/>
          </p:cNvSpPr>
          <p:nvPr>
            <p:ph idx="4294967295"/>
          </p:nvPr>
        </p:nvSpPr>
        <p:spPr>
          <a:xfrm>
            <a:off x="251520" y="823913"/>
            <a:ext cx="4104580" cy="3908425"/>
          </a:xfrm>
        </p:spPr>
        <p:txBody>
          <a:bodyPr/>
          <a:lstStyle/>
          <a:p>
            <a:pPr>
              <a:lnSpc>
                <a:spcPct val="120000"/>
              </a:lnSpc>
            </a:pPr>
            <a:r>
              <a:rPr lang="zh-CN" altLang="en-US" sz="2400" dirty="0">
                <a:solidFill>
                  <a:srgbClr val="FF0000"/>
                </a:solidFill>
              </a:rPr>
              <a:t>业务模型控制器：</a:t>
            </a:r>
            <a:r>
              <a:rPr lang="zh-CN" altLang="en-US" sz="2400" dirty="0"/>
              <a:t>接收用户通过浏览器发送的</a:t>
            </a:r>
            <a:r>
              <a:rPr lang="en-US" altLang="zh-CN" sz="2400" dirty="0"/>
              <a:t>HTTP</a:t>
            </a:r>
            <a:r>
              <a:rPr lang="zh-CN" altLang="en-US" sz="2400" dirty="0"/>
              <a:t>服务请求</a:t>
            </a:r>
            <a:endParaRPr lang="en-US" altLang="zh-CN" sz="2400" dirty="0"/>
          </a:p>
          <a:p>
            <a:pPr lvl="1">
              <a:lnSpc>
                <a:spcPct val="120000"/>
              </a:lnSpc>
            </a:pPr>
            <a:r>
              <a:rPr lang="zh-CN" altLang="en-US" sz="2000" dirty="0"/>
              <a:t>包括用户需要选择的业务模型，以及其它可选的输入参数（可以是用户在文本框中输入的文本、下拉列表框中的数据项等，也可以是用户的操作类型）</a:t>
            </a:r>
            <a:endParaRPr lang="en-US" altLang="zh-CN" sz="2000" dirty="0"/>
          </a:p>
          <a:p>
            <a:pPr lvl="1">
              <a:lnSpc>
                <a:spcPct val="120000"/>
              </a:lnSpc>
            </a:pPr>
            <a:endParaRPr lang="en-US" altLang="zh-CN" sz="2000" dirty="0"/>
          </a:p>
        </p:txBody>
      </p:sp>
      <p:pic>
        <p:nvPicPr>
          <p:cNvPr id="126979"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6100" y="1102321"/>
            <a:ext cx="4672012"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0" name="矩形 1"/>
          <p:cNvSpPr>
            <a:spLocks noChangeArrowheads="1"/>
          </p:cNvSpPr>
          <p:nvPr/>
        </p:nvSpPr>
        <p:spPr bwMode="auto">
          <a:xfrm>
            <a:off x="4364084" y="1102321"/>
            <a:ext cx="1800225" cy="2447925"/>
          </a:xfrm>
          <a:prstGeom prst="rect">
            <a:avLst/>
          </a:prstGeom>
          <a:noFill/>
          <a:ln w="28575" algn="ctr">
            <a:solidFill>
              <a:srgbClr val="C00000"/>
            </a:solidFill>
            <a:prstDash val="dash"/>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buFont typeface="Arial" panose="020B0604020202020204" pitchFamily="34" charset="0"/>
              <a:buNone/>
            </a:pPr>
            <a:endParaRPr lang="zh-CN" altLang="en-US"/>
          </a:p>
        </p:txBody>
      </p:sp>
      <p:sp>
        <p:nvSpPr>
          <p:cNvPr id="3" name="文本框 5">
            <a:extLst>
              <a:ext uri="{FF2B5EF4-FFF2-40B4-BE49-F238E27FC236}">
                <a16:creationId xmlns:a16="http://schemas.microsoft.com/office/drawing/2014/main" xmlns="" id="{CC058394-35EA-233C-0834-F26C6C3733AE}"/>
              </a:ext>
            </a:extLst>
          </p:cNvPr>
          <p:cNvSpPr txBox="1">
            <a:spLocks noChangeArrowheads="1"/>
          </p:cNvSpPr>
          <p:nvPr/>
        </p:nvSpPr>
        <p:spPr bwMode="auto">
          <a:xfrm>
            <a:off x="5508104" y="4382082"/>
            <a:ext cx="26756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zh-CN" altLang="en-US" sz="1600" dirty="0"/>
              <a:t>图</a:t>
            </a:r>
            <a:r>
              <a:rPr lang="en-US" altLang="zh-CN" sz="1600" dirty="0"/>
              <a:t>8.8</a:t>
            </a:r>
            <a:r>
              <a:rPr lang="zh-CN" altLang="en-US" sz="1600" dirty="0"/>
              <a:t> </a:t>
            </a:r>
            <a:r>
              <a:rPr lang="en-US" altLang="zh-CN" sz="1600" dirty="0"/>
              <a:t>MVC</a:t>
            </a:r>
            <a:r>
              <a:rPr lang="zh-CN" altLang="en-US" sz="1600" dirty="0"/>
              <a:t>框架工作流程</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标题 1"/>
          <p:cNvSpPr>
            <a:spLocks noGrp="1" noChangeArrowheads="1"/>
          </p:cNvSpPr>
          <p:nvPr>
            <p:ph type="title" idx="4294967295"/>
          </p:nvPr>
        </p:nvSpPr>
        <p:spPr/>
        <p:txBody>
          <a:bodyPr/>
          <a:lstStyle/>
          <a:p>
            <a:r>
              <a:rPr lang="zh-CN" altLang="en-US"/>
              <a:t>什么是</a:t>
            </a:r>
            <a:r>
              <a:rPr lang="en-US" altLang="zh-CN"/>
              <a:t>MVC</a:t>
            </a:r>
            <a:endParaRPr lang="zh-CN" altLang="en-US"/>
          </a:p>
        </p:txBody>
      </p:sp>
      <p:sp>
        <p:nvSpPr>
          <p:cNvPr id="128002" name="内容占位符 2"/>
          <p:cNvSpPr>
            <a:spLocks noGrp="1" noChangeArrowheads="1"/>
          </p:cNvSpPr>
          <p:nvPr>
            <p:ph idx="4294967295"/>
          </p:nvPr>
        </p:nvSpPr>
        <p:spPr>
          <a:xfrm>
            <a:off x="135732" y="699542"/>
            <a:ext cx="3889375" cy="3908425"/>
          </a:xfrm>
        </p:spPr>
        <p:txBody>
          <a:bodyPr/>
          <a:lstStyle/>
          <a:p>
            <a:pPr>
              <a:lnSpc>
                <a:spcPct val="120000"/>
              </a:lnSpc>
            </a:pPr>
            <a:r>
              <a:rPr lang="zh-CN" altLang="en-US" sz="2000" dirty="0">
                <a:solidFill>
                  <a:srgbClr val="FF0000"/>
                </a:solidFill>
              </a:rPr>
              <a:t>业务模型：</a:t>
            </a:r>
            <a:r>
              <a:rPr lang="zh-CN" altLang="en-US" sz="2000" dirty="0"/>
              <a:t>建立用户的业务逻辑。</a:t>
            </a:r>
            <a:endParaRPr lang="en-US" altLang="zh-CN" sz="2000" dirty="0"/>
          </a:p>
          <a:p>
            <a:pPr lvl="1">
              <a:lnSpc>
                <a:spcPct val="120000"/>
              </a:lnSpc>
            </a:pPr>
            <a:r>
              <a:rPr lang="zh-CN" altLang="en-US" sz="2000" dirty="0"/>
              <a:t>解析出来的用户数据，执行事先定义的业务逻辑，并操纵数据库存取数据。</a:t>
            </a:r>
            <a:endParaRPr lang="en-US" altLang="zh-CN" sz="2000" dirty="0"/>
          </a:p>
          <a:p>
            <a:pPr lvl="1">
              <a:lnSpc>
                <a:spcPct val="120000"/>
              </a:lnSpc>
            </a:pPr>
            <a:r>
              <a:rPr lang="zh-CN" altLang="en-US" sz="2000" dirty="0"/>
              <a:t>输出独立于具体的数据格式，可为多个用户结果呈现提供展示所需要的数据，减少了代码的重复性。</a:t>
            </a:r>
            <a:endParaRPr lang="en-US" altLang="zh-CN" sz="2000" dirty="0"/>
          </a:p>
        </p:txBody>
      </p:sp>
      <p:pic>
        <p:nvPicPr>
          <p:cNvPr id="128003"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1338" y="1276350"/>
            <a:ext cx="4672012"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4" name="矩形 1"/>
          <p:cNvSpPr>
            <a:spLocks noChangeArrowheads="1"/>
          </p:cNvSpPr>
          <p:nvPr/>
        </p:nvSpPr>
        <p:spPr bwMode="auto">
          <a:xfrm>
            <a:off x="5003800" y="2932113"/>
            <a:ext cx="2808288" cy="1563687"/>
          </a:xfrm>
          <a:prstGeom prst="rect">
            <a:avLst/>
          </a:prstGeom>
          <a:noFill/>
          <a:ln w="28575" algn="ctr">
            <a:solidFill>
              <a:srgbClr val="C00000"/>
            </a:solidFill>
            <a:prstDash val="dash"/>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buFont typeface="Arial" panose="020B0604020202020204" pitchFamily="34" charset="0"/>
              <a:buNone/>
            </a:pPr>
            <a:endParaRPr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标题 1"/>
          <p:cNvSpPr>
            <a:spLocks noGrp="1" noChangeArrowheads="1"/>
          </p:cNvSpPr>
          <p:nvPr>
            <p:ph type="title" idx="4294967295"/>
          </p:nvPr>
        </p:nvSpPr>
        <p:spPr/>
        <p:txBody>
          <a:bodyPr/>
          <a:lstStyle/>
          <a:p>
            <a:r>
              <a:rPr lang="zh-CN" altLang="en-US"/>
              <a:t>什么是</a:t>
            </a:r>
            <a:r>
              <a:rPr lang="en-US" altLang="zh-CN"/>
              <a:t>MVC</a:t>
            </a:r>
            <a:endParaRPr lang="zh-CN" altLang="en-US"/>
          </a:p>
        </p:txBody>
      </p:sp>
      <p:sp>
        <p:nvSpPr>
          <p:cNvPr id="129026" name="内容占位符 2"/>
          <p:cNvSpPr>
            <a:spLocks noGrp="1" noChangeArrowheads="1"/>
          </p:cNvSpPr>
          <p:nvPr>
            <p:ph idx="4294967295"/>
          </p:nvPr>
        </p:nvSpPr>
        <p:spPr>
          <a:xfrm>
            <a:off x="395288" y="823913"/>
            <a:ext cx="3889375" cy="3908425"/>
          </a:xfrm>
        </p:spPr>
        <p:txBody>
          <a:bodyPr/>
          <a:lstStyle/>
          <a:p>
            <a:pPr>
              <a:lnSpc>
                <a:spcPct val="120000"/>
              </a:lnSpc>
            </a:pPr>
            <a:r>
              <a:rPr lang="zh-CN" altLang="en-US" sz="2000" dirty="0">
                <a:solidFill>
                  <a:srgbClr val="FF0000"/>
                </a:solidFill>
              </a:rPr>
              <a:t>用户结果呈现：</a:t>
            </a:r>
            <a:r>
              <a:rPr lang="zh-CN" altLang="en-US" sz="2000" dirty="0"/>
              <a:t>用户看到并与之交互获得结果展示的界面。根据业务模型输出的结果反馈给客户端进行呈现。</a:t>
            </a:r>
            <a:endParaRPr lang="en-US" altLang="zh-CN" sz="2000" dirty="0"/>
          </a:p>
        </p:txBody>
      </p:sp>
      <p:pic>
        <p:nvPicPr>
          <p:cNvPr id="129027"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1338" y="1276350"/>
            <a:ext cx="4672012"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8" name="矩形 1"/>
          <p:cNvSpPr>
            <a:spLocks noChangeArrowheads="1"/>
          </p:cNvSpPr>
          <p:nvPr/>
        </p:nvSpPr>
        <p:spPr bwMode="auto">
          <a:xfrm>
            <a:off x="7281863" y="1347788"/>
            <a:ext cx="1741487" cy="2303462"/>
          </a:xfrm>
          <a:prstGeom prst="rect">
            <a:avLst/>
          </a:prstGeom>
          <a:noFill/>
          <a:ln w="28575" algn="ctr">
            <a:solidFill>
              <a:srgbClr val="C00000"/>
            </a:solidFill>
            <a:prstDash val="dash"/>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eaLnBrk="1" hangingPunct="1">
              <a:buFont typeface="Arial" panose="020B0604020202020204" pitchFamily="34" charset="0"/>
              <a:buNone/>
            </a:pPr>
            <a:endParaRPr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noChangeArrowheads="1"/>
          </p:cNvSpPr>
          <p:nvPr/>
        </p:nvSpPr>
        <p:spPr bwMode="auto">
          <a:xfrm>
            <a:off x="457200" y="-23813"/>
            <a:ext cx="8229600" cy="84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9pPr>
          </a:lstStyle>
          <a:p>
            <a:pPr>
              <a:defRPr/>
            </a:pPr>
            <a:r>
              <a:rPr lang="zh-CN" altLang="en-US" kern="0" dirty="0"/>
              <a:t>使用</a:t>
            </a:r>
            <a:r>
              <a:rPr lang="en-GB" altLang="zh-CN" kern="0" dirty="0"/>
              <a:t>MVC</a:t>
            </a:r>
            <a:r>
              <a:rPr lang="zh-CN" altLang="en-US" kern="0" dirty="0"/>
              <a:t>框架实现任务</a:t>
            </a:r>
            <a:r>
              <a:rPr lang="en-US" altLang="zh-CN" kern="0" dirty="0"/>
              <a:t>4</a:t>
            </a:r>
            <a:r>
              <a:rPr lang="zh-CN" altLang="en-US" kern="0" dirty="0"/>
              <a:t>的系统流程图</a:t>
            </a:r>
          </a:p>
        </p:txBody>
      </p:sp>
      <p:pic>
        <p:nvPicPr>
          <p:cNvPr id="2" name="图片 1">
            <a:extLst>
              <a:ext uri="{FF2B5EF4-FFF2-40B4-BE49-F238E27FC236}">
                <a16:creationId xmlns:a16="http://schemas.microsoft.com/office/drawing/2014/main" xmlns="" id="{3852381C-8618-F45E-C189-DBF1BE5312F9}"/>
              </a:ext>
            </a:extLst>
          </p:cNvPr>
          <p:cNvPicPr>
            <a:picLocks noChangeAspect="1"/>
          </p:cNvPicPr>
          <p:nvPr/>
        </p:nvPicPr>
        <p:blipFill>
          <a:blip r:embed="rId2"/>
          <a:stretch>
            <a:fillRect/>
          </a:stretch>
        </p:blipFill>
        <p:spPr>
          <a:xfrm rot="5400000">
            <a:off x="2293929" y="-550779"/>
            <a:ext cx="4124095" cy="6480721"/>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标题 1"/>
          <p:cNvSpPr>
            <a:spLocks noGrp="1" noChangeArrowheads="1"/>
          </p:cNvSpPr>
          <p:nvPr>
            <p:ph type="title" idx="4294967295"/>
          </p:nvPr>
        </p:nvSpPr>
        <p:spPr/>
        <p:txBody>
          <a:bodyPr/>
          <a:lstStyle/>
          <a:p>
            <a:r>
              <a:rPr lang="zh-CN" altLang="en-US" dirty="0"/>
              <a:t>第</a:t>
            </a:r>
            <a:r>
              <a:rPr lang="en-US" altLang="zh-CN" dirty="0"/>
              <a:t>8</a:t>
            </a:r>
            <a:r>
              <a:rPr lang="zh-CN" altLang="en-US" dirty="0"/>
              <a:t>章</a:t>
            </a:r>
            <a:r>
              <a:rPr lang="zh-CN" altLang="zh-CN" dirty="0"/>
              <a:t> 数据库编程</a:t>
            </a:r>
          </a:p>
        </p:txBody>
      </p:sp>
      <p:sp>
        <p:nvSpPr>
          <p:cNvPr id="131074" name="内容占位符 2"/>
          <p:cNvSpPr>
            <a:spLocks noGrp="1" noChangeArrowheads="1"/>
          </p:cNvSpPr>
          <p:nvPr>
            <p:ph idx="4294967295"/>
          </p:nvPr>
        </p:nvSpPr>
        <p:spPr>
          <a:xfrm>
            <a:off x="720725" y="728663"/>
            <a:ext cx="7931150" cy="3641725"/>
          </a:xfrm>
        </p:spPr>
        <p:txBody>
          <a:bodyPr/>
          <a:lstStyle/>
          <a:p>
            <a:pPr marL="57150" indent="0">
              <a:lnSpc>
                <a:spcPct val="150000"/>
              </a:lnSpc>
              <a:buFont typeface="Wingdings" panose="05000000000000000000" pitchFamily="2" charset="2"/>
              <a:buNone/>
            </a:pPr>
            <a:r>
              <a:rPr lang="en-US" altLang="zh-CN" dirty="0"/>
              <a:t>8.1 </a:t>
            </a:r>
            <a:r>
              <a:rPr lang="zh-CN" altLang="en-US" dirty="0"/>
              <a:t>概述</a:t>
            </a:r>
          </a:p>
          <a:p>
            <a:pPr marL="57150" indent="0">
              <a:lnSpc>
                <a:spcPct val="150000"/>
              </a:lnSpc>
              <a:buFont typeface="Wingdings" panose="05000000000000000000" pitchFamily="2" charset="2"/>
              <a:buNone/>
            </a:pPr>
            <a:r>
              <a:rPr lang="en-US" altLang="zh-CN" dirty="0">
                <a:sym typeface="Times New Roman" panose="02020603050405020304" pitchFamily="18" charset="0"/>
              </a:rPr>
              <a:t>8.2 </a:t>
            </a:r>
            <a:r>
              <a:rPr lang="zh-CN" altLang="en-US" dirty="0">
                <a:sym typeface="Times New Roman" panose="02020603050405020304" pitchFamily="18" charset="0"/>
              </a:rPr>
              <a:t>过程化</a:t>
            </a:r>
            <a:r>
              <a:rPr lang="en-US" altLang="zh-CN" dirty="0">
                <a:sym typeface="Times New Roman" panose="02020603050405020304" pitchFamily="18" charset="0"/>
              </a:rPr>
              <a:t>SQL</a:t>
            </a:r>
            <a:endParaRPr lang="zh-CN" altLang="en-US" dirty="0">
              <a:sym typeface="Times New Roman" panose="02020603050405020304" pitchFamily="18" charset="0"/>
            </a:endParaRPr>
          </a:p>
          <a:p>
            <a:pPr marL="57150" indent="0">
              <a:lnSpc>
                <a:spcPct val="150000"/>
              </a:lnSpc>
              <a:buFont typeface="Wingdings" panose="05000000000000000000" pitchFamily="2" charset="2"/>
              <a:buNone/>
            </a:pPr>
            <a:r>
              <a:rPr lang="en-US" altLang="zh-CN" dirty="0">
                <a:sym typeface="Times New Roman" panose="02020603050405020304" pitchFamily="18" charset="0"/>
              </a:rPr>
              <a:t>8.3 JDBC</a:t>
            </a:r>
            <a:r>
              <a:rPr lang="zh-CN" altLang="en-US" dirty="0">
                <a:sym typeface="Times New Roman" panose="02020603050405020304" pitchFamily="18" charset="0"/>
              </a:rPr>
              <a:t>编程</a:t>
            </a:r>
            <a:endParaRPr lang="en-US" altLang="zh-CN" dirty="0">
              <a:sym typeface="Times New Roman" panose="02020603050405020304" pitchFamily="18" charset="0"/>
            </a:endParaRPr>
          </a:p>
          <a:p>
            <a:pPr marL="57150" indent="0">
              <a:lnSpc>
                <a:spcPct val="150000"/>
              </a:lnSpc>
              <a:buFont typeface="Wingdings" panose="05000000000000000000" pitchFamily="2" charset="2"/>
              <a:buNone/>
            </a:pPr>
            <a:r>
              <a:rPr lang="zh-CN" altLang="en-US" dirty="0"/>
              <a:t>*</a:t>
            </a:r>
            <a:r>
              <a:rPr lang="en-US" altLang="zh-CN" dirty="0"/>
              <a:t>8.4 </a:t>
            </a:r>
            <a:r>
              <a:rPr lang="zh-CN" altLang="en-US" dirty="0"/>
              <a:t>基于</a:t>
            </a:r>
            <a:r>
              <a:rPr lang="en-US" altLang="zh-CN" dirty="0"/>
              <a:t>MVC</a:t>
            </a:r>
            <a:r>
              <a:rPr lang="zh-CN" altLang="en-US" dirty="0"/>
              <a:t>框架的数据库应用开发</a:t>
            </a:r>
            <a:endParaRPr lang="en-US" altLang="zh-CN" dirty="0"/>
          </a:p>
          <a:p>
            <a:pPr marL="57150" indent="0">
              <a:lnSpc>
                <a:spcPct val="150000"/>
              </a:lnSpc>
              <a:buFont typeface="Wingdings" panose="05000000000000000000" pitchFamily="2" charset="2"/>
              <a:buNone/>
            </a:pPr>
            <a:r>
              <a:rPr lang="zh-CN" altLang="en-US" dirty="0">
                <a:solidFill>
                  <a:srgbClr val="0066FF"/>
                </a:solidFill>
              </a:rPr>
              <a:t>本章小结</a:t>
            </a:r>
          </a:p>
          <a:p>
            <a:pPr marL="57150" indent="0"/>
            <a:endParaRPr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noChangeArrowheads="1"/>
          </p:cNvSpPr>
          <p:nvPr>
            <p:ph type="title" idx="4294967295"/>
          </p:nvPr>
        </p:nvSpPr>
        <p:spPr/>
        <p:txBody>
          <a:bodyPr/>
          <a:lstStyle/>
          <a:p>
            <a:r>
              <a:rPr lang="zh-CN" altLang="en-US" dirty="0"/>
              <a:t>本章小结</a:t>
            </a:r>
          </a:p>
        </p:txBody>
      </p:sp>
      <p:sp>
        <p:nvSpPr>
          <p:cNvPr id="132098" name="内容占位符 2"/>
          <p:cNvSpPr>
            <a:spLocks noGrp="1" noChangeArrowheads="1"/>
          </p:cNvSpPr>
          <p:nvPr>
            <p:ph idx="4294967295"/>
          </p:nvPr>
        </p:nvSpPr>
        <p:spPr>
          <a:xfrm>
            <a:off x="395288" y="823913"/>
            <a:ext cx="8229600" cy="3495675"/>
          </a:xfrm>
        </p:spPr>
        <p:txBody>
          <a:bodyPr/>
          <a:lstStyle/>
          <a:p>
            <a:r>
              <a:rPr lang="zh-CN" altLang="en-US" dirty="0"/>
              <a:t>本章讲解了以下内容</a:t>
            </a:r>
            <a:endParaRPr lang="en-US" altLang="zh-CN" dirty="0"/>
          </a:p>
          <a:p>
            <a:pPr lvl="1"/>
            <a:r>
              <a:rPr lang="zh-CN" altLang="en-US" dirty="0"/>
              <a:t>扩展</a:t>
            </a:r>
            <a:r>
              <a:rPr lang="en-US" altLang="zh-CN" dirty="0"/>
              <a:t>SQL</a:t>
            </a:r>
            <a:r>
              <a:rPr lang="zh-CN" altLang="en-US" dirty="0"/>
              <a:t>语言的功能</a:t>
            </a:r>
            <a:endParaRPr lang="en-US" altLang="zh-CN" dirty="0"/>
          </a:p>
          <a:p>
            <a:pPr lvl="2"/>
            <a:r>
              <a:rPr lang="zh-CN" altLang="en-US" dirty="0"/>
              <a:t>引入新的</a:t>
            </a:r>
            <a:r>
              <a:rPr lang="en-US" altLang="zh-CN" dirty="0"/>
              <a:t>SQL</a:t>
            </a:r>
            <a:r>
              <a:rPr lang="zh-CN" altLang="en-US" dirty="0"/>
              <a:t>子句、引入新的内置函数、引入</a:t>
            </a:r>
            <a:r>
              <a:rPr lang="en-US" altLang="zh-CN" dirty="0"/>
              <a:t>PL/SQL</a:t>
            </a:r>
            <a:r>
              <a:rPr lang="zh-CN" altLang="en-US" dirty="0"/>
              <a:t>以及存储过程和存储函数等技术</a:t>
            </a:r>
            <a:endParaRPr lang="en-US" altLang="zh-CN" dirty="0"/>
          </a:p>
          <a:p>
            <a:pPr lvl="2"/>
            <a:r>
              <a:rPr lang="en-US" altLang="zh-CN" dirty="0"/>
              <a:t>SQL</a:t>
            </a:r>
            <a:r>
              <a:rPr lang="zh-CN" altLang="en-US" dirty="0"/>
              <a:t>与高级语言具有不同的数据处理方式。</a:t>
            </a:r>
            <a:r>
              <a:rPr lang="en-US" altLang="zh-CN" dirty="0"/>
              <a:t>SQL</a:t>
            </a:r>
            <a:r>
              <a:rPr lang="zh-CN" altLang="en-US" dirty="0"/>
              <a:t>是面向集合的，而高级语言是面向记录的。游标就是用来协调这两种不同的处理方式的机制</a:t>
            </a:r>
            <a:endParaRPr lang="en-US" altLang="zh-CN" dirty="0"/>
          </a:p>
          <a:p>
            <a:pPr lvl="1"/>
            <a:r>
              <a:rPr lang="zh-CN" altLang="en-US" dirty="0"/>
              <a:t>通过高级语言实现复杂应用</a:t>
            </a:r>
            <a:endParaRPr lang="en-US" altLang="zh-CN" dirty="0"/>
          </a:p>
          <a:p>
            <a:pPr lvl="2"/>
            <a:r>
              <a:rPr lang="en-US" altLang="zh-CN" dirty="0"/>
              <a:t>JDBC</a:t>
            </a:r>
            <a:r>
              <a:rPr lang="zh-CN" altLang="en-US" dirty="0"/>
              <a:t>的工作原理和工作流程</a:t>
            </a:r>
            <a:endParaRPr lang="en-US" altLang="zh-CN" dirty="0"/>
          </a:p>
          <a:p>
            <a:pPr lvl="2"/>
            <a:r>
              <a:rPr lang="zh-CN" altLang="en-US" dirty="0"/>
              <a:t>基于</a:t>
            </a:r>
            <a:r>
              <a:rPr lang="en-US" altLang="zh-CN" dirty="0"/>
              <a:t>MVC</a:t>
            </a:r>
            <a:r>
              <a:rPr lang="zh-CN" altLang="en-US" dirty="0"/>
              <a:t>框架的开发方式</a:t>
            </a:r>
            <a:endParaRPr lang="en-US" altLang="zh-C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1"/>
          <p:cNvSpPr>
            <a:spLocks noGrp="1" noChangeArrowheads="1"/>
          </p:cNvSpPr>
          <p:nvPr>
            <p:ph type="title" idx="4294967295"/>
          </p:nvPr>
        </p:nvSpPr>
        <p:spPr/>
        <p:txBody>
          <a:bodyPr/>
          <a:lstStyle/>
          <a:p>
            <a:r>
              <a:rPr lang="en-US" altLang="zh-CN"/>
              <a:t>8.1.1 SQL</a:t>
            </a:r>
            <a:r>
              <a:rPr lang="zh-CN" altLang="en-US"/>
              <a:t>语言表达能力的限制</a:t>
            </a:r>
          </a:p>
        </p:txBody>
      </p:sp>
      <p:sp>
        <p:nvSpPr>
          <p:cNvPr id="13314" name="内容占位符 2"/>
          <p:cNvSpPr>
            <a:spLocks noGrp="1" noChangeArrowheads="1"/>
          </p:cNvSpPr>
          <p:nvPr>
            <p:ph idx="4294967295"/>
          </p:nvPr>
        </p:nvSpPr>
        <p:spPr>
          <a:xfrm>
            <a:off x="395288" y="823913"/>
            <a:ext cx="8497887" cy="3727450"/>
          </a:xfrm>
        </p:spPr>
        <p:txBody>
          <a:bodyPr/>
          <a:lstStyle/>
          <a:p>
            <a:pPr>
              <a:lnSpc>
                <a:spcPct val="120000"/>
              </a:lnSpc>
            </a:pPr>
            <a:r>
              <a:rPr lang="en-US" altLang="zh-CN" dirty="0"/>
              <a:t>【</a:t>
            </a:r>
            <a:r>
              <a:rPr lang="zh-CN" altLang="en-US" dirty="0"/>
              <a:t>任务</a:t>
            </a:r>
            <a:r>
              <a:rPr lang="en-US" altLang="zh-CN" dirty="0"/>
              <a:t>3】</a:t>
            </a:r>
            <a:endParaRPr lang="zh-CN" altLang="en-US" dirty="0"/>
          </a:p>
          <a:p>
            <a:pPr lvl="1">
              <a:lnSpc>
                <a:spcPct val="120000"/>
              </a:lnSpc>
            </a:pPr>
            <a:r>
              <a:rPr lang="zh-CN" altLang="en-US" dirty="0"/>
              <a:t>给定学生学号，计算学生的平均学分绩点</a:t>
            </a:r>
            <a:r>
              <a:rPr lang="zh-CN" altLang="zh-CN" dirty="0"/>
              <a:t>GPA</a:t>
            </a:r>
          </a:p>
        </p:txBody>
      </p:sp>
      <p:sp>
        <p:nvSpPr>
          <p:cNvPr id="13315" name="文本框 5"/>
          <p:cNvSpPr txBox="1">
            <a:spLocks noChangeArrowheads="1"/>
          </p:cNvSpPr>
          <p:nvPr/>
        </p:nvSpPr>
        <p:spPr bwMode="auto">
          <a:xfrm>
            <a:off x="2123728" y="1984406"/>
            <a:ext cx="56524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zh-CN" altLang="en-US" sz="2000" dirty="0"/>
              <a:t>表</a:t>
            </a:r>
            <a:r>
              <a:rPr lang="en-US" altLang="zh-CN" sz="2000" dirty="0"/>
              <a:t>8.2</a:t>
            </a:r>
            <a:r>
              <a:rPr lang="zh-CN" altLang="en-US" sz="2000" dirty="0"/>
              <a:t>学号为“</a:t>
            </a:r>
            <a:r>
              <a:rPr lang="en-US" altLang="zh-CN" sz="2000" dirty="0"/>
              <a:t>20180001</a:t>
            </a:r>
            <a:r>
              <a:rPr lang="zh-CN" altLang="en-US" sz="2000" dirty="0"/>
              <a:t>”的学生的选修课程</a:t>
            </a:r>
          </a:p>
        </p:txBody>
      </p:sp>
      <p:graphicFrame>
        <p:nvGraphicFramePr>
          <p:cNvPr id="7" name="表格 2"/>
          <p:cNvGraphicFramePr>
            <a:graphicFrameLocks noGrp="1"/>
          </p:cNvGraphicFramePr>
          <p:nvPr>
            <p:extLst>
              <p:ext uri="{D42A27DB-BD31-4B8C-83A1-F6EECF244321}">
                <p14:modId xmlns:p14="http://schemas.microsoft.com/office/powerpoint/2010/main" val="2978404355"/>
              </p:ext>
            </p:extLst>
          </p:nvPr>
        </p:nvGraphicFramePr>
        <p:xfrm>
          <a:off x="1331913" y="2390775"/>
          <a:ext cx="6911975" cy="1754219"/>
        </p:xfrm>
        <a:graphic>
          <a:graphicData uri="http://schemas.openxmlformats.org/drawingml/2006/table">
            <a:tbl>
              <a:tblPr/>
              <a:tblGrid>
                <a:gridCol w="1295400">
                  <a:extLst>
                    <a:ext uri="{9D8B030D-6E8A-4147-A177-3AD203B41FA5}">
                      <a16:colId xmlns:a16="http://schemas.microsoft.com/office/drawing/2014/main" xmlns="" val="20000"/>
                    </a:ext>
                  </a:extLst>
                </a:gridCol>
                <a:gridCol w="1081087">
                  <a:extLst>
                    <a:ext uri="{9D8B030D-6E8A-4147-A177-3AD203B41FA5}">
                      <a16:colId xmlns:a16="http://schemas.microsoft.com/office/drawing/2014/main" xmlns="" val="20001"/>
                    </a:ext>
                  </a:extLst>
                </a:gridCol>
                <a:gridCol w="863600">
                  <a:extLst>
                    <a:ext uri="{9D8B030D-6E8A-4147-A177-3AD203B41FA5}">
                      <a16:colId xmlns:a16="http://schemas.microsoft.com/office/drawing/2014/main" xmlns="" val="20002"/>
                    </a:ext>
                  </a:extLst>
                </a:gridCol>
                <a:gridCol w="1511300">
                  <a:extLst>
                    <a:ext uri="{9D8B030D-6E8A-4147-A177-3AD203B41FA5}">
                      <a16:colId xmlns:a16="http://schemas.microsoft.com/office/drawing/2014/main" xmlns="" val="20003"/>
                    </a:ext>
                  </a:extLst>
                </a:gridCol>
                <a:gridCol w="2160588">
                  <a:extLst>
                    <a:ext uri="{9D8B030D-6E8A-4147-A177-3AD203B41FA5}">
                      <a16:colId xmlns:a16="http://schemas.microsoft.com/office/drawing/2014/main" xmlns="" val="20004"/>
                    </a:ext>
                  </a:extLst>
                </a:gridCol>
              </a:tblGrid>
              <a:tr h="640028">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accent4"/>
                          </a:solidFill>
                          <a:effectLst/>
                          <a:latin typeface="Arial" panose="020B0604020202020204" pitchFamily="34" charset="0"/>
                          <a:ea typeface="宋体" pitchFamily="2" charset="-122"/>
                        </a:rPr>
                        <a:t>学号</a:t>
                      </a:r>
                      <a:endParaRPr kumimoji="0" lang="en-US" altLang="zh-CN" sz="1800" b="1" i="0" u="none" strike="noStrike" cap="none" normalizeH="0" baseline="0" dirty="0">
                        <a:ln>
                          <a:noFill/>
                        </a:ln>
                        <a:solidFill>
                          <a:schemeClr val="accent4"/>
                        </a:solidFill>
                        <a:effectLst/>
                        <a:latin typeface="Arial" panose="020B0604020202020204"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err="1">
                          <a:ln>
                            <a:noFill/>
                          </a:ln>
                          <a:solidFill>
                            <a:schemeClr val="accent4"/>
                          </a:solidFill>
                          <a:effectLst/>
                          <a:latin typeface="Arial" panose="020B0604020202020204" pitchFamily="34" charset="0"/>
                          <a:ea typeface="宋体" pitchFamily="2" charset="-122"/>
                        </a:rPr>
                        <a:t>Sno</a:t>
                      </a:r>
                      <a:endParaRPr kumimoji="0" lang="zh-CN" altLang="en-US" sz="1800" b="1" i="0" u="none" strike="noStrike" cap="none" normalizeH="0" baseline="0" dirty="0">
                        <a:ln>
                          <a:noFill/>
                        </a:ln>
                        <a:solidFill>
                          <a:schemeClr val="accent4"/>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accent4"/>
                          </a:solidFill>
                          <a:effectLst/>
                          <a:latin typeface="Arial" panose="020B0604020202020204" pitchFamily="34" charset="0"/>
                          <a:ea typeface="宋体" pitchFamily="2" charset="-122"/>
                        </a:rPr>
                        <a:t>课程号</a:t>
                      </a:r>
                      <a:r>
                        <a:rPr kumimoji="0" lang="en-US" altLang="zh-CN" sz="1800" b="1" i="0" u="none" strike="noStrike" cap="none" normalizeH="0" baseline="0" dirty="0" err="1">
                          <a:ln>
                            <a:noFill/>
                          </a:ln>
                          <a:solidFill>
                            <a:schemeClr val="accent4"/>
                          </a:solidFill>
                          <a:effectLst/>
                          <a:latin typeface="Arial" panose="020B0604020202020204" pitchFamily="34" charset="0"/>
                          <a:ea typeface="宋体" pitchFamily="2" charset="-122"/>
                        </a:rPr>
                        <a:t>Cno</a:t>
                      </a:r>
                      <a:endParaRPr kumimoji="0" lang="zh-CN" altLang="en-US" sz="1800" b="1" i="0" u="none" strike="noStrike" cap="none" normalizeH="0" baseline="0" dirty="0">
                        <a:ln>
                          <a:noFill/>
                        </a:ln>
                        <a:solidFill>
                          <a:schemeClr val="accent4"/>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accent4"/>
                          </a:solidFill>
                          <a:effectLst/>
                          <a:latin typeface="Arial" panose="020B0604020202020204" pitchFamily="34" charset="0"/>
                          <a:ea typeface="宋体" pitchFamily="2" charset="-122"/>
                        </a:rPr>
                        <a:t>成绩</a:t>
                      </a:r>
                      <a:r>
                        <a:rPr kumimoji="0" lang="en-US" altLang="zh-CN" sz="1800" b="1" i="0" u="none" strike="noStrike" cap="none" normalizeH="0" baseline="0" dirty="0">
                          <a:ln>
                            <a:noFill/>
                          </a:ln>
                          <a:solidFill>
                            <a:schemeClr val="accent4"/>
                          </a:solidFill>
                          <a:effectLst/>
                          <a:latin typeface="Arial" panose="020B0604020202020204" pitchFamily="34" charset="0"/>
                          <a:ea typeface="宋体" pitchFamily="2" charset="-122"/>
                        </a:rPr>
                        <a:t>Grade</a:t>
                      </a:r>
                      <a:endParaRPr kumimoji="0" lang="zh-CN" altLang="en-US" sz="1800" b="1" i="0" u="none" strike="noStrike" cap="none" normalizeH="0" baseline="0" dirty="0">
                        <a:ln>
                          <a:noFill/>
                        </a:ln>
                        <a:solidFill>
                          <a:schemeClr val="accent4"/>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accent4"/>
                          </a:solidFill>
                          <a:effectLst/>
                          <a:latin typeface="Arial" panose="020B0604020202020204" pitchFamily="34" charset="0"/>
                          <a:ea typeface="宋体" pitchFamily="2" charset="-122"/>
                        </a:rPr>
                        <a:t>选课学期</a:t>
                      </a: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accent4"/>
                          </a:solidFill>
                          <a:effectLst/>
                          <a:latin typeface="Arial" panose="020B0604020202020204" pitchFamily="34" charset="0"/>
                          <a:ea typeface="宋体" pitchFamily="2" charset="-122"/>
                        </a:rPr>
                        <a:t>Semester</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accent4"/>
                          </a:solidFill>
                          <a:effectLst/>
                          <a:latin typeface="Arial" panose="020B0604020202020204" pitchFamily="34" charset="0"/>
                          <a:ea typeface="宋体" pitchFamily="2" charset="-122"/>
                        </a:rPr>
                        <a:t>教学班</a:t>
                      </a: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err="1">
                          <a:ln>
                            <a:noFill/>
                          </a:ln>
                          <a:solidFill>
                            <a:schemeClr val="accent4"/>
                          </a:solidFill>
                          <a:effectLst/>
                          <a:latin typeface="Arial" panose="020B0604020202020204" pitchFamily="34" charset="0"/>
                          <a:ea typeface="宋体" pitchFamily="2" charset="-122"/>
                        </a:rPr>
                        <a:t>Teachingclass</a:t>
                      </a:r>
                      <a:endParaRPr kumimoji="0" lang="en-US" altLang="zh-CN" sz="1800" b="1" i="0" u="none" strike="noStrike" cap="none" normalizeH="0" baseline="0" dirty="0">
                        <a:ln>
                          <a:noFill/>
                        </a:ln>
                        <a:solidFill>
                          <a:schemeClr val="accent4"/>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71387">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Arial" panose="020B0604020202020204" pitchFamily="34" charset="0"/>
                          <a:ea typeface="宋体" pitchFamily="2" charset="-122"/>
                        </a:rPr>
                        <a:t>20180001</a:t>
                      </a:r>
                      <a:endParaRPr kumimoji="0" lang="zh-CN" altLang="en-US" sz="18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rgbClr val="000000"/>
                          </a:solidFill>
                          <a:effectLst/>
                          <a:latin typeface="Arial" panose="020B0604020202020204" pitchFamily="34" charset="0"/>
                          <a:ea typeface="宋体" pitchFamily="2" charset="-122"/>
                        </a:rPr>
                        <a:t>81001</a:t>
                      </a:r>
                      <a:endParaRPr kumimoji="0" lang="zh-CN" altLang="en-US" sz="18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itchFamily="2" charset="-122"/>
                        </a:rPr>
                        <a:t>85</a:t>
                      </a:r>
                      <a:endParaRPr kumimoji="0" lang="zh-CN" altLang="en-US" sz="18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itchFamily="2" charset="-122"/>
                        </a:rPr>
                        <a:t>20192</a:t>
                      </a:r>
                      <a:endParaRPr kumimoji="0" lang="zh-CN" altLang="en-US" sz="1800" b="1" i="0" u="none" strike="noStrike" cap="none" normalizeH="0" baseline="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itchFamily="2" charset="-122"/>
                        </a:rPr>
                        <a:t>81001-01</a:t>
                      </a:r>
                      <a:endParaRPr kumimoji="0" lang="zh-CN" altLang="en-US" sz="1800" b="1" i="0" u="none" strike="noStrike" cap="none" normalizeH="0" baseline="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1"/>
                  </a:ext>
                </a:extLst>
              </a:tr>
              <a:tr h="371387">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itchFamily="2" charset="-122"/>
                        </a:rPr>
                        <a:t>20180001</a:t>
                      </a:r>
                      <a:endParaRPr kumimoji="0" lang="zh-CN" altLang="en-US" sz="1800" b="1" i="0" u="none" strike="noStrike" cap="none" normalizeH="0" baseline="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rgbClr val="000000"/>
                          </a:solidFill>
                          <a:effectLst/>
                          <a:latin typeface="Arial" panose="020B0604020202020204" pitchFamily="34" charset="0"/>
                          <a:ea typeface="宋体" pitchFamily="2" charset="-122"/>
                        </a:rPr>
                        <a:t>8100</a:t>
                      </a:r>
                      <a:r>
                        <a:rPr kumimoji="0" lang="en-US" altLang="zh-CN" sz="1800" b="1" i="0" u="none" strike="noStrike" cap="none" normalizeH="0" baseline="0">
                          <a:ln>
                            <a:noFill/>
                          </a:ln>
                          <a:solidFill>
                            <a:srgbClr val="000000"/>
                          </a:solidFill>
                          <a:effectLst/>
                          <a:latin typeface="Arial" panose="020B0604020202020204" pitchFamily="34" charset="0"/>
                          <a:ea typeface="宋体" pitchFamily="2" charset="-122"/>
                        </a:rPr>
                        <a:t>2</a:t>
                      </a:r>
                      <a:endParaRPr kumimoji="0" lang="zh-CN" altLang="en-US" sz="1800" b="1" i="0" u="none" strike="noStrike" cap="none" normalizeH="0" baseline="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itchFamily="2" charset="-122"/>
                        </a:rPr>
                        <a:t>96</a:t>
                      </a:r>
                      <a:endParaRPr kumimoji="0" lang="zh-CN" altLang="en-US" sz="1800" b="1" i="0" u="none" strike="noStrike" cap="none" normalizeH="0" baseline="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Arial" panose="020B0604020202020204" pitchFamily="34" charset="0"/>
                          <a:ea typeface="宋体" pitchFamily="2" charset="-122"/>
                        </a:rPr>
                        <a:t>20201</a:t>
                      </a:r>
                      <a:endParaRPr kumimoji="0" lang="zh-CN" altLang="en-US" sz="18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itchFamily="2" charset="-122"/>
                        </a:rPr>
                        <a:t>81002-01</a:t>
                      </a:r>
                      <a:endParaRPr kumimoji="0" lang="zh-CN" altLang="en-US" sz="1800" b="1" i="0" u="none" strike="noStrike" cap="none" normalizeH="0" baseline="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xmlns="" val="10002"/>
                  </a:ext>
                </a:extLst>
              </a:tr>
              <a:tr h="371387">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20204" pitchFamily="34" charset="0"/>
                          <a:ea typeface="宋体" pitchFamily="2" charset="-122"/>
                        </a:rPr>
                        <a:t>20180001</a:t>
                      </a:r>
                      <a:endParaRPr kumimoji="0" lang="zh-CN" altLang="en-US" sz="1800" b="1" i="0" u="none" strike="noStrike" cap="none" normalizeH="0" baseline="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rgbClr val="000000"/>
                          </a:solidFill>
                          <a:effectLst/>
                          <a:latin typeface="Arial" panose="020B0604020202020204" pitchFamily="34" charset="0"/>
                          <a:ea typeface="宋体" pitchFamily="2" charset="-122"/>
                        </a:rPr>
                        <a:t>8100</a:t>
                      </a:r>
                      <a:r>
                        <a:rPr kumimoji="0" lang="en-US" altLang="zh-CN" sz="1800" b="1" i="0" u="none" strike="noStrike" cap="none" normalizeH="0" baseline="0">
                          <a:ln>
                            <a:noFill/>
                          </a:ln>
                          <a:solidFill>
                            <a:srgbClr val="000000"/>
                          </a:solidFill>
                          <a:effectLst/>
                          <a:latin typeface="Arial" panose="020B0604020202020204" pitchFamily="34" charset="0"/>
                          <a:ea typeface="宋体" pitchFamily="2" charset="-122"/>
                        </a:rPr>
                        <a:t>3</a:t>
                      </a:r>
                      <a:endParaRPr kumimoji="0" lang="zh-CN" altLang="en-US" sz="1800" b="1" i="0" u="none" strike="noStrike" cap="none" normalizeH="0" baseline="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Arial" panose="020B0604020202020204" pitchFamily="34" charset="0"/>
                          <a:ea typeface="宋体" pitchFamily="2" charset="-122"/>
                        </a:rPr>
                        <a:t>87</a:t>
                      </a:r>
                      <a:endParaRPr kumimoji="0" lang="zh-CN" altLang="en-US" sz="18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Arial" panose="020B0604020202020204" pitchFamily="34" charset="0"/>
                          <a:ea typeface="宋体" pitchFamily="2" charset="-122"/>
                        </a:rPr>
                        <a:t>20202</a:t>
                      </a:r>
                      <a:endParaRPr kumimoji="0" lang="zh-CN" altLang="en-US" sz="18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Arial" panose="020B0604020202020204" pitchFamily="34" charset="0"/>
                          <a:ea typeface="宋体" pitchFamily="2" charset="-122"/>
                        </a:rPr>
                        <a:t>81003-01</a:t>
                      </a:r>
                      <a:endParaRPr kumimoji="0" lang="zh-CN" altLang="en-US" sz="18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noChangeArrowheads="1"/>
          </p:cNvSpPr>
          <p:nvPr>
            <p:ph type="title" idx="4294967295"/>
          </p:nvPr>
        </p:nvSpPr>
        <p:spPr/>
        <p:txBody>
          <a:bodyPr/>
          <a:lstStyle/>
          <a:p>
            <a:r>
              <a:rPr lang="zh-CN" altLang="en-US" sz="2600" dirty="0"/>
              <a:t>任务三：给定学生学号，计算学生的平均学分绩点</a:t>
            </a:r>
            <a:r>
              <a:rPr lang="zh-CN" altLang="zh-CN" sz="2600" dirty="0"/>
              <a:t>GPA</a:t>
            </a:r>
            <a:endParaRPr lang="zh-CN" altLang="en-US" sz="2600" dirty="0"/>
          </a:p>
        </p:txBody>
      </p:sp>
      <p:sp>
        <p:nvSpPr>
          <p:cNvPr id="14338" name="内容占位符 2"/>
          <p:cNvSpPr>
            <a:spLocks noGrp="1" noChangeArrowheads="1"/>
          </p:cNvSpPr>
          <p:nvPr>
            <p:ph idx="4294967295"/>
          </p:nvPr>
        </p:nvSpPr>
        <p:spPr>
          <a:xfrm>
            <a:off x="395288" y="823913"/>
            <a:ext cx="8497887" cy="3727450"/>
          </a:xfrm>
        </p:spPr>
        <p:txBody>
          <a:bodyPr/>
          <a:lstStyle/>
          <a:p>
            <a:pPr>
              <a:lnSpc>
                <a:spcPct val="120000"/>
              </a:lnSpc>
            </a:pPr>
            <a:r>
              <a:rPr lang="zh-CN" altLang="en-US" dirty="0"/>
              <a:t>任务分析：</a:t>
            </a:r>
            <a:r>
              <a:rPr lang="en-US" altLang="zh-CN" dirty="0"/>
              <a:t>SQL</a:t>
            </a:r>
            <a:r>
              <a:rPr lang="zh-CN" altLang="en-US" dirty="0"/>
              <a:t>如何表达</a:t>
            </a:r>
            <a:endParaRPr lang="en-US" altLang="zh-CN" dirty="0"/>
          </a:p>
          <a:p>
            <a:pPr lvl="1">
              <a:lnSpc>
                <a:spcPct val="120000"/>
              </a:lnSpc>
            </a:pPr>
            <a:r>
              <a:rPr lang="zh-CN" altLang="zh-CN" dirty="0"/>
              <a:t>难点</a:t>
            </a:r>
            <a:r>
              <a:rPr lang="zh-CN" altLang="en-US" dirty="0"/>
              <a:t>：需要用户自主设计业务处理逻辑？</a:t>
            </a:r>
            <a:endParaRPr lang="en-US" altLang="zh-CN" dirty="0"/>
          </a:p>
          <a:p>
            <a:pPr lvl="2">
              <a:lnSpc>
                <a:spcPct val="120000"/>
              </a:lnSpc>
            </a:pPr>
            <a:r>
              <a:rPr lang="zh-CN" altLang="en-US" dirty="0"/>
              <a:t>本任务的求解思路：给定学生学号，找出该学生所有选修课程的学分、成绩；根据每门课程的成绩，参照“成绩和绩点对照表”，确定该成绩所处的范围，找出该门课程对应的绩点。</a:t>
            </a:r>
            <a:endParaRPr lang="en-US" altLang="zh-CN" dirty="0"/>
          </a:p>
          <a:p>
            <a:pPr lvl="1">
              <a:lnSpc>
                <a:spcPct val="120000"/>
              </a:lnSpc>
            </a:pPr>
            <a:r>
              <a:rPr lang="en-US" altLang="zh-CN" dirty="0"/>
              <a:t>8.2.5[</a:t>
            </a:r>
            <a:r>
              <a:rPr lang="zh-CN" altLang="en-US" dirty="0"/>
              <a:t>例</a:t>
            </a:r>
            <a:r>
              <a:rPr lang="en-US" altLang="zh-CN" dirty="0"/>
              <a:t>8.5]</a:t>
            </a:r>
            <a:r>
              <a:rPr lang="zh-CN" altLang="en-US" dirty="0"/>
              <a:t>将介绍使用存储过程来完成这些比较复杂的业务逻辑的技术和</a:t>
            </a:r>
            <a:r>
              <a:rPr lang="zh-CN" altLang="en-US" dirty="0" smtClean="0"/>
              <a:t>方法</a:t>
            </a:r>
            <a:endParaRPr lang="en-US" altLang="zh-CN" dirty="0"/>
          </a:p>
          <a:p>
            <a:pPr lvl="1">
              <a:lnSpc>
                <a:spcPct val="120000"/>
              </a:lnSpc>
              <a:buFont typeface="Wingdings" panose="05000000000000000000" pitchFamily="2" charset="2"/>
              <a:buNone/>
            </a:pP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noChangeArrowheads="1"/>
          </p:cNvSpPr>
          <p:nvPr>
            <p:ph type="title" idx="4294967295"/>
          </p:nvPr>
        </p:nvSpPr>
        <p:spPr/>
        <p:txBody>
          <a:bodyPr/>
          <a:lstStyle/>
          <a:p>
            <a:r>
              <a:rPr lang="en-US" altLang="zh-CN" dirty="0"/>
              <a:t>8.1.1 SQL</a:t>
            </a:r>
            <a:r>
              <a:rPr lang="zh-CN" altLang="en-US" dirty="0"/>
              <a:t>表达能力的限制</a:t>
            </a:r>
          </a:p>
        </p:txBody>
      </p:sp>
      <p:sp>
        <p:nvSpPr>
          <p:cNvPr id="15362" name="内容占位符 2"/>
          <p:cNvSpPr>
            <a:spLocks noGrp="1" noChangeArrowheads="1"/>
          </p:cNvSpPr>
          <p:nvPr>
            <p:ph idx="4294967295"/>
          </p:nvPr>
        </p:nvSpPr>
        <p:spPr>
          <a:xfrm>
            <a:off x="395288" y="823913"/>
            <a:ext cx="8497887" cy="3727450"/>
          </a:xfrm>
        </p:spPr>
        <p:txBody>
          <a:bodyPr/>
          <a:lstStyle/>
          <a:p>
            <a:pPr>
              <a:lnSpc>
                <a:spcPct val="120000"/>
              </a:lnSpc>
            </a:pPr>
            <a:r>
              <a:rPr lang="en-US" altLang="zh-CN" dirty="0"/>
              <a:t>【</a:t>
            </a:r>
            <a:r>
              <a:rPr lang="zh-CN" altLang="en-US" dirty="0"/>
              <a:t>任务</a:t>
            </a:r>
            <a:r>
              <a:rPr lang="en-US" altLang="zh-CN" dirty="0"/>
              <a:t>4】</a:t>
            </a:r>
            <a:endParaRPr lang="zh-CN" altLang="en-US" dirty="0"/>
          </a:p>
          <a:p>
            <a:pPr lvl="1">
              <a:lnSpc>
                <a:spcPct val="120000"/>
              </a:lnSpc>
            </a:pPr>
            <a:r>
              <a:rPr lang="zh-CN" altLang="en-US" dirty="0"/>
              <a:t>教学评价浏览与反馈：</a:t>
            </a:r>
            <a:r>
              <a:rPr lang="zh-CN" altLang="zh-CN" dirty="0"/>
              <a:t>学生通过交互界面提交对某一位任课老师的教学评价意见，教师浏览这些评价意见并提供反馈</a:t>
            </a:r>
            <a:r>
              <a:rPr lang="zh-CN" altLang="zh-CN" dirty="0" smtClean="0"/>
              <a:t>信息</a:t>
            </a:r>
            <a:endParaRPr lang="en-US" altLang="zh-CN" dirty="0"/>
          </a:p>
        </p:txBody>
      </p:sp>
      <p:sp>
        <p:nvSpPr>
          <p:cNvPr id="15389" name="文本框 4"/>
          <p:cNvSpPr txBox="1">
            <a:spLocks noChangeArrowheads="1"/>
          </p:cNvSpPr>
          <p:nvPr/>
        </p:nvSpPr>
        <p:spPr bwMode="auto">
          <a:xfrm>
            <a:off x="3707904" y="2702620"/>
            <a:ext cx="2124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zh-CN" altLang="en-US" sz="1600" dirty="0"/>
              <a:t>教师教学评价表</a:t>
            </a:r>
          </a:p>
        </p:txBody>
      </p:sp>
      <p:pic>
        <p:nvPicPr>
          <p:cNvPr id="2" name="图片 1">
            <a:extLst>
              <a:ext uri="{FF2B5EF4-FFF2-40B4-BE49-F238E27FC236}">
                <a16:creationId xmlns:a16="http://schemas.microsoft.com/office/drawing/2014/main" xmlns="" id="{A72FE703-5E19-5D41-02B3-A2A05333F6A2}"/>
              </a:ext>
            </a:extLst>
          </p:cNvPr>
          <p:cNvPicPr>
            <a:picLocks noChangeAspect="1"/>
          </p:cNvPicPr>
          <p:nvPr/>
        </p:nvPicPr>
        <p:blipFill rotWithShape="1">
          <a:blip r:embed="rId2"/>
          <a:srcRect t="55633"/>
          <a:stretch/>
        </p:blipFill>
        <p:spPr>
          <a:xfrm>
            <a:off x="1475656" y="3056970"/>
            <a:ext cx="6840760" cy="15128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noChangeArrowheads="1"/>
          </p:cNvSpPr>
          <p:nvPr>
            <p:ph type="title" idx="4294967295"/>
          </p:nvPr>
        </p:nvSpPr>
        <p:spPr/>
        <p:txBody>
          <a:bodyPr/>
          <a:lstStyle/>
          <a:p>
            <a:r>
              <a:rPr lang="zh-CN" altLang="en-US"/>
              <a:t>任务四：教学评价浏览与反馈</a:t>
            </a:r>
          </a:p>
        </p:txBody>
      </p:sp>
      <p:sp>
        <p:nvSpPr>
          <p:cNvPr id="16386" name="内容占位符 2"/>
          <p:cNvSpPr>
            <a:spLocks noGrp="1" noChangeArrowheads="1"/>
          </p:cNvSpPr>
          <p:nvPr>
            <p:ph idx="4294967295"/>
          </p:nvPr>
        </p:nvSpPr>
        <p:spPr>
          <a:xfrm>
            <a:off x="395288" y="823913"/>
            <a:ext cx="8497887" cy="3727450"/>
          </a:xfrm>
        </p:spPr>
        <p:txBody>
          <a:bodyPr/>
          <a:lstStyle/>
          <a:p>
            <a:pPr>
              <a:lnSpc>
                <a:spcPct val="120000"/>
              </a:lnSpc>
            </a:pPr>
            <a:r>
              <a:rPr lang="zh-CN" altLang="en-US" dirty="0"/>
              <a:t>任务分析：</a:t>
            </a:r>
            <a:r>
              <a:rPr lang="en-US" altLang="zh-CN" dirty="0"/>
              <a:t>SQL</a:t>
            </a:r>
            <a:r>
              <a:rPr lang="zh-CN" altLang="en-US" dirty="0"/>
              <a:t>如何表达</a:t>
            </a:r>
            <a:endParaRPr lang="en-US" altLang="zh-CN" dirty="0"/>
          </a:p>
          <a:p>
            <a:pPr lvl="1">
              <a:lnSpc>
                <a:spcPct val="120000"/>
              </a:lnSpc>
            </a:pPr>
            <a:r>
              <a:rPr lang="zh-CN" altLang="zh-CN" dirty="0"/>
              <a:t>难点</a:t>
            </a:r>
            <a:r>
              <a:rPr lang="zh-CN" altLang="en-US" dirty="0"/>
              <a:t>：需要建立交互功能。一方面，学生需要找到指定的教学班和授课教师，建立如图</a:t>
            </a:r>
            <a:r>
              <a:rPr lang="en-US" altLang="zh-CN" dirty="0"/>
              <a:t>8.1</a:t>
            </a:r>
            <a:r>
              <a:rPr lang="zh-CN" altLang="en-US" dirty="0"/>
              <a:t>所示的交互界面并输入课程评价。另一方面，还要建立如图</a:t>
            </a:r>
            <a:r>
              <a:rPr lang="en-US" altLang="zh-CN" dirty="0"/>
              <a:t>8.2</a:t>
            </a:r>
            <a:r>
              <a:rPr lang="zh-CN" altLang="en-US" dirty="0"/>
              <a:t>所示的交互界面，教师浏览教学班学生的评价意见，并针对每条评价逐一做出</a:t>
            </a:r>
            <a:r>
              <a:rPr lang="zh-CN" altLang="en-US" dirty="0" smtClean="0"/>
              <a:t>回复</a:t>
            </a:r>
            <a:endParaRPr lang="en-US" altLang="zh-CN" dirty="0"/>
          </a:p>
          <a:p>
            <a:pPr lvl="1">
              <a:lnSpc>
                <a:spcPct val="120000"/>
              </a:lnSpc>
            </a:pPr>
            <a:r>
              <a:rPr lang="en-US" altLang="zh-CN" dirty="0"/>
              <a:t>8.3.3[</a:t>
            </a:r>
            <a:r>
              <a:rPr lang="zh-CN" altLang="en-US" dirty="0"/>
              <a:t>例</a:t>
            </a:r>
            <a:r>
              <a:rPr lang="en-US" altLang="zh-CN" dirty="0"/>
              <a:t>8.13]</a:t>
            </a:r>
            <a:r>
              <a:rPr lang="zh-CN" altLang="en-US" dirty="0"/>
              <a:t>将讲解基于</a:t>
            </a:r>
            <a:r>
              <a:rPr lang="en-US" altLang="zh-CN" dirty="0"/>
              <a:t>JDBC</a:t>
            </a:r>
            <a:r>
              <a:rPr lang="zh-CN" altLang="en-US" dirty="0"/>
              <a:t>实现学生选课系统的评教</a:t>
            </a:r>
            <a:r>
              <a:rPr lang="zh-CN" altLang="en-US" dirty="0" smtClean="0"/>
              <a:t>功能</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noChangeArrowheads="1"/>
          </p:cNvSpPr>
          <p:nvPr>
            <p:ph type="title" idx="4294967295"/>
          </p:nvPr>
        </p:nvSpPr>
        <p:spPr/>
        <p:txBody>
          <a:bodyPr/>
          <a:lstStyle/>
          <a:p>
            <a:r>
              <a:rPr lang="zh-CN" altLang="en-US"/>
              <a:t>任务四：教学评价浏览与反馈</a:t>
            </a:r>
          </a:p>
        </p:txBody>
      </p:sp>
      <p:pic>
        <p:nvPicPr>
          <p:cNvPr id="2" name="图片 1">
            <a:extLst>
              <a:ext uri="{FF2B5EF4-FFF2-40B4-BE49-F238E27FC236}">
                <a16:creationId xmlns:a16="http://schemas.microsoft.com/office/drawing/2014/main" xmlns="" id="{70FC3A9C-1CA8-06BE-2B95-1078691A4E58}"/>
              </a:ext>
            </a:extLst>
          </p:cNvPr>
          <p:cNvPicPr>
            <a:picLocks noChangeAspect="1"/>
          </p:cNvPicPr>
          <p:nvPr/>
        </p:nvPicPr>
        <p:blipFill rotWithShape="1">
          <a:blip r:embed="rId2"/>
          <a:srcRect b="49087"/>
          <a:stretch/>
        </p:blipFill>
        <p:spPr>
          <a:xfrm>
            <a:off x="1331640" y="1142770"/>
            <a:ext cx="6048672" cy="2857959"/>
          </a:xfrm>
          <a:prstGeom prst="rect">
            <a:avLst/>
          </a:prstGeom>
        </p:spPr>
      </p:pic>
      <p:sp>
        <p:nvSpPr>
          <p:cNvPr id="4" name="文本框 4">
            <a:extLst>
              <a:ext uri="{FF2B5EF4-FFF2-40B4-BE49-F238E27FC236}">
                <a16:creationId xmlns:a16="http://schemas.microsoft.com/office/drawing/2014/main" xmlns="" id="{D47E3166-084D-222D-8958-19BCCD1744B9}"/>
              </a:ext>
            </a:extLst>
          </p:cNvPr>
          <p:cNvSpPr txBox="1">
            <a:spLocks noChangeArrowheads="1"/>
          </p:cNvSpPr>
          <p:nvPr/>
        </p:nvSpPr>
        <p:spPr bwMode="auto">
          <a:xfrm>
            <a:off x="2267744" y="4134921"/>
            <a:ext cx="33662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zh-CN" altLang="en-US" sz="1800" dirty="0"/>
              <a:t>图</a:t>
            </a:r>
            <a:r>
              <a:rPr lang="en-US" altLang="zh-CN" sz="1800" dirty="0"/>
              <a:t>8.1</a:t>
            </a:r>
            <a:r>
              <a:rPr lang="zh-CN" altLang="en-US" sz="1800" dirty="0"/>
              <a:t> 学生输入并提交课程评价</a:t>
            </a:r>
          </a:p>
        </p:txBody>
      </p:sp>
    </p:spTree>
    <p:extLst>
      <p:ext uri="{BB962C8B-B14F-4D97-AF65-F5344CB8AC3E}">
        <p14:creationId xmlns:p14="http://schemas.microsoft.com/office/powerpoint/2010/main" val="2528046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noChangeArrowheads="1"/>
          </p:cNvSpPr>
          <p:nvPr>
            <p:ph type="title" idx="4294967295"/>
          </p:nvPr>
        </p:nvSpPr>
        <p:spPr/>
        <p:txBody>
          <a:bodyPr/>
          <a:lstStyle/>
          <a:p>
            <a:r>
              <a:rPr lang="zh-CN" altLang="en-US"/>
              <a:t>任务四：教学评价浏览与反馈</a:t>
            </a:r>
          </a:p>
        </p:txBody>
      </p:sp>
      <p:pic>
        <p:nvPicPr>
          <p:cNvPr id="3" name="图片 2">
            <a:extLst>
              <a:ext uri="{FF2B5EF4-FFF2-40B4-BE49-F238E27FC236}">
                <a16:creationId xmlns:a16="http://schemas.microsoft.com/office/drawing/2014/main" xmlns="" id="{09E77EBA-F50E-60A4-B036-3BF91E11E413}"/>
              </a:ext>
            </a:extLst>
          </p:cNvPr>
          <p:cNvPicPr>
            <a:picLocks noChangeAspect="1"/>
          </p:cNvPicPr>
          <p:nvPr/>
        </p:nvPicPr>
        <p:blipFill rotWithShape="1">
          <a:blip r:embed="rId2"/>
          <a:srcRect t="56943" b="6029"/>
          <a:stretch/>
        </p:blipFill>
        <p:spPr>
          <a:xfrm>
            <a:off x="1187625" y="1500292"/>
            <a:ext cx="6502418" cy="2234436"/>
          </a:xfrm>
          <a:prstGeom prst="rect">
            <a:avLst/>
          </a:prstGeom>
        </p:spPr>
      </p:pic>
      <p:sp>
        <p:nvSpPr>
          <p:cNvPr id="4" name="文本框 4">
            <a:extLst>
              <a:ext uri="{FF2B5EF4-FFF2-40B4-BE49-F238E27FC236}">
                <a16:creationId xmlns:a16="http://schemas.microsoft.com/office/drawing/2014/main" xmlns="" id="{74A9D9DA-6AB3-55E7-A39C-1A761EB3BDDB}"/>
              </a:ext>
            </a:extLst>
          </p:cNvPr>
          <p:cNvSpPr txBox="1">
            <a:spLocks noChangeArrowheads="1"/>
          </p:cNvSpPr>
          <p:nvPr/>
        </p:nvSpPr>
        <p:spPr bwMode="auto">
          <a:xfrm>
            <a:off x="2267744" y="4134921"/>
            <a:ext cx="4392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zh-CN" altLang="en-US" sz="1800" dirty="0"/>
              <a:t>图</a:t>
            </a:r>
            <a:r>
              <a:rPr lang="en-US" altLang="zh-CN" sz="1800" dirty="0"/>
              <a:t>8.2</a:t>
            </a:r>
            <a:r>
              <a:rPr lang="zh-CN" altLang="en-US" sz="1800" dirty="0"/>
              <a:t> 教师提交对学生评价的反馈</a:t>
            </a:r>
          </a:p>
        </p:txBody>
      </p:sp>
    </p:spTree>
    <p:extLst>
      <p:ext uri="{BB962C8B-B14F-4D97-AF65-F5344CB8AC3E}">
        <p14:creationId xmlns:p14="http://schemas.microsoft.com/office/powerpoint/2010/main" val="3241893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noChangeArrowheads="1"/>
          </p:cNvSpPr>
          <p:nvPr>
            <p:ph type="title" idx="4294967295"/>
          </p:nvPr>
        </p:nvSpPr>
        <p:spPr/>
        <p:txBody>
          <a:bodyPr/>
          <a:lstStyle/>
          <a:p>
            <a:r>
              <a:rPr lang="zh-CN" altLang="en-US"/>
              <a:t>小结</a:t>
            </a:r>
          </a:p>
        </p:txBody>
      </p:sp>
      <p:sp>
        <p:nvSpPr>
          <p:cNvPr id="17410" name="内容占位符 2"/>
          <p:cNvSpPr>
            <a:spLocks noGrp="1" noChangeArrowheads="1"/>
          </p:cNvSpPr>
          <p:nvPr>
            <p:ph idx="4294967295"/>
          </p:nvPr>
        </p:nvSpPr>
        <p:spPr>
          <a:xfrm>
            <a:off x="395288" y="823913"/>
            <a:ext cx="8497887" cy="3727450"/>
          </a:xfrm>
        </p:spPr>
        <p:txBody>
          <a:bodyPr/>
          <a:lstStyle/>
          <a:p>
            <a:pPr>
              <a:lnSpc>
                <a:spcPct val="120000"/>
              </a:lnSpc>
            </a:pPr>
            <a:r>
              <a:rPr lang="zh-CN" altLang="zh-CN"/>
              <a:t>SQL</a:t>
            </a:r>
            <a:r>
              <a:rPr lang="zh-CN" altLang="en-US"/>
              <a:t>语言表达能力的限制</a:t>
            </a:r>
            <a:endParaRPr lang="en-US" altLang="zh-CN"/>
          </a:p>
          <a:p>
            <a:pPr lvl="1">
              <a:lnSpc>
                <a:spcPct val="120000"/>
              </a:lnSpc>
            </a:pPr>
            <a:r>
              <a:rPr lang="zh-CN" altLang="en-US"/>
              <a:t>无法表达递归等复杂操作</a:t>
            </a:r>
            <a:r>
              <a:rPr lang="en-US" altLang="zh-CN"/>
              <a:t>--</a:t>
            </a:r>
            <a:r>
              <a:rPr lang="zh-CN" altLang="en-US"/>
              <a:t>例如间接先修课的查询</a:t>
            </a:r>
            <a:endParaRPr lang="en-US" altLang="zh-CN"/>
          </a:p>
          <a:p>
            <a:pPr lvl="1">
              <a:lnSpc>
                <a:spcPct val="120000"/>
              </a:lnSpc>
            </a:pPr>
            <a:r>
              <a:rPr lang="zh-CN" altLang="en-US"/>
              <a:t>无法对数据进行复杂操作</a:t>
            </a:r>
            <a:r>
              <a:rPr lang="en-US" altLang="zh-CN"/>
              <a:t>--</a:t>
            </a:r>
            <a:r>
              <a:rPr lang="zh-CN" altLang="en-US"/>
              <a:t>查询一周内将过生日的同学</a:t>
            </a:r>
            <a:endParaRPr lang="en-US" altLang="zh-CN"/>
          </a:p>
          <a:p>
            <a:pPr lvl="1">
              <a:lnSpc>
                <a:spcPct val="120000"/>
              </a:lnSpc>
            </a:pPr>
            <a:r>
              <a:rPr lang="zh-CN" altLang="en-US"/>
              <a:t>无法自主设计业务处理逻辑</a:t>
            </a:r>
            <a:r>
              <a:rPr lang="en-US" altLang="zh-CN"/>
              <a:t>—</a:t>
            </a:r>
            <a:r>
              <a:rPr lang="zh-CN" altLang="en-US"/>
              <a:t>计算学生平均学分绩点</a:t>
            </a:r>
            <a:endParaRPr lang="en-US" altLang="zh-CN"/>
          </a:p>
          <a:p>
            <a:pPr lvl="1">
              <a:lnSpc>
                <a:spcPct val="120000"/>
              </a:lnSpc>
            </a:pPr>
            <a:r>
              <a:rPr lang="zh-CN" altLang="en-US"/>
              <a:t>无法进行交互式操作</a:t>
            </a:r>
            <a:r>
              <a:rPr lang="en-US" altLang="zh-CN"/>
              <a:t>--</a:t>
            </a:r>
            <a:r>
              <a:rPr lang="zh-CN" altLang="en-US"/>
              <a:t>教学评价与反馈</a:t>
            </a:r>
            <a:endParaRPr lang="en-US" altLang="zh-CN"/>
          </a:p>
          <a:p>
            <a:pPr lvl="1">
              <a:lnSpc>
                <a:spcPct val="120000"/>
              </a:lnSpc>
            </a:pP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noChangeArrowheads="1"/>
          </p:cNvSpPr>
          <p:nvPr>
            <p:ph type="title" idx="4294967295"/>
          </p:nvPr>
        </p:nvSpPr>
        <p:spPr/>
        <p:txBody>
          <a:bodyPr/>
          <a:lstStyle/>
          <a:p>
            <a:r>
              <a:rPr lang="en-US" altLang="zh-CN"/>
              <a:t>8.1 </a:t>
            </a:r>
            <a:r>
              <a:rPr lang="zh-CN" altLang="en-US"/>
              <a:t>概述</a:t>
            </a:r>
          </a:p>
        </p:txBody>
      </p:sp>
      <p:sp>
        <p:nvSpPr>
          <p:cNvPr id="18434" name="内容占位符 2"/>
          <p:cNvSpPr>
            <a:spLocks noGrp="1" noChangeArrowheads="1"/>
          </p:cNvSpPr>
          <p:nvPr>
            <p:ph idx="4294967295"/>
          </p:nvPr>
        </p:nvSpPr>
        <p:spPr>
          <a:xfrm>
            <a:off x="720725" y="823913"/>
            <a:ext cx="8075613" cy="3546475"/>
          </a:xfrm>
        </p:spPr>
        <p:txBody>
          <a:bodyPr/>
          <a:lstStyle/>
          <a:p>
            <a:pPr marL="0" indent="0">
              <a:lnSpc>
                <a:spcPct val="150000"/>
              </a:lnSpc>
              <a:buFont typeface="Wingdings" panose="05000000000000000000" pitchFamily="2" charset="2"/>
              <a:buNone/>
            </a:pPr>
            <a:r>
              <a:rPr lang="en-US" altLang="zh-CN" dirty="0"/>
              <a:t>8.1.1 SQL</a:t>
            </a:r>
            <a:r>
              <a:rPr lang="zh-CN" altLang="en-US" dirty="0"/>
              <a:t>表达能力的限制</a:t>
            </a:r>
          </a:p>
          <a:p>
            <a:pPr marL="0" indent="0">
              <a:lnSpc>
                <a:spcPct val="150000"/>
              </a:lnSpc>
              <a:buFont typeface="Wingdings" panose="05000000000000000000" pitchFamily="2" charset="2"/>
              <a:buNone/>
            </a:pPr>
            <a:r>
              <a:rPr lang="en-US" altLang="zh-CN" dirty="0">
                <a:solidFill>
                  <a:srgbClr val="00B050"/>
                </a:solidFill>
              </a:rPr>
              <a:t>8.1.2 </a:t>
            </a:r>
            <a:r>
              <a:rPr lang="zh-CN" altLang="en-US" dirty="0">
                <a:solidFill>
                  <a:srgbClr val="00B050"/>
                </a:solidFill>
              </a:rPr>
              <a:t>扩展</a:t>
            </a:r>
            <a:r>
              <a:rPr lang="en-US" altLang="zh-CN" dirty="0">
                <a:solidFill>
                  <a:srgbClr val="00B050"/>
                </a:solidFill>
              </a:rPr>
              <a:t>SQL</a:t>
            </a:r>
            <a:r>
              <a:rPr lang="zh-CN" altLang="en-US" dirty="0">
                <a:solidFill>
                  <a:srgbClr val="00B050"/>
                </a:solidFill>
              </a:rPr>
              <a:t>的功能</a:t>
            </a:r>
          </a:p>
          <a:p>
            <a:pPr marL="0" indent="0">
              <a:lnSpc>
                <a:spcPct val="150000"/>
              </a:lnSpc>
              <a:buFont typeface="Wingdings" panose="05000000000000000000" pitchFamily="2" charset="2"/>
              <a:buNone/>
            </a:pPr>
            <a:r>
              <a:rPr lang="en-US" altLang="zh-CN" dirty="0"/>
              <a:t>8.1.3 </a:t>
            </a:r>
            <a:r>
              <a:rPr lang="zh-CN" altLang="en-US" dirty="0"/>
              <a:t>通过高级语言实现复杂应用</a:t>
            </a:r>
            <a:endParaRPr lang="en-US" altLang="zh-CN" dirty="0"/>
          </a:p>
          <a:p>
            <a:pPr marL="0" indent="0"/>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标题 1"/>
          <p:cNvSpPr>
            <a:spLocks noGrp="1" noChangeArrowheads="1"/>
          </p:cNvSpPr>
          <p:nvPr>
            <p:ph type="title" idx="4294967295"/>
          </p:nvPr>
        </p:nvSpPr>
        <p:spPr/>
        <p:txBody>
          <a:bodyPr/>
          <a:lstStyle/>
          <a:p>
            <a:r>
              <a:rPr lang="zh-CN" altLang="en-US" dirty="0"/>
              <a:t>第</a:t>
            </a:r>
            <a:r>
              <a:rPr lang="en-US" altLang="zh-CN" dirty="0"/>
              <a:t>8</a:t>
            </a:r>
            <a:r>
              <a:rPr lang="zh-CN" altLang="en-US" dirty="0"/>
              <a:t>章</a:t>
            </a:r>
            <a:r>
              <a:rPr lang="zh-CN" altLang="zh-CN" dirty="0"/>
              <a:t> 数据库编程</a:t>
            </a:r>
          </a:p>
        </p:txBody>
      </p:sp>
      <p:sp>
        <p:nvSpPr>
          <p:cNvPr id="4098" name="内容占位符 2"/>
          <p:cNvSpPr>
            <a:spLocks noGrp="1" noChangeArrowheads="1"/>
          </p:cNvSpPr>
          <p:nvPr>
            <p:ph idx="4294967295"/>
          </p:nvPr>
        </p:nvSpPr>
        <p:spPr>
          <a:xfrm>
            <a:off x="720725" y="728663"/>
            <a:ext cx="7931150" cy="3641725"/>
          </a:xfrm>
        </p:spPr>
        <p:txBody>
          <a:bodyPr/>
          <a:lstStyle/>
          <a:p>
            <a:pPr marL="57150" indent="0">
              <a:lnSpc>
                <a:spcPct val="150000"/>
              </a:lnSpc>
              <a:buFont typeface="Wingdings" panose="05000000000000000000" pitchFamily="2" charset="2"/>
              <a:buNone/>
            </a:pPr>
            <a:r>
              <a:rPr lang="en-US" altLang="zh-CN" dirty="0">
                <a:solidFill>
                  <a:srgbClr val="0066FF"/>
                </a:solidFill>
              </a:rPr>
              <a:t>8.1 </a:t>
            </a:r>
            <a:r>
              <a:rPr lang="zh-CN" altLang="en-US" dirty="0">
                <a:solidFill>
                  <a:srgbClr val="0066FF"/>
                </a:solidFill>
              </a:rPr>
              <a:t>概述</a:t>
            </a:r>
          </a:p>
          <a:p>
            <a:pPr marL="57150" indent="0">
              <a:lnSpc>
                <a:spcPct val="150000"/>
              </a:lnSpc>
              <a:buFont typeface="Wingdings" panose="05000000000000000000" pitchFamily="2" charset="2"/>
              <a:buNone/>
            </a:pPr>
            <a:r>
              <a:rPr lang="en-US" altLang="zh-CN" dirty="0">
                <a:sym typeface="Times New Roman" panose="02020603050405020304" pitchFamily="18" charset="0"/>
              </a:rPr>
              <a:t>8.2 </a:t>
            </a:r>
            <a:r>
              <a:rPr lang="zh-CN" altLang="en-US" dirty="0">
                <a:sym typeface="Times New Roman" panose="02020603050405020304" pitchFamily="18" charset="0"/>
              </a:rPr>
              <a:t>过程化</a:t>
            </a:r>
            <a:r>
              <a:rPr lang="en-US" altLang="zh-CN" dirty="0">
                <a:sym typeface="Times New Roman" panose="02020603050405020304" pitchFamily="18" charset="0"/>
              </a:rPr>
              <a:t>SQL</a:t>
            </a:r>
            <a:endParaRPr lang="zh-CN" altLang="en-US" dirty="0">
              <a:sym typeface="Times New Roman" panose="02020603050405020304" pitchFamily="18" charset="0"/>
            </a:endParaRPr>
          </a:p>
          <a:p>
            <a:pPr marL="57150" indent="0">
              <a:lnSpc>
                <a:spcPct val="150000"/>
              </a:lnSpc>
              <a:buFont typeface="Wingdings" panose="05000000000000000000" pitchFamily="2" charset="2"/>
              <a:buNone/>
            </a:pPr>
            <a:r>
              <a:rPr lang="en-US" altLang="zh-CN" dirty="0">
                <a:sym typeface="Times New Roman" panose="02020603050405020304" pitchFamily="18" charset="0"/>
              </a:rPr>
              <a:t>8.3 JDBC</a:t>
            </a:r>
            <a:r>
              <a:rPr lang="zh-CN" altLang="en-US" dirty="0">
                <a:sym typeface="Times New Roman" panose="02020603050405020304" pitchFamily="18" charset="0"/>
              </a:rPr>
              <a:t>编程</a:t>
            </a:r>
            <a:endParaRPr lang="en-US" altLang="zh-CN" dirty="0">
              <a:sym typeface="Times New Roman" panose="02020603050405020304" pitchFamily="18" charset="0"/>
            </a:endParaRPr>
          </a:p>
          <a:p>
            <a:pPr marL="57150" indent="0">
              <a:lnSpc>
                <a:spcPct val="150000"/>
              </a:lnSpc>
              <a:buFont typeface="Wingdings" panose="05000000000000000000" pitchFamily="2" charset="2"/>
              <a:buNone/>
            </a:pPr>
            <a:r>
              <a:rPr lang="zh-CN" altLang="en-US" dirty="0"/>
              <a:t>*</a:t>
            </a:r>
            <a:r>
              <a:rPr lang="en-US" altLang="zh-CN" dirty="0"/>
              <a:t>8.4 </a:t>
            </a:r>
            <a:r>
              <a:rPr lang="zh-CN" altLang="en-US" dirty="0"/>
              <a:t>基于</a:t>
            </a:r>
            <a:r>
              <a:rPr lang="en-US" altLang="zh-CN" dirty="0"/>
              <a:t>MVC</a:t>
            </a:r>
            <a:r>
              <a:rPr lang="zh-CN" altLang="en-US" dirty="0"/>
              <a:t>框架的数据库应用开发</a:t>
            </a:r>
            <a:endParaRPr lang="en-US" altLang="zh-CN" dirty="0"/>
          </a:p>
          <a:p>
            <a:pPr marL="57150" indent="0">
              <a:lnSpc>
                <a:spcPct val="150000"/>
              </a:lnSpc>
              <a:buFont typeface="Wingdings" panose="05000000000000000000" pitchFamily="2" charset="2"/>
              <a:buNone/>
            </a:pPr>
            <a:r>
              <a:rPr lang="zh-CN" altLang="en-US" dirty="0"/>
              <a:t>本章小结</a:t>
            </a:r>
          </a:p>
          <a:p>
            <a:pPr marL="57150" indent="0"/>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noChangeArrowheads="1"/>
          </p:cNvSpPr>
          <p:nvPr>
            <p:ph type="title" idx="4294967295"/>
          </p:nvPr>
        </p:nvSpPr>
        <p:spPr/>
        <p:txBody>
          <a:bodyPr/>
          <a:lstStyle/>
          <a:p>
            <a:r>
              <a:rPr lang="zh-CN" altLang="en-US" dirty="0"/>
              <a:t>扩展</a:t>
            </a:r>
            <a:r>
              <a:rPr lang="zh-CN" altLang="zh-CN" dirty="0"/>
              <a:t>SQL</a:t>
            </a:r>
            <a:r>
              <a:rPr lang="zh-CN" altLang="en-US" dirty="0"/>
              <a:t>语言的功能</a:t>
            </a:r>
          </a:p>
        </p:txBody>
      </p:sp>
      <p:sp>
        <p:nvSpPr>
          <p:cNvPr id="19458" name="内容占位符 2"/>
          <p:cNvSpPr>
            <a:spLocks noGrp="1" noChangeArrowheads="1"/>
          </p:cNvSpPr>
          <p:nvPr>
            <p:ph idx="4294967295"/>
          </p:nvPr>
        </p:nvSpPr>
        <p:spPr>
          <a:xfrm>
            <a:off x="395288" y="823913"/>
            <a:ext cx="8497887" cy="3727450"/>
          </a:xfrm>
        </p:spPr>
        <p:txBody>
          <a:bodyPr/>
          <a:lstStyle/>
          <a:p>
            <a:pPr>
              <a:lnSpc>
                <a:spcPct val="120000"/>
              </a:lnSpc>
            </a:pPr>
            <a:r>
              <a:rPr lang="en-US" altLang="zh-CN" dirty="0"/>
              <a:t>1.</a:t>
            </a:r>
            <a:r>
              <a:rPr lang="zh-CN" altLang="zh-CN" dirty="0"/>
              <a:t>引入新的</a:t>
            </a:r>
            <a:r>
              <a:rPr lang="en-US" altLang="zh-CN" dirty="0"/>
              <a:t>SQL</a:t>
            </a:r>
            <a:r>
              <a:rPr lang="zh-CN" altLang="zh-CN" dirty="0"/>
              <a:t>子句</a:t>
            </a:r>
            <a:endParaRPr lang="en-US" altLang="zh-CN" dirty="0"/>
          </a:p>
          <a:p>
            <a:pPr>
              <a:lnSpc>
                <a:spcPct val="120000"/>
              </a:lnSpc>
            </a:pPr>
            <a:r>
              <a:rPr lang="en-US" altLang="zh-CN" dirty="0"/>
              <a:t>2.</a:t>
            </a:r>
            <a:r>
              <a:rPr lang="zh-CN" altLang="zh-CN" dirty="0"/>
              <a:t>引入新的内置函数</a:t>
            </a:r>
            <a:endParaRPr lang="en-US" altLang="zh-CN" dirty="0"/>
          </a:p>
          <a:p>
            <a:pPr>
              <a:lnSpc>
                <a:spcPct val="120000"/>
              </a:lnSpc>
            </a:pPr>
            <a:r>
              <a:rPr lang="en-US" altLang="zh-CN" dirty="0"/>
              <a:t>3.</a:t>
            </a:r>
            <a:r>
              <a:rPr lang="zh-CN" altLang="zh-CN" dirty="0"/>
              <a:t>引入</a:t>
            </a:r>
            <a:r>
              <a:rPr lang="en-US" altLang="zh-CN" dirty="0"/>
              <a:t>PL/SQL</a:t>
            </a:r>
            <a:r>
              <a:rPr lang="zh-CN" altLang="en-US" dirty="0"/>
              <a:t>与</a:t>
            </a:r>
            <a:r>
              <a:rPr lang="zh-CN" altLang="zh-CN" dirty="0"/>
              <a:t>存储过程</a:t>
            </a:r>
            <a:r>
              <a:rPr lang="en-US" altLang="zh-CN" dirty="0"/>
              <a:t>/</a:t>
            </a:r>
            <a:r>
              <a:rPr lang="zh-CN" altLang="en-US" dirty="0"/>
              <a:t>存储函数</a:t>
            </a:r>
            <a:endParaRPr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noChangeArrowheads="1"/>
          </p:cNvSpPr>
          <p:nvPr>
            <p:ph type="title" idx="4294967295"/>
          </p:nvPr>
        </p:nvSpPr>
        <p:spPr/>
        <p:txBody>
          <a:bodyPr/>
          <a:lstStyle/>
          <a:p>
            <a:r>
              <a:rPr lang="zh-CN" altLang="en-US"/>
              <a:t>引入新的</a:t>
            </a:r>
            <a:r>
              <a:rPr lang="zh-CN" altLang="zh-CN"/>
              <a:t>SQL</a:t>
            </a:r>
            <a:r>
              <a:rPr lang="zh-CN" altLang="en-US"/>
              <a:t>子句</a:t>
            </a:r>
          </a:p>
        </p:txBody>
      </p:sp>
      <p:sp>
        <p:nvSpPr>
          <p:cNvPr id="20482" name="内容占位符 2"/>
          <p:cNvSpPr>
            <a:spLocks noGrp="1" noChangeArrowheads="1"/>
          </p:cNvSpPr>
          <p:nvPr>
            <p:ph idx="4294967295"/>
          </p:nvPr>
        </p:nvSpPr>
        <p:spPr>
          <a:xfrm>
            <a:off x="395288" y="823913"/>
            <a:ext cx="8497887" cy="3727450"/>
          </a:xfrm>
        </p:spPr>
        <p:txBody>
          <a:bodyPr/>
          <a:lstStyle/>
          <a:p>
            <a:pPr>
              <a:lnSpc>
                <a:spcPct val="120000"/>
              </a:lnSpc>
              <a:spcBef>
                <a:spcPts val="0"/>
              </a:spcBef>
            </a:pPr>
            <a:r>
              <a:rPr lang="zh-CN" altLang="en-US" dirty="0"/>
              <a:t>以任务</a:t>
            </a:r>
            <a:r>
              <a:rPr lang="en-US" altLang="zh-CN" dirty="0"/>
              <a:t>1</a:t>
            </a:r>
            <a:r>
              <a:rPr lang="zh-CN" altLang="en-US" dirty="0"/>
              <a:t>为例，</a:t>
            </a:r>
            <a:r>
              <a:rPr lang="en-US" altLang="zh-CN" dirty="0"/>
              <a:t>SQL</a:t>
            </a:r>
            <a:r>
              <a:rPr lang="zh-CN" altLang="en-US" dirty="0"/>
              <a:t>标准引入了</a:t>
            </a:r>
            <a:r>
              <a:rPr lang="en-US" altLang="zh-CN" dirty="0"/>
              <a:t>WITH RECURSIVE</a:t>
            </a:r>
            <a:r>
              <a:rPr lang="zh-CN" altLang="en-US" dirty="0"/>
              <a:t>子句，可执行递归查询。</a:t>
            </a:r>
          </a:p>
          <a:p>
            <a:pPr>
              <a:lnSpc>
                <a:spcPct val="120000"/>
              </a:lnSpc>
              <a:spcBef>
                <a:spcPts val="0"/>
              </a:spcBef>
            </a:pPr>
            <a:r>
              <a:rPr lang="zh-CN" altLang="en-US" dirty="0"/>
              <a:t>类似于</a:t>
            </a:r>
            <a:r>
              <a:rPr lang="en-US" altLang="zh-CN" dirty="0"/>
              <a:t>WITH RECURSIVE</a:t>
            </a:r>
            <a:r>
              <a:rPr lang="zh-CN" altLang="en-US" dirty="0"/>
              <a:t>子句的</a:t>
            </a:r>
            <a:r>
              <a:rPr lang="en-US" altLang="zh-CN" dirty="0"/>
              <a:t>SQL</a:t>
            </a:r>
            <a:r>
              <a:rPr lang="zh-CN" altLang="en-US" dirty="0"/>
              <a:t>扩展还有很多，例如面向联机分析处理的窗口子句，面向空间数据管理、文档数据管理的</a:t>
            </a:r>
            <a:r>
              <a:rPr lang="en-US" altLang="zh-CN" dirty="0"/>
              <a:t>SQL</a:t>
            </a:r>
            <a:r>
              <a:rPr lang="zh-CN" altLang="en-US" dirty="0"/>
              <a:t>语言扩展等。</a:t>
            </a:r>
          </a:p>
          <a:p>
            <a:pPr>
              <a:lnSpc>
                <a:spcPct val="120000"/>
              </a:lnSpc>
              <a:spcBef>
                <a:spcPts val="0"/>
              </a:spcBef>
            </a:pPr>
            <a:r>
              <a:rPr lang="zh-CN" altLang="en-US" dirty="0"/>
              <a:t>在介绍</a:t>
            </a:r>
            <a:r>
              <a:rPr lang="en-US" altLang="zh-CN" dirty="0"/>
              <a:t>WITH RECURSIVE</a:t>
            </a:r>
            <a:r>
              <a:rPr lang="zh-CN" altLang="en-US" dirty="0"/>
              <a:t>子句之前，先了解</a:t>
            </a:r>
            <a:r>
              <a:rPr lang="en-US" altLang="zh-CN" dirty="0"/>
              <a:t>WITH</a:t>
            </a:r>
            <a:r>
              <a:rPr lang="zh-CN" altLang="en-US" dirty="0"/>
              <a:t>子句的用法。</a:t>
            </a:r>
          </a:p>
          <a:p>
            <a:pPr>
              <a:lnSpc>
                <a:spcPct val="120000"/>
              </a:lnSpc>
            </a:pP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noChangeArrowheads="1"/>
          </p:cNvSpPr>
          <p:nvPr>
            <p:ph type="title" idx="4294967295"/>
          </p:nvPr>
        </p:nvSpPr>
        <p:spPr>
          <a:xfrm>
            <a:off x="457200" y="-22225"/>
            <a:ext cx="8229600" cy="846138"/>
          </a:xfrm>
        </p:spPr>
        <p:txBody>
          <a:bodyPr/>
          <a:lstStyle/>
          <a:p>
            <a:r>
              <a:rPr lang="en-US" altLang="zh-CN"/>
              <a:t>WITH</a:t>
            </a:r>
            <a:r>
              <a:rPr lang="zh-CN" altLang="en-US"/>
              <a:t>子句 格式</a:t>
            </a:r>
            <a:endParaRPr lang="zh-CN" altLang="zh-CN"/>
          </a:p>
        </p:txBody>
      </p:sp>
      <p:sp>
        <p:nvSpPr>
          <p:cNvPr id="21506" name="内容占位符 2"/>
          <p:cNvSpPr txBox="1">
            <a:spLocks noChangeArrowheads="1"/>
          </p:cNvSpPr>
          <p:nvPr/>
        </p:nvSpPr>
        <p:spPr bwMode="auto">
          <a:xfrm>
            <a:off x="395288" y="823913"/>
            <a:ext cx="8497887"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lnSpc>
                <a:spcPct val="120000"/>
              </a:lnSpc>
            </a:pPr>
            <a:r>
              <a:rPr lang="en-US" altLang="zh-CN" dirty="0"/>
              <a:t>WITH</a:t>
            </a:r>
            <a:r>
              <a:rPr lang="zh-CN" altLang="en-US" dirty="0"/>
              <a:t>子句的一般格式</a:t>
            </a:r>
            <a:r>
              <a:rPr lang="en-US" altLang="zh-CN" dirty="0"/>
              <a:t>:</a:t>
            </a:r>
          </a:p>
          <a:p>
            <a:pPr>
              <a:buFont typeface="Wingdings" panose="05000000000000000000" pitchFamily="2" charset="2"/>
              <a:buNone/>
            </a:pPr>
            <a:r>
              <a:rPr lang="en-US" altLang="zh-CN" sz="1800" dirty="0">
                <a:solidFill>
                  <a:srgbClr val="000000"/>
                </a:solidFill>
                <a:latin typeface="Consolas" panose="020B0609020204030204" pitchFamily="49" charset="0"/>
              </a:rPr>
              <a:t>WITH RS1</a:t>
            </a:r>
            <a:r>
              <a:rPr lang="zh-CN" altLang="en-US" sz="1800" dirty="0">
                <a:solidFill>
                  <a:srgbClr val="000000"/>
                </a:solidFill>
                <a:latin typeface="Consolas" panose="020B0609020204030204" pitchFamily="49" charset="0"/>
              </a:rPr>
              <a:t>［</a:t>
            </a:r>
            <a:r>
              <a:rPr lang="en-US" altLang="zh-CN" sz="1800" dirty="0">
                <a:solidFill>
                  <a:srgbClr val="000000"/>
                </a:solidFill>
                <a:latin typeface="Consolas" panose="020B0609020204030204" pitchFamily="49" charset="0"/>
              </a:rPr>
              <a:t>(&lt;</a:t>
            </a:r>
            <a:r>
              <a:rPr lang="zh-CN" altLang="en-US" sz="1800" dirty="0">
                <a:solidFill>
                  <a:srgbClr val="000000"/>
                </a:solidFill>
                <a:latin typeface="Consolas" panose="020B0609020204030204" pitchFamily="49" charset="0"/>
              </a:rPr>
              <a:t>目标列</a:t>
            </a:r>
            <a:r>
              <a:rPr lang="en-US" altLang="zh-CN" sz="1800" dirty="0">
                <a:solidFill>
                  <a:srgbClr val="000000"/>
                </a:solidFill>
                <a:latin typeface="Consolas" panose="020B0609020204030204" pitchFamily="49" charset="0"/>
              </a:rPr>
              <a:t>&gt;,&lt;</a:t>
            </a:r>
            <a:r>
              <a:rPr lang="zh-CN" altLang="en-US" sz="1800" dirty="0">
                <a:solidFill>
                  <a:srgbClr val="000000"/>
                </a:solidFill>
                <a:latin typeface="Consolas" panose="020B0609020204030204" pitchFamily="49" charset="0"/>
              </a:rPr>
              <a:t>目标列</a:t>
            </a:r>
            <a:r>
              <a:rPr lang="en-US" altLang="zh-CN" sz="1800" dirty="0">
                <a:solidFill>
                  <a:srgbClr val="000000"/>
                </a:solidFill>
                <a:latin typeface="Consolas" panose="020B0609020204030204" pitchFamily="49" charset="0"/>
              </a:rPr>
              <a:t>&gt;)</a:t>
            </a:r>
            <a:r>
              <a:rPr lang="zh-CN" altLang="en-US" sz="1800" dirty="0">
                <a:solidFill>
                  <a:srgbClr val="000000"/>
                </a:solidFill>
                <a:latin typeface="Consolas" panose="020B0609020204030204" pitchFamily="49" charset="0"/>
              </a:rPr>
              <a:t>］</a:t>
            </a:r>
            <a:r>
              <a:rPr lang="en-US" altLang="zh-CN" sz="1800" dirty="0">
                <a:solidFill>
                  <a:srgbClr val="000000"/>
                </a:solidFill>
                <a:latin typeface="Consolas" panose="020B0609020204030204" pitchFamily="49" charset="0"/>
              </a:rPr>
              <a:t>AS   </a:t>
            </a:r>
            <a:r>
              <a:rPr lang="en-US" altLang="zh-CN" sz="1800" dirty="0">
                <a:solidFill>
                  <a:srgbClr val="008000"/>
                </a:solidFill>
                <a:latin typeface="Consolas" panose="020B0609020204030204" pitchFamily="49" charset="0"/>
              </a:rPr>
              <a:t>/* RS1</a:t>
            </a:r>
            <a:r>
              <a:rPr lang="zh-CN" altLang="en-US" sz="1800" dirty="0">
                <a:solidFill>
                  <a:srgbClr val="008000"/>
                </a:solidFill>
                <a:latin typeface="Consolas" panose="020B0609020204030204" pitchFamily="49" charset="0"/>
              </a:rPr>
              <a:t>为临时结果集的命名*</a:t>
            </a:r>
            <a:r>
              <a:rPr lang="en-US" altLang="zh-CN" sz="1800" dirty="0">
                <a:solidFill>
                  <a:srgbClr val="008000"/>
                </a:solidFill>
                <a:latin typeface="Consolas" panose="020B0609020204030204" pitchFamily="49" charset="0"/>
              </a:rPr>
              <a:t>/</a:t>
            </a:r>
            <a:endParaRPr lang="zh-CN" altLang="en-US" sz="1800" dirty="0">
              <a:solidFill>
                <a:srgbClr val="000000"/>
              </a:solidFill>
              <a:latin typeface="Consolas" panose="020B0609020204030204" pitchFamily="49" charset="0"/>
            </a:endParaRPr>
          </a:p>
          <a:p>
            <a:pPr>
              <a:buFont typeface="Wingdings" panose="05000000000000000000" pitchFamily="2" charset="2"/>
              <a:buNone/>
            </a:pPr>
            <a:r>
              <a:rPr lang="zh-CN" altLang="en-US" sz="1800" dirty="0">
                <a:solidFill>
                  <a:srgbClr val="000000"/>
                </a:solidFill>
                <a:latin typeface="Consolas" panose="020B0609020204030204" pitchFamily="49" charset="0"/>
              </a:rPr>
              <a:t>（</a:t>
            </a:r>
            <a:r>
              <a:rPr lang="en-US" altLang="zh-CN" sz="1800" dirty="0">
                <a:solidFill>
                  <a:srgbClr val="000000"/>
                </a:solidFill>
                <a:latin typeface="Consolas" panose="020B0609020204030204" pitchFamily="49" charset="0"/>
              </a:rPr>
              <a:t>SELECT </a:t>
            </a:r>
            <a:r>
              <a:rPr lang="zh-CN" altLang="en-US" sz="1800" dirty="0">
                <a:solidFill>
                  <a:srgbClr val="000000"/>
                </a:solidFill>
                <a:latin typeface="Consolas" panose="020B0609020204030204" pitchFamily="49" charset="0"/>
              </a:rPr>
              <a:t>语句</a:t>
            </a:r>
            <a:r>
              <a:rPr lang="en-US" altLang="zh-CN" sz="1800" dirty="0">
                <a:solidFill>
                  <a:srgbClr val="000000"/>
                </a:solidFill>
                <a:latin typeface="Consolas" panose="020B0609020204030204" pitchFamily="49" charset="0"/>
              </a:rPr>
              <a:t>1</a:t>
            </a:r>
            <a:r>
              <a:rPr lang="zh-CN" altLang="en-US" sz="1800" dirty="0">
                <a:solidFill>
                  <a:srgbClr val="000000"/>
                </a:solidFill>
                <a:latin typeface="Consolas" panose="020B0609020204030204" pitchFamily="49" charset="0"/>
              </a:rPr>
              <a:t>）</a:t>
            </a:r>
            <a:r>
              <a:rPr lang="en-US" altLang="zh-CN" sz="1800" dirty="0">
                <a:solidFill>
                  <a:srgbClr val="000000"/>
                </a:solidFill>
                <a:latin typeface="Consolas" panose="020B0609020204030204" pitchFamily="49" charset="0"/>
              </a:rPr>
              <a:t>[,                 </a:t>
            </a:r>
            <a:r>
              <a:rPr lang="en-US" altLang="zh-CN" sz="1800" dirty="0">
                <a:solidFill>
                  <a:srgbClr val="008000"/>
                </a:solidFill>
                <a:latin typeface="Consolas" panose="020B0609020204030204" pitchFamily="49" charset="0"/>
              </a:rPr>
              <a:t>/* RS1</a:t>
            </a:r>
            <a:r>
              <a:rPr lang="zh-CN" altLang="en-US" sz="1800" dirty="0">
                <a:solidFill>
                  <a:srgbClr val="008000"/>
                </a:solidFill>
                <a:latin typeface="Consolas" panose="020B0609020204030204" pitchFamily="49" charset="0"/>
              </a:rPr>
              <a:t>对应</a:t>
            </a:r>
            <a:r>
              <a:rPr lang="en-US" altLang="zh-CN" sz="1800" dirty="0">
                <a:solidFill>
                  <a:srgbClr val="008000"/>
                </a:solidFill>
                <a:latin typeface="Consolas" panose="020B0609020204030204" pitchFamily="49" charset="0"/>
              </a:rPr>
              <a:t>SELECT </a:t>
            </a:r>
            <a:r>
              <a:rPr lang="zh-CN" altLang="en-US" sz="1800" dirty="0">
                <a:solidFill>
                  <a:srgbClr val="008000"/>
                </a:solidFill>
                <a:latin typeface="Consolas" panose="020B0609020204030204" pitchFamily="49" charset="0"/>
              </a:rPr>
              <a:t>语句的执行结果*</a:t>
            </a:r>
            <a:r>
              <a:rPr lang="en-US" altLang="zh-CN" sz="1800" dirty="0">
                <a:solidFill>
                  <a:srgbClr val="008000"/>
                </a:solidFill>
                <a:latin typeface="Consolas" panose="020B0609020204030204" pitchFamily="49" charset="0"/>
              </a:rPr>
              <a:t>/</a:t>
            </a:r>
            <a:endParaRPr lang="zh-CN" altLang="en-US" sz="1800" dirty="0">
              <a:solidFill>
                <a:srgbClr val="000000"/>
              </a:solidFill>
              <a:latin typeface="Consolas" panose="020B0609020204030204" pitchFamily="49" charset="0"/>
            </a:endParaRPr>
          </a:p>
          <a:p>
            <a:pPr>
              <a:buFont typeface="Wingdings" panose="05000000000000000000" pitchFamily="2" charset="2"/>
              <a:buNone/>
            </a:pPr>
            <a:r>
              <a:rPr lang="en-US" altLang="zh-CN" sz="1800" dirty="0">
                <a:solidFill>
                  <a:srgbClr val="008000"/>
                </a:solidFill>
                <a:latin typeface="Consolas" panose="020B0609020204030204" pitchFamily="49" charset="0"/>
              </a:rPr>
              <a:t>/*SELECT</a:t>
            </a:r>
            <a:r>
              <a:rPr lang="zh-CN" altLang="en-US" sz="1800" dirty="0">
                <a:solidFill>
                  <a:srgbClr val="008000"/>
                </a:solidFill>
                <a:latin typeface="Consolas" panose="020B0609020204030204" pitchFamily="49" charset="0"/>
              </a:rPr>
              <a:t>语句</a:t>
            </a:r>
            <a:r>
              <a:rPr lang="en-US" altLang="zh-CN" sz="1800" dirty="0">
                <a:solidFill>
                  <a:srgbClr val="008000"/>
                </a:solidFill>
                <a:latin typeface="Consolas" panose="020B0609020204030204" pitchFamily="49" charset="0"/>
              </a:rPr>
              <a:t>1</a:t>
            </a:r>
            <a:r>
              <a:rPr lang="zh-CN" altLang="en-US" sz="1800" dirty="0">
                <a:solidFill>
                  <a:srgbClr val="008000"/>
                </a:solidFill>
                <a:latin typeface="Consolas" panose="020B0609020204030204" pitchFamily="49" charset="0"/>
              </a:rPr>
              <a:t>中的目标列与</a:t>
            </a:r>
            <a:r>
              <a:rPr lang="en-US" altLang="zh-CN" sz="1800" dirty="0">
                <a:solidFill>
                  <a:srgbClr val="008000"/>
                </a:solidFill>
                <a:latin typeface="Consolas" panose="020B0609020204030204" pitchFamily="49" charset="0"/>
              </a:rPr>
              <a:t>RS1</a:t>
            </a:r>
            <a:r>
              <a:rPr lang="zh-CN" altLang="en-US" sz="1800" dirty="0">
                <a:solidFill>
                  <a:srgbClr val="008000"/>
                </a:solidFill>
                <a:latin typeface="Consolas" panose="020B0609020204030204" pitchFamily="49" charset="0"/>
              </a:rPr>
              <a:t>中的目标列必须保持一致*</a:t>
            </a:r>
            <a:r>
              <a:rPr lang="en-US" altLang="zh-CN" sz="1800" dirty="0">
                <a:solidFill>
                  <a:srgbClr val="008000"/>
                </a:solidFill>
                <a:latin typeface="Consolas" panose="020B0609020204030204" pitchFamily="49" charset="0"/>
              </a:rPr>
              <a:t>/</a:t>
            </a:r>
            <a:endParaRPr lang="zh-CN" altLang="en-US" sz="1800" dirty="0">
              <a:solidFill>
                <a:srgbClr val="000000"/>
              </a:solidFill>
              <a:latin typeface="Consolas" panose="020B0609020204030204" pitchFamily="49" charset="0"/>
            </a:endParaRPr>
          </a:p>
          <a:p>
            <a:pPr>
              <a:buFont typeface="Wingdings" panose="05000000000000000000" pitchFamily="2" charset="2"/>
              <a:buNone/>
            </a:pPr>
            <a:r>
              <a:rPr lang="en-US" altLang="zh-CN" sz="1800" dirty="0">
                <a:solidFill>
                  <a:srgbClr val="000000"/>
                </a:solidFill>
                <a:latin typeface="Consolas" panose="020B0609020204030204" pitchFamily="49" charset="0"/>
              </a:rPr>
              <a:t>RS2</a:t>
            </a:r>
            <a:r>
              <a:rPr lang="zh-CN" altLang="en-US" sz="1800" dirty="0">
                <a:solidFill>
                  <a:srgbClr val="000000"/>
                </a:solidFill>
                <a:latin typeface="Consolas" panose="020B0609020204030204" pitchFamily="49" charset="0"/>
              </a:rPr>
              <a:t>［</a:t>
            </a:r>
            <a:r>
              <a:rPr lang="en-US" altLang="zh-CN" sz="1800" dirty="0">
                <a:solidFill>
                  <a:srgbClr val="000000"/>
                </a:solidFill>
                <a:latin typeface="Consolas" panose="020B0609020204030204" pitchFamily="49" charset="0"/>
              </a:rPr>
              <a:t>(&lt;</a:t>
            </a:r>
            <a:r>
              <a:rPr lang="zh-CN" altLang="en-US" sz="1800" dirty="0">
                <a:solidFill>
                  <a:srgbClr val="000000"/>
                </a:solidFill>
                <a:latin typeface="Consolas" panose="020B0609020204030204" pitchFamily="49" charset="0"/>
              </a:rPr>
              <a:t>目标列</a:t>
            </a:r>
            <a:r>
              <a:rPr lang="en-US" altLang="zh-CN" sz="1800" dirty="0">
                <a:solidFill>
                  <a:srgbClr val="000000"/>
                </a:solidFill>
                <a:latin typeface="Consolas" panose="020B0609020204030204" pitchFamily="49" charset="0"/>
              </a:rPr>
              <a:t>&gt;,&lt;</a:t>
            </a:r>
            <a:r>
              <a:rPr lang="zh-CN" altLang="en-US" sz="1800" dirty="0">
                <a:solidFill>
                  <a:srgbClr val="000000"/>
                </a:solidFill>
                <a:latin typeface="Consolas" panose="020B0609020204030204" pitchFamily="49" charset="0"/>
              </a:rPr>
              <a:t>目标列</a:t>
            </a:r>
            <a:r>
              <a:rPr lang="en-US" altLang="zh-CN" sz="1800" dirty="0">
                <a:solidFill>
                  <a:srgbClr val="000000"/>
                </a:solidFill>
                <a:latin typeface="Consolas" panose="020B0609020204030204" pitchFamily="49" charset="0"/>
              </a:rPr>
              <a:t>&gt;)</a:t>
            </a:r>
            <a:r>
              <a:rPr lang="zh-CN" altLang="en-US" sz="1800" dirty="0">
                <a:solidFill>
                  <a:srgbClr val="000000"/>
                </a:solidFill>
                <a:latin typeface="Consolas" panose="020B0609020204030204" pitchFamily="49" charset="0"/>
              </a:rPr>
              <a:t>］</a:t>
            </a:r>
            <a:r>
              <a:rPr lang="en-US" altLang="zh-CN" sz="1800" dirty="0">
                <a:solidFill>
                  <a:srgbClr val="000000"/>
                </a:solidFill>
                <a:latin typeface="Consolas" panose="020B0609020204030204" pitchFamily="49" charset="0"/>
              </a:rPr>
              <a:t>AS        </a:t>
            </a:r>
            <a:r>
              <a:rPr lang="en-US" altLang="zh-CN" sz="1800" dirty="0">
                <a:solidFill>
                  <a:srgbClr val="008000"/>
                </a:solidFill>
                <a:latin typeface="Consolas" panose="020B0609020204030204" pitchFamily="49" charset="0"/>
              </a:rPr>
              <a:t>/* RS2</a:t>
            </a:r>
            <a:r>
              <a:rPr lang="zh-CN" altLang="en-US" sz="1800" dirty="0">
                <a:solidFill>
                  <a:srgbClr val="008000"/>
                </a:solidFill>
                <a:latin typeface="Consolas" panose="020B0609020204030204" pitchFamily="49" charset="0"/>
              </a:rPr>
              <a:t>为临时结果集的命名*</a:t>
            </a:r>
            <a:r>
              <a:rPr lang="en-US" altLang="zh-CN" sz="1800" dirty="0">
                <a:solidFill>
                  <a:srgbClr val="008000"/>
                </a:solidFill>
                <a:latin typeface="Consolas" panose="020B0609020204030204" pitchFamily="49" charset="0"/>
              </a:rPr>
              <a:t>/</a:t>
            </a:r>
            <a:endParaRPr lang="zh-CN" altLang="en-US" sz="1800" dirty="0">
              <a:solidFill>
                <a:srgbClr val="000000"/>
              </a:solidFill>
              <a:latin typeface="Consolas" panose="020B0609020204030204" pitchFamily="49" charset="0"/>
            </a:endParaRPr>
          </a:p>
          <a:p>
            <a:pPr>
              <a:buFont typeface="Wingdings" panose="05000000000000000000" pitchFamily="2" charset="2"/>
              <a:buNone/>
            </a:pPr>
            <a:r>
              <a:rPr lang="zh-CN" altLang="en-US" sz="1800" dirty="0">
                <a:solidFill>
                  <a:srgbClr val="000000"/>
                </a:solidFill>
                <a:latin typeface="Consolas" panose="020B0609020204030204" pitchFamily="49" charset="0"/>
              </a:rPr>
              <a:t>（</a:t>
            </a:r>
            <a:r>
              <a:rPr lang="en-US" altLang="zh-CN" sz="1800" dirty="0">
                <a:solidFill>
                  <a:srgbClr val="000000"/>
                </a:solidFill>
                <a:latin typeface="Consolas" panose="020B0609020204030204" pitchFamily="49" charset="0"/>
              </a:rPr>
              <a:t>SELECT </a:t>
            </a:r>
            <a:r>
              <a:rPr lang="zh-CN" altLang="en-US" sz="1800" dirty="0">
                <a:solidFill>
                  <a:srgbClr val="000000"/>
                </a:solidFill>
                <a:latin typeface="Consolas" panose="020B0609020204030204" pitchFamily="49" charset="0"/>
              </a:rPr>
              <a:t>语句</a:t>
            </a:r>
            <a:r>
              <a:rPr lang="en-US" altLang="zh-CN" sz="1800" dirty="0">
                <a:solidFill>
                  <a:srgbClr val="000000"/>
                </a:solidFill>
                <a:latin typeface="Consolas" panose="020B0609020204030204" pitchFamily="49" charset="0"/>
              </a:rPr>
              <a:t>2</a:t>
            </a:r>
            <a:r>
              <a:rPr lang="zh-CN" altLang="en-US" sz="1800" dirty="0">
                <a:solidFill>
                  <a:srgbClr val="000000"/>
                </a:solidFill>
                <a:latin typeface="Consolas" panose="020B0609020204030204" pitchFamily="49" charset="0"/>
              </a:rPr>
              <a:t>）</a:t>
            </a:r>
            <a:r>
              <a:rPr lang="en-US" altLang="zh-CN" sz="1800" dirty="0">
                <a:solidFill>
                  <a:srgbClr val="000000"/>
                </a:solidFill>
                <a:latin typeface="Consolas" panose="020B0609020204030204" pitchFamily="49" charset="0"/>
              </a:rPr>
              <a:t>,…]                </a:t>
            </a:r>
            <a:r>
              <a:rPr lang="en-US" altLang="zh-CN" sz="1800" dirty="0">
                <a:solidFill>
                  <a:srgbClr val="008000"/>
                </a:solidFill>
                <a:latin typeface="Consolas" panose="020B0609020204030204" pitchFamily="49" charset="0"/>
              </a:rPr>
              <a:t>/* RS2</a:t>
            </a:r>
            <a:r>
              <a:rPr lang="zh-CN" altLang="en-US" sz="1800" dirty="0">
                <a:solidFill>
                  <a:srgbClr val="008000"/>
                </a:solidFill>
                <a:latin typeface="Consolas" panose="020B0609020204030204" pitchFamily="49" charset="0"/>
              </a:rPr>
              <a:t>对应</a:t>
            </a:r>
            <a:r>
              <a:rPr lang="en-US" altLang="zh-CN" sz="1800" dirty="0">
                <a:solidFill>
                  <a:srgbClr val="008000"/>
                </a:solidFill>
                <a:latin typeface="Consolas" panose="020B0609020204030204" pitchFamily="49" charset="0"/>
              </a:rPr>
              <a:t>SELECT </a:t>
            </a:r>
            <a:r>
              <a:rPr lang="zh-CN" altLang="en-US" sz="1800" dirty="0">
                <a:solidFill>
                  <a:srgbClr val="008000"/>
                </a:solidFill>
                <a:latin typeface="Consolas" panose="020B0609020204030204" pitchFamily="49" charset="0"/>
              </a:rPr>
              <a:t>语句的执行结果*</a:t>
            </a:r>
            <a:r>
              <a:rPr lang="en-US" altLang="zh-CN" sz="1800" dirty="0">
                <a:solidFill>
                  <a:srgbClr val="008000"/>
                </a:solidFill>
                <a:latin typeface="Consolas" panose="020B0609020204030204" pitchFamily="49" charset="0"/>
              </a:rPr>
              <a:t>/</a:t>
            </a:r>
            <a:endParaRPr lang="zh-CN" altLang="en-US" sz="1800" dirty="0">
              <a:solidFill>
                <a:srgbClr val="000000"/>
              </a:solidFill>
              <a:latin typeface="Consolas" panose="020B0609020204030204" pitchFamily="49" charset="0"/>
            </a:endParaRPr>
          </a:p>
          <a:p>
            <a:pPr>
              <a:buFont typeface="Wingdings" panose="05000000000000000000" pitchFamily="2" charset="2"/>
              <a:buNone/>
            </a:pPr>
            <a:r>
              <a:rPr lang="en-US" altLang="zh-CN" sz="1800" dirty="0">
                <a:solidFill>
                  <a:srgbClr val="008000"/>
                </a:solidFill>
                <a:latin typeface="Consolas" panose="020B0609020204030204" pitchFamily="49" charset="0"/>
              </a:rPr>
              <a:t>/*SELECT</a:t>
            </a:r>
            <a:r>
              <a:rPr lang="zh-CN" altLang="en-US" sz="1800" dirty="0">
                <a:solidFill>
                  <a:srgbClr val="008000"/>
                </a:solidFill>
                <a:latin typeface="Consolas" panose="020B0609020204030204" pitchFamily="49" charset="0"/>
              </a:rPr>
              <a:t>语句</a:t>
            </a:r>
            <a:r>
              <a:rPr lang="en-US" altLang="zh-CN" sz="1800" dirty="0">
                <a:solidFill>
                  <a:srgbClr val="008000"/>
                </a:solidFill>
                <a:latin typeface="Consolas" panose="020B0609020204030204" pitchFamily="49" charset="0"/>
              </a:rPr>
              <a:t>2</a:t>
            </a:r>
            <a:r>
              <a:rPr lang="zh-CN" altLang="en-US" sz="1800" dirty="0">
                <a:solidFill>
                  <a:srgbClr val="008000"/>
                </a:solidFill>
                <a:latin typeface="Consolas" panose="020B0609020204030204" pitchFamily="49" charset="0"/>
              </a:rPr>
              <a:t>中的目标列与</a:t>
            </a:r>
            <a:r>
              <a:rPr lang="en-US" altLang="zh-CN" sz="1800" dirty="0">
                <a:solidFill>
                  <a:srgbClr val="008000"/>
                </a:solidFill>
                <a:latin typeface="Consolas" panose="020B0609020204030204" pitchFamily="49" charset="0"/>
              </a:rPr>
              <a:t>RS2</a:t>
            </a:r>
            <a:r>
              <a:rPr lang="zh-CN" altLang="en-US" sz="1800" dirty="0">
                <a:solidFill>
                  <a:srgbClr val="008000"/>
                </a:solidFill>
                <a:latin typeface="Consolas" panose="020B0609020204030204" pitchFamily="49" charset="0"/>
              </a:rPr>
              <a:t>中的目标列必须保持一致*</a:t>
            </a:r>
            <a:r>
              <a:rPr lang="en-US" altLang="zh-CN" sz="1800" dirty="0">
                <a:solidFill>
                  <a:srgbClr val="008000"/>
                </a:solidFill>
                <a:latin typeface="Consolas" panose="020B0609020204030204" pitchFamily="49" charset="0"/>
              </a:rPr>
              <a:t>/</a:t>
            </a:r>
            <a:endParaRPr lang="zh-CN" altLang="en-US" sz="1800" dirty="0">
              <a:solidFill>
                <a:srgbClr val="000000"/>
              </a:solidFill>
              <a:latin typeface="Consolas" panose="020B0609020204030204" pitchFamily="49" charset="0"/>
            </a:endParaRPr>
          </a:p>
          <a:p>
            <a:pPr>
              <a:buFont typeface="Wingdings" panose="05000000000000000000" pitchFamily="2" charset="2"/>
              <a:buNone/>
            </a:pPr>
            <a:r>
              <a:rPr lang="zh-CN" altLang="en-US" sz="1800" dirty="0">
                <a:solidFill>
                  <a:srgbClr val="000000"/>
                </a:solidFill>
                <a:latin typeface="Consolas" panose="020B0609020204030204" pitchFamily="49" charset="0"/>
              </a:rPr>
              <a:t>    </a:t>
            </a:r>
            <a:r>
              <a:rPr lang="en-US" altLang="zh-CN" sz="1800" dirty="0">
                <a:solidFill>
                  <a:srgbClr val="000000"/>
                </a:solidFill>
                <a:latin typeface="Consolas" panose="020B0609020204030204" pitchFamily="49" charset="0"/>
              </a:rPr>
              <a:t>SQL</a:t>
            </a:r>
            <a:r>
              <a:rPr lang="zh-CN" altLang="en-US" sz="1800" dirty="0">
                <a:solidFill>
                  <a:srgbClr val="000000"/>
                </a:solidFill>
                <a:latin typeface="Consolas" panose="020B0609020204030204" pitchFamily="49" charset="0"/>
              </a:rPr>
              <a:t>语句；                      </a:t>
            </a:r>
            <a:r>
              <a:rPr lang="en-US" altLang="zh-CN" sz="1800" dirty="0">
                <a:solidFill>
                  <a:srgbClr val="008000"/>
                </a:solidFill>
                <a:latin typeface="Consolas" panose="020B0609020204030204" pitchFamily="49" charset="0"/>
              </a:rPr>
              <a:t>/* </a:t>
            </a:r>
            <a:r>
              <a:rPr lang="zh-CN" altLang="en-US" sz="1800" dirty="0">
                <a:solidFill>
                  <a:srgbClr val="008000"/>
                </a:solidFill>
                <a:latin typeface="Consolas" panose="020B0609020204030204" pitchFamily="49" charset="0"/>
              </a:rPr>
              <a:t>执行与</a:t>
            </a:r>
            <a:r>
              <a:rPr lang="en-US" altLang="zh-CN" sz="1800" dirty="0">
                <a:solidFill>
                  <a:srgbClr val="008000"/>
                </a:solidFill>
                <a:latin typeface="Consolas" panose="020B0609020204030204" pitchFamily="49" charset="0"/>
              </a:rPr>
              <a:t>RS1</a:t>
            </a:r>
            <a:r>
              <a:rPr lang="zh-CN" altLang="en-US" sz="1800" dirty="0">
                <a:solidFill>
                  <a:srgbClr val="008000"/>
                </a:solidFill>
                <a:latin typeface="Consolas" panose="020B0609020204030204" pitchFamily="49" charset="0"/>
              </a:rPr>
              <a:t>，</a:t>
            </a:r>
            <a:r>
              <a:rPr lang="en-US" altLang="zh-CN" sz="1800" dirty="0">
                <a:solidFill>
                  <a:srgbClr val="008000"/>
                </a:solidFill>
                <a:latin typeface="Consolas" panose="020B0609020204030204" pitchFamily="49" charset="0"/>
              </a:rPr>
              <a:t>RS2,…,</a:t>
            </a:r>
            <a:r>
              <a:rPr lang="zh-CN" altLang="en-US" sz="1800" dirty="0">
                <a:solidFill>
                  <a:srgbClr val="008000"/>
                </a:solidFill>
                <a:latin typeface="Consolas" panose="020B0609020204030204" pitchFamily="49" charset="0"/>
              </a:rPr>
              <a:t>相关的查询*</a:t>
            </a:r>
            <a:r>
              <a:rPr lang="en-US" altLang="zh-CN" sz="1800" dirty="0">
                <a:solidFill>
                  <a:srgbClr val="008000"/>
                </a:solidFill>
                <a:latin typeface="Consolas" panose="020B0609020204030204" pitchFamily="49" charset="0"/>
              </a:rPr>
              <a:t>/</a:t>
            </a:r>
            <a:endParaRPr lang="zh-CN" altLang="en-US" sz="1800" dirty="0">
              <a:solidFill>
                <a:srgbClr val="000000"/>
              </a:solidFill>
              <a:latin typeface="Consolas" panose="020B0609020204030204" pitchFamily="49" charset="0"/>
            </a:endParaRPr>
          </a:p>
          <a:p>
            <a:pPr>
              <a:lnSpc>
                <a:spcPct val="120000"/>
              </a:lnSpc>
              <a:buFont typeface="Wingdings" panose="05000000000000000000" pitchFamily="2" charset="2"/>
              <a:buNone/>
            </a:pPr>
            <a:endParaRPr lang="zh-CN" altLang="en-US"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noChangeArrowheads="1"/>
          </p:cNvSpPr>
          <p:nvPr>
            <p:ph type="title" idx="4294967295"/>
          </p:nvPr>
        </p:nvSpPr>
        <p:spPr>
          <a:xfrm>
            <a:off x="457200" y="-22225"/>
            <a:ext cx="8229600" cy="846138"/>
          </a:xfrm>
        </p:spPr>
        <p:txBody>
          <a:bodyPr/>
          <a:lstStyle/>
          <a:p>
            <a:r>
              <a:rPr lang="en-US" altLang="zh-CN"/>
              <a:t>WITH</a:t>
            </a:r>
            <a:r>
              <a:rPr lang="zh-CN" altLang="en-US"/>
              <a:t>子句 示例</a:t>
            </a:r>
            <a:endParaRPr lang="zh-CN" altLang="zh-CN"/>
          </a:p>
        </p:txBody>
      </p:sp>
      <p:sp>
        <p:nvSpPr>
          <p:cNvPr id="22530" name="内容占位符 2"/>
          <p:cNvSpPr txBox="1">
            <a:spLocks noChangeArrowheads="1"/>
          </p:cNvSpPr>
          <p:nvPr/>
        </p:nvSpPr>
        <p:spPr bwMode="auto">
          <a:xfrm>
            <a:off x="395288" y="823913"/>
            <a:ext cx="8640762"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lnSpc>
                <a:spcPct val="120000"/>
              </a:lnSpc>
            </a:pPr>
            <a:r>
              <a:rPr lang="en-US" altLang="zh-CN" dirty="0"/>
              <a:t>[</a:t>
            </a:r>
            <a:r>
              <a:rPr lang="zh-CN" altLang="en-US" dirty="0"/>
              <a:t>例</a:t>
            </a:r>
            <a:r>
              <a:rPr lang="en-US" altLang="zh-CN" dirty="0"/>
              <a:t>8.1]</a:t>
            </a:r>
            <a:r>
              <a:rPr lang="zh-CN" altLang="en-US" dirty="0"/>
              <a:t>求</a:t>
            </a:r>
            <a:r>
              <a:rPr lang="en-US" altLang="zh-CN" dirty="0"/>
              <a:t>81001-01</a:t>
            </a:r>
            <a:r>
              <a:rPr lang="zh-CN" altLang="en-US" dirty="0"/>
              <a:t>和</a:t>
            </a:r>
            <a:r>
              <a:rPr lang="en-US" altLang="zh-CN" dirty="0"/>
              <a:t>81001-02</a:t>
            </a:r>
            <a:r>
              <a:rPr lang="zh-CN" altLang="en-US" dirty="0"/>
              <a:t>两个教学班之间学生选课平均成绩的差异。</a:t>
            </a:r>
            <a:endParaRPr lang="en-US" altLang="zh-CN" dirty="0"/>
          </a:p>
        </p:txBody>
      </p:sp>
      <p:sp>
        <p:nvSpPr>
          <p:cNvPr id="5" name="文本框 4"/>
          <p:cNvSpPr txBox="1"/>
          <p:nvPr/>
        </p:nvSpPr>
        <p:spPr>
          <a:xfrm>
            <a:off x="1692275" y="1851025"/>
            <a:ext cx="6551613" cy="2862263"/>
          </a:xfrm>
          <a:prstGeom prst="rect">
            <a:avLst/>
          </a:prstGeom>
          <a:noFill/>
        </p:spPr>
        <p:txBody>
          <a:bodyPr>
            <a:spAutoFit/>
          </a:bodyPr>
          <a:lstStyle/>
          <a:p>
            <a:pPr>
              <a:defRPr/>
            </a:pPr>
            <a:r>
              <a:rPr lang="en-US" altLang="zh-CN" b="1" dirty="0">
                <a:solidFill>
                  <a:srgbClr val="800000"/>
                </a:solidFill>
                <a:latin typeface="Courier New" panose="02070309020205020404" pitchFamily="49" charset="0"/>
              </a:rPr>
              <a:t>WITH</a:t>
            </a:r>
            <a:r>
              <a:rPr lang="en-US" altLang="zh-CN" b="1" dirty="0">
                <a:solidFill>
                  <a:srgbClr val="000000"/>
                </a:solidFill>
                <a:latin typeface="Courier New" panose="02070309020205020404" pitchFamily="49" charset="0"/>
              </a:rPr>
              <a:t> </a:t>
            </a:r>
          </a:p>
          <a:p>
            <a:pPr>
              <a:defRPr/>
            </a:pPr>
            <a:r>
              <a:rPr lang="en-US" altLang="zh-CN" b="1" dirty="0">
                <a:solidFill>
                  <a:srgbClr val="000000"/>
                </a:solidFill>
                <a:latin typeface="Courier New" panose="02070309020205020404" pitchFamily="49" charset="0"/>
              </a:rPr>
              <a:t>RS1(Grade)</a:t>
            </a:r>
          </a:p>
          <a:p>
            <a:pPr>
              <a:defRPr/>
            </a:pPr>
            <a:r>
              <a:rPr lang="en-US" altLang="zh-CN" b="1" dirty="0">
                <a:solidFill>
                  <a:srgbClr val="800000"/>
                </a:solidFill>
                <a:latin typeface="Courier New" panose="02070309020205020404" pitchFamily="49" charset="0"/>
              </a:rPr>
              <a:t>	AS</a:t>
            </a:r>
            <a:r>
              <a:rPr lang="en-US" altLang="zh-CN" b="1" dirty="0">
                <a:solidFill>
                  <a:srgbClr val="000000"/>
                </a:solidFill>
                <a:latin typeface="Courier New" panose="02070309020205020404" pitchFamily="49" charset="0"/>
              </a:rPr>
              <a:t> </a:t>
            </a:r>
          </a:p>
          <a:p>
            <a:pPr>
              <a:defRPr/>
            </a:pPr>
            <a:r>
              <a:rPr lang="en-US" altLang="zh-CN" dirty="0">
                <a:solidFill>
                  <a:srgbClr val="000000"/>
                </a:solidFill>
                <a:latin typeface="Courier New" panose="02070309020205020404" pitchFamily="49" charset="0"/>
              </a:rPr>
              <a:t>	(</a:t>
            </a:r>
            <a:r>
              <a:rPr lang="en-US" altLang="zh-CN" b="1" dirty="0">
                <a:solidFill>
                  <a:srgbClr val="800000"/>
                </a:solidFill>
                <a:latin typeface="Courier New" panose="02070309020205020404" pitchFamily="49" charset="0"/>
              </a:rPr>
              <a:t>SELECT</a:t>
            </a:r>
            <a:r>
              <a:rPr lang="en-US" altLang="zh-CN" b="1" dirty="0">
                <a:solidFill>
                  <a:srgbClr val="000000"/>
                </a:solidFill>
                <a:latin typeface="Courier New" panose="02070309020205020404" pitchFamily="49" charset="0"/>
              </a:rPr>
              <a:t> AVG(Grade) </a:t>
            </a:r>
            <a:r>
              <a:rPr lang="en-US" altLang="zh-CN" b="1" dirty="0">
                <a:solidFill>
                  <a:srgbClr val="800000"/>
                </a:solidFill>
                <a:latin typeface="Courier New" panose="02070309020205020404" pitchFamily="49" charset="0"/>
              </a:rPr>
              <a:t>FROM</a:t>
            </a:r>
            <a:r>
              <a:rPr lang="en-US" altLang="zh-CN" b="1" dirty="0">
                <a:solidFill>
                  <a:srgbClr val="000000"/>
                </a:solidFill>
                <a:latin typeface="Courier New" panose="02070309020205020404" pitchFamily="49" charset="0"/>
              </a:rPr>
              <a:t> SC </a:t>
            </a:r>
          </a:p>
          <a:p>
            <a:pPr>
              <a:defRPr/>
            </a:pPr>
            <a:r>
              <a:rPr lang="en-US" altLang="zh-CN" b="1" dirty="0">
                <a:solidFill>
                  <a:srgbClr val="800000"/>
                </a:solidFill>
                <a:latin typeface="Courier New" panose="02070309020205020404" pitchFamily="49" charset="0"/>
              </a:rPr>
              <a:t>	WHERE</a:t>
            </a:r>
            <a:r>
              <a:rPr lang="en-US" altLang="zh-CN" b="1" dirty="0">
                <a:solidFill>
                  <a:srgbClr val="000000"/>
                </a:solidFill>
                <a:latin typeface="Courier New" panose="02070309020205020404" pitchFamily="49" charset="0"/>
              </a:rPr>
              <a:t> </a:t>
            </a:r>
            <a:r>
              <a:rPr lang="en-US" altLang="zh-CN" b="1" dirty="0" err="1">
                <a:solidFill>
                  <a:srgbClr val="000000"/>
                </a:solidFill>
                <a:latin typeface="Courier New" panose="02070309020205020404" pitchFamily="49" charset="0"/>
              </a:rPr>
              <a:t>Teachingclass</a:t>
            </a:r>
            <a:r>
              <a:rPr lang="en-US" altLang="zh-CN" b="1" dirty="0">
                <a:solidFill>
                  <a:srgbClr val="000000"/>
                </a:solidFill>
                <a:latin typeface="Courier New" panose="02070309020205020404" pitchFamily="49" charset="0"/>
              </a:rPr>
              <a:t> = </a:t>
            </a:r>
            <a:r>
              <a:rPr lang="en-US" altLang="zh-CN" b="1" dirty="0">
                <a:solidFill>
                  <a:srgbClr val="008000"/>
                </a:solidFill>
                <a:latin typeface="Courier New" panose="02070309020205020404" pitchFamily="49" charset="0"/>
              </a:rPr>
              <a:t>'81001-01'</a:t>
            </a:r>
            <a:r>
              <a:rPr lang="en-US" altLang="zh-CN" b="1" dirty="0">
                <a:solidFill>
                  <a:srgbClr val="000000"/>
                </a:solidFill>
                <a:latin typeface="Courier New" panose="02070309020205020404" pitchFamily="49" charset="0"/>
              </a:rPr>
              <a:t>),</a:t>
            </a:r>
          </a:p>
          <a:p>
            <a:pPr>
              <a:defRPr/>
            </a:pPr>
            <a:r>
              <a:rPr lang="en-US" altLang="zh-CN" b="1" dirty="0">
                <a:solidFill>
                  <a:srgbClr val="000000"/>
                </a:solidFill>
                <a:latin typeface="Courier New" panose="02070309020205020404" pitchFamily="49" charset="0"/>
              </a:rPr>
              <a:t>RS2(Grade)</a:t>
            </a:r>
          </a:p>
          <a:p>
            <a:pPr>
              <a:defRPr/>
            </a:pPr>
            <a:r>
              <a:rPr lang="en-US" altLang="zh-CN" b="1" dirty="0">
                <a:solidFill>
                  <a:srgbClr val="800000"/>
                </a:solidFill>
                <a:latin typeface="Courier New" panose="02070309020205020404" pitchFamily="49" charset="0"/>
              </a:rPr>
              <a:t>	AS</a:t>
            </a:r>
            <a:r>
              <a:rPr lang="en-US" altLang="zh-CN" b="1" dirty="0">
                <a:solidFill>
                  <a:srgbClr val="000000"/>
                </a:solidFill>
                <a:latin typeface="Courier New" panose="02070309020205020404" pitchFamily="49" charset="0"/>
              </a:rPr>
              <a:t> </a:t>
            </a:r>
          </a:p>
          <a:p>
            <a:pPr>
              <a:defRPr/>
            </a:pPr>
            <a:r>
              <a:rPr lang="en-US" altLang="zh-CN" dirty="0">
                <a:solidFill>
                  <a:srgbClr val="000000"/>
                </a:solidFill>
                <a:latin typeface="Courier New" panose="02070309020205020404" pitchFamily="49" charset="0"/>
              </a:rPr>
              <a:t>	(</a:t>
            </a:r>
            <a:r>
              <a:rPr lang="en-US" altLang="zh-CN" b="1" dirty="0">
                <a:solidFill>
                  <a:srgbClr val="800000"/>
                </a:solidFill>
                <a:latin typeface="Courier New" panose="02070309020205020404" pitchFamily="49" charset="0"/>
              </a:rPr>
              <a:t>SELECT</a:t>
            </a:r>
            <a:r>
              <a:rPr lang="en-US" altLang="zh-CN" b="1" dirty="0">
                <a:solidFill>
                  <a:srgbClr val="000000"/>
                </a:solidFill>
                <a:latin typeface="Courier New" panose="02070309020205020404" pitchFamily="49" charset="0"/>
              </a:rPr>
              <a:t> AVG(Grade) </a:t>
            </a:r>
            <a:r>
              <a:rPr lang="en-US" altLang="zh-CN" b="1" dirty="0">
                <a:solidFill>
                  <a:srgbClr val="800000"/>
                </a:solidFill>
                <a:latin typeface="Courier New" panose="02070309020205020404" pitchFamily="49" charset="0"/>
              </a:rPr>
              <a:t>FROM</a:t>
            </a:r>
            <a:r>
              <a:rPr lang="en-US" altLang="zh-CN" b="1" dirty="0">
                <a:solidFill>
                  <a:srgbClr val="000000"/>
                </a:solidFill>
                <a:latin typeface="Courier New" panose="02070309020205020404" pitchFamily="49" charset="0"/>
              </a:rPr>
              <a:t> SC </a:t>
            </a:r>
          </a:p>
          <a:p>
            <a:pPr>
              <a:defRPr/>
            </a:pPr>
            <a:r>
              <a:rPr lang="en-US" altLang="zh-CN" b="1" dirty="0">
                <a:solidFill>
                  <a:srgbClr val="800000"/>
                </a:solidFill>
                <a:latin typeface="Courier New" panose="02070309020205020404" pitchFamily="49" charset="0"/>
              </a:rPr>
              <a:t>	WHERE</a:t>
            </a:r>
            <a:r>
              <a:rPr lang="en-US" altLang="zh-CN" b="1" dirty="0">
                <a:solidFill>
                  <a:srgbClr val="000000"/>
                </a:solidFill>
                <a:latin typeface="Courier New" panose="02070309020205020404" pitchFamily="49" charset="0"/>
              </a:rPr>
              <a:t> </a:t>
            </a:r>
            <a:r>
              <a:rPr lang="en-US" altLang="zh-CN" b="1" dirty="0" err="1">
                <a:solidFill>
                  <a:srgbClr val="000000"/>
                </a:solidFill>
                <a:latin typeface="Courier New" panose="02070309020205020404" pitchFamily="49" charset="0"/>
              </a:rPr>
              <a:t>Teachingclass</a:t>
            </a:r>
            <a:r>
              <a:rPr lang="en-US" altLang="zh-CN" b="1" dirty="0">
                <a:solidFill>
                  <a:srgbClr val="000000"/>
                </a:solidFill>
                <a:latin typeface="Courier New" panose="02070309020205020404" pitchFamily="49" charset="0"/>
              </a:rPr>
              <a:t> = </a:t>
            </a:r>
            <a:r>
              <a:rPr lang="en-US" altLang="zh-CN" b="1" dirty="0">
                <a:solidFill>
                  <a:srgbClr val="008000"/>
                </a:solidFill>
                <a:latin typeface="Courier New" panose="02070309020205020404" pitchFamily="49" charset="0"/>
              </a:rPr>
              <a:t>'81001-02'</a:t>
            </a:r>
            <a:r>
              <a:rPr lang="en-US" altLang="zh-CN" b="1" dirty="0">
                <a:solidFill>
                  <a:srgbClr val="000000"/>
                </a:solidFill>
                <a:latin typeface="Courier New" panose="02070309020205020404" pitchFamily="49" charset="0"/>
              </a:rPr>
              <a:t>)</a:t>
            </a:r>
          </a:p>
          <a:p>
            <a:pPr>
              <a:defRPr/>
            </a:pPr>
            <a:r>
              <a:rPr lang="en-US" altLang="zh-CN" b="1" dirty="0">
                <a:solidFill>
                  <a:srgbClr val="800000"/>
                </a:solidFill>
                <a:latin typeface="Courier New" panose="02070309020205020404" pitchFamily="49" charset="0"/>
              </a:rPr>
              <a:t>SELECT</a:t>
            </a:r>
            <a:r>
              <a:rPr lang="en-US" altLang="zh-CN" b="1" dirty="0">
                <a:solidFill>
                  <a:srgbClr val="000000"/>
                </a:solidFill>
                <a:latin typeface="Courier New" panose="02070309020205020404" pitchFamily="49" charset="0"/>
              </a:rPr>
              <a:t> RS1.Grade-RS2.Grade </a:t>
            </a:r>
            <a:r>
              <a:rPr lang="en-US" altLang="zh-CN" b="1" dirty="0">
                <a:solidFill>
                  <a:srgbClr val="800000"/>
                </a:solidFill>
                <a:latin typeface="Courier New" panose="02070309020205020404" pitchFamily="49" charset="0"/>
              </a:rPr>
              <a:t>from</a:t>
            </a:r>
            <a:r>
              <a:rPr lang="en-US" altLang="zh-CN" b="1" dirty="0">
                <a:solidFill>
                  <a:srgbClr val="000000"/>
                </a:solidFill>
                <a:latin typeface="Courier New" panose="02070309020205020404" pitchFamily="49" charset="0"/>
              </a:rPr>
              <a:t> RS1,RS2;</a:t>
            </a:r>
            <a:endParaRPr lang="en-US" altLang="zh-CN" sz="1200" kern="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noChangeArrowheads="1"/>
          </p:cNvSpPr>
          <p:nvPr>
            <p:ph type="title" idx="4294967295"/>
          </p:nvPr>
        </p:nvSpPr>
        <p:spPr>
          <a:xfrm>
            <a:off x="457200" y="-22225"/>
            <a:ext cx="8229600" cy="846138"/>
          </a:xfrm>
        </p:spPr>
        <p:txBody>
          <a:bodyPr/>
          <a:lstStyle/>
          <a:p>
            <a:r>
              <a:rPr lang="en-US" altLang="zh-CN"/>
              <a:t>WITH RECURSIVE</a:t>
            </a:r>
            <a:r>
              <a:rPr lang="zh-CN" altLang="en-US"/>
              <a:t>子句 格式</a:t>
            </a:r>
            <a:endParaRPr lang="zh-CN" altLang="zh-CN"/>
          </a:p>
        </p:txBody>
      </p:sp>
      <p:sp>
        <p:nvSpPr>
          <p:cNvPr id="23554" name="内容占位符 2"/>
          <p:cNvSpPr txBox="1">
            <a:spLocks noChangeArrowheads="1"/>
          </p:cNvSpPr>
          <p:nvPr/>
        </p:nvSpPr>
        <p:spPr bwMode="auto">
          <a:xfrm>
            <a:off x="395288" y="803275"/>
            <a:ext cx="8497887"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lnSpc>
                <a:spcPct val="120000"/>
              </a:lnSpc>
            </a:pPr>
            <a:r>
              <a:rPr lang="en-US" altLang="zh-CN" dirty="0"/>
              <a:t>WITH RECURSIVE</a:t>
            </a:r>
            <a:r>
              <a:rPr lang="zh-CN" altLang="en-US" dirty="0"/>
              <a:t>子句的一般格式</a:t>
            </a:r>
            <a:r>
              <a:rPr lang="en-US" altLang="zh-CN" dirty="0"/>
              <a:t>:</a:t>
            </a:r>
            <a:endParaRPr lang="en-US" altLang="zh-CN" sz="1800" dirty="0">
              <a:solidFill>
                <a:srgbClr val="008000"/>
              </a:solidFill>
              <a:latin typeface="Consolas" panose="020B0609020204030204" pitchFamily="49" charset="0"/>
            </a:endParaRPr>
          </a:p>
          <a:p>
            <a:pPr>
              <a:buFont typeface="Wingdings" panose="05000000000000000000" pitchFamily="2" charset="2"/>
              <a:buNone/>
            </a:pPr>
            <a:r>
              <a:rPr lang="en-US" altLang="zh-CN" sz="1800" dirty="0">
                <a:solidFill>
                  <a:srgbClr val="000000"/>
                </a:solidFill>
                <a:latin typeface="Consolas" panose="020B0609020204030204" pitchFamily="49" charset="0"/>
              </a:rPr>
              <a:t>WITH RECURSIVE RS AS</a:t>
            </a:r>
          </a:p>
          <a:p>
            <a:pPr>
              <a:buFont typeface="Wingdings" panose="05000000000000000000" pitchFamily="2" charset="2"/>
              <a:buNone/>
            </a:pPr>
            <a:r>
              <a:rPr lang="en-US" altLang="zh-CN" sz="1200" dirty="0">
                <a:solidFill>
                  <a:srgbClr val="000000"/>
                </a:solidFill>
                <a:latin typeface="Consolas" panose="020B0609020204030204" pitchFamily="49" charset="0"/>
              </a:rPr>
              <a:t>    </a:t>
            </a:r>
            <a:r>
              <a:rPr lang="en-US" altLang="zh-CN" sz="1800" dirty="0">
                <a:solidFill>
                  <a:srgbClr val="000000"/>
                </a:solidFill>
                <a:latin typeface="Consolas" panose="020B0609020204030204" pitchFamily="49" charset="0"/>
              </a:rPr>
              <a:t>(</a:t>
            </a:r>
          </a:p>
          <a:p>
            <a:pPr>
              <a:buFont typeface="Wingdings" panose="05000000000000000000" pitchFamily="2" charset="2"/>
              <a:buNone/>
            </a:pPr>
            <a:r>
              <a:rPr lang="en-US" altLang="zh-CN" sz="1800" dirty="0">
                <a:solidFill>
                  <a:srgbClr val="000000"/>
                </a:solidFill>
                <a:latin typeface="Consolas" panose="020B0609020204030204" pitchFamily="49" charset="0"/>
              </a:rPr>
              <a:t>        SEED QUERY           </a:t>
            </a:r>
            <a:r>
              <a:rPr lang="en-US" altLang="zh-CN" sz="1800" dirty="0">
                <a:solidFill>
                  <a:srgbClr val="008000"/>
                </a:solidFill>
                <a:latin typeface="Consolas" panose="020B0609020204030204" pitchFamily="49" charset="0"/>
              </a:rPr>
              <a:t>/*</a:t>
            </a:r>
            <a:r>
              <a:rPr lang="zh-CN" altLang="en-US" sz="1800" dirty="0">
                <a:solidFill>
                  <a:srgbClr val="008000"/>
                </a:solidFill>
                <a:latin typeface="Consolas" panose="020B0609020204030204" pitchFamily="49" charset="0"/>
              </a:rPr>
              <a:t>初始化查询的临时结果集，记为</a:t>
            </a:r>
            <a:r>
              <a:rPr lang="en-US" altLang="zh-CN" sz="1800" dirty="0">
                <a:solidFill>
                  <a:srgbClr val="008000"/>
                </a:solidFill>
                <a:latin typeface="Consolas" panose="020B0609020204030204" pitchFamily="49" charset="0"/>
              </a:rPr>
              <a:t>L[1]*/</a:t>
            </a:r>
          </a:p>
          <a:p>
            <a:pPr>
              <a:buFont typeface="Wingdings" panose="05000000000000000000" pitchFamily="2" charset="2"/>
              <a:buNone/>
            </a:pPr>
            <a:r>
              <a:rPr lang="en-US" altLang="zh-CN" sz="1800" dirty="0">
                <a:solidFill>
                  <a:srgbClr val="000000"/>
                </a:solidFill>
                <a:latin typeface="Consolas" panose="020B0609020204030204" pitchFamily="49" charset="0"/>
              </a:rPr>
              <a:t>        UNION [ALL]          </a:t>
            </a:r>
            <a:r>
              <a:rPr lang="en-US" altLang="zh-CN" sz="1800" dirty="0">
                <a:solidFill>
                  <a:srgbClr val="008000"/>
                </a:solidFill>
                <a:latin typeface="Consolas" panose="020B0609020204030204" pitchFamily="49" charset="0"/>
              </a:rPr>
              <a:t>/*</a:t>
            </a:r>
            <a:r>
              <a:rPr lang="zh-CN" altLang="en-US" sz="1800" dirty="0">
                <a:solidFill>
                  <a:srgbClr val="008000"/>
                </a:solidFill>
                <a:latin typeface="Consolas" panose="020B0609020204030204" pitchFamily="49" charset="0"/>
              </a:rPr>
              <a:t>是否需要保留重复记录，加</a:t>
            </a:r>
            <a:r>
              <a:rPr lang="en-US" altLang="zh-CN" sz="1800" dirty="0">
                <a:solidFill>
                  <a:srgbClr val="008000"/>
                </a:solidFill>
                <a:latin typeface="Consolas" panose="020B0609020204030204" pitchFamily="49" charset="0"/>
              </a:rPr>
              <a:t>ALL</a:t>
            </a:r>
            <a:r>
              <a:rPr lang="zh-CN" altLang="en-US" sz="1800" dirty="0">
                <a:solidFill>
                  <a:srgbClr val="008000"/>
                </a:solidFill>
                <a:latin typeface="Consolas" panose="020B0609020204030204" pitchFamily="49" charset="0"/>
              </a:rPr>
              <a:t>为保留*</a:t>
            </a:r>
            <a:r>
              <a:rPr lang="en-US" altLang="zh-CN" sz="1800" dirty="0">
                <a:solidFill>
                  <a:srgbClr val="008000"/>
                </a:solidFill>
                <a:latin typeface="Consolas" panose="020B0609020204030204" pitchFamily="49" charset="0"/>
              </a:rPr>
              <a:t>/</a:t>
            </a:r>
            <a:endParaRPr lang="zh-CN" altLang="en-US" sz="1800" dirty="0">
              <a:solidFill>
                <a:srgbClr val="008000"/>
              </a:solidFill>
              <a:latin typeface="Consolas" panose="020B0609020204030204" pitchFamily="49" charset="0"/>
            </a:endParaRPr>
          </a:p>
          <a:p>
            <a:pPr>
              <a:buFont typeface="Wingdings" panose="05000000000000000000" pitchFamily="2" charset="2"/>
              <a:buNone/>
            </a:pPr>
            <a:r>
              <a:rPr lang="zh-CN" altLang="en-US" sz="1800" dirty="0">
                <a:solidFill>
                  <a:srgbClr val="000000"/>
                </a:solidFill>
                <a:latin typeface="Consolas" panose="020B0609020204030204" pitchFamily="49" charset="0"/>
              </a:rPr>
              <a:t>        </a:t>
            </a:r>
            <a:r>
              <a:rPr lang="en-US" altLang="zh-CN" sz="1800" dirty="0">
                <a:solidFill>
                  <a:srgbClr val="000000"/>
                </a:solidFill>
                <a:latin typeface="Consolas" panose="020B0609020204030204" pitchFamily="49" charset="0"/>
              </a:rPr>
              <a:t>RECURSIVE QUERY      </a:t>
            </a:r>
          </a:p>
          <a:p>
            <a:pPr>
              <a:buFont typeface="Wingdings" panose="05000000000000000000" pitchFamily="2" charset="2"/>
              <a:buNone/>
            </a:pPr>
            <a:r>
              <a:rPr lang="en-US" altLang="zh-CN" sz="1800" dirty="0">
                <a:solidFill>
                  <a:srgbClr val="000000"/>
                </a:solidFill>
                <a:latin typeface="Consolas" panose="020B0609020204030204" pitchFamily="49" charset="0"/>
              </a:rPr>
              <a:t>		</a:t>
            </a:r>
            <a:r>
              <a:rPr lang="en-US" altLang="zh-CN" sz="1800" dirty="0">
                <a:solidFill>
                  <a:srgbClr val="008000"/>
                </a:solidFill>
                <a:latin typeface="Consolas" panose="020B0609020204030204" pitchFamily="49" charset="0"/>
              </a:rPr>
              <a:t>/*</a:t>
            </a:r>
            <a:r>
              <a:rPr lang="zh-CN" altLang="en-US" sz="1800" dirty="0">
                <a:solidFill>
                  <a:srgbClr val="008000"/>
                </a:solidFill>
                <a:latin typeface="Consolas" panose="020B0609020204030204" pitchFamily="49" charset="0"/>
              </a:rPr>
              <a:t>执行递归查询，得到全部临时结果集，即</a:t>
            </a:r>
            <a:r>
              <a:rPr lang="en-US" altLang="zh-CN" sz="1800" dirty="0">
                <a:solidFill>
                  <a:srgbClr val="008000"/>
                </a:solidFill>
                <a:latin typeface="Consolas" panose="020B0609020204030204" pitchFamily="49" charset="0"/>
              </a:rPr>
              <a:t>L[2]∪…∪L[</a:t>
            </a:r>
            <a:r>
              <a:rPr lang="en-US" altLang="zh-CN" sz="1800" dirty="0" err="1">
                <a:solidFill>
                  <a:srgbClr val="008000"/>
                </a:solidFill>
                <a:latin typeface="Consolas" panose="020B0609020204030204" pitchFamily="49" charset="0"/>
              </a:rPr>
              <a:t>i</a:t>
            </a:r>
            <a:r>
              <a:rPr lang="en-US" altLang="zh-CN" sz="1800" dirty="0">
                <a:solidFill>
                  <a:srgbClr val="008000"/>
                </a:solidFill>
                <a:latin typeface="Consolas" panose="020B0609020204030204" pitchFamily="49" charset="0"/>
              </a:rPr>
              <a:t>]*/</a:t>
            </a:r>
          </a:p>
          <a:p>
            <a:pPr>
              <a:buFont typeface="Wingdings" panose="05000000000000000000" pitchFamily="2" charset="2"/>
              <a:buNone/>
            </a:pPr>
            <a:r>
              <a:rPr lang="en-US" altLang="zh-CN" sz="1800" dirty="0">
                <a:solidFill>
                  <a:srgbClr val="000000"/>
                </a:solidFill>
                <a:latin typeface="Consolas" panose="020B0609020204030204" pitchFamily="49" charset="0"/>
              </a:rPr>
              <a:t>   ) </a:t>
            </a:r>
          </a:p>
          <a:p>
            <a:pPr>
              <a:buFont typeface="Wingdings" panose="05000000000000000000" pitchFamily="2" charset="2"/>
              <a:buNone/>
            </a:pPr>
            <a:r>
              <a:rPr lang="en-US" altLang="zh-CN" sz="1800" dirty="0">
                <a:solidFill>
                  <a:srgbClr val="000000"/>
                </a:solidFill>
                <a:latin typeface="Consolas" panose="020B0609020204030204" pitchFamily="49" charset="0"/>
              </a:rPr>
              <a:t>   SQL</a:t>
            </a:r>
            <a:r>
              <a:rPr lang="zh-CN" altLang="en-US" sz="1800" dirty="0">
                <a:solidFill>
                  <a:srgbClr val="000000"/>
                </a:solidFill>
                <a:latin typeface="Consolas" panose="020B0609020204030204" pitchFamily="49" charset="0"/>
              </a:rPr>
              <a:t>语句           </a:t>
            </a:r>
            <a:r>
              <a:rPr lang="en-US" altLang="zh-CN" sz="1800" dirty="0">
                <a:solidFill>
                  <a:srgbClr val="008000"/>
                </a:solidFill>
                <a:latin typeface="Consolas" panose="020B0609020204030204" pitchFamily="49" charset="0"/>
              </a:rPr>
              <a:t>/*</a:t>
            </a:r>
            <a:r>
              <a:rPr lang="zh-CN" altLang="en-US" sz="1800" dirty="0">
                <a:solidFill>
                  <a:srgbClr val="008000"/>
                </a:solidFill>
                <a:latin typeface="Consolas" panose="020B0609020204030204" pitchFamily="49" charset="0"/>
              </a:rPr>
              <a:t>执行与</a:t>
            </a:r>
            <a:r>
              <a:rPr lang="en-US" altLang="zh-CN" sz="1800" dirty="0">
                <a:solidFill>
                  <a:srgbClr val="008000"/>
                </a:solidFill>
                <a:latin typeface="Consolas" panose="020B0609020204030204" pitchFamily="49" charset="0"/>
              </a:rPr>
              <a:t>RS</a:t>
            </a:r>
            <a:r>
              <a:rPr lang="zh-CN" altLang="en-US" sz="1800" dirty="0">
                <a:solidFill>
                  <a:srgbClr val="008000"/>
                </a:solidFill>
                <a:latin typeface="Consolas" panose="020B0609020204030204" pitchFamily="49" charset="0"/>
              </a:rPr>
              <a:t>相关的查询*</a:t>
            </a:r>
            <a:r>
              <a:rPr lang="en-US" altLang="zh-CN" sz="1800" dirty="0">
                <a:solidFill>
                  <a:srgbClr val="008000"/>
                </a:solidFill>
                <a:latin typeface="Consolas" panose="020B0609020204030204" pitchFamily="49" charset="0"/>
              </a:rPr>
              <a:t>/</a:t>
            </a:r>
            <a:endParaRPr lang="zh-CN" altLang="en-US" sz="1800" dirty="0">
              <a:solidFill>
                <a:srgbClr val="008000"/>
              </a:solidFill>
              <a:latin typeface="Consolas" panose="020B0609020204030204" pitchFamily="49" charset="0"/>
            </a:endParaRPr>
          </a:p>
          <a:p>
            <a:pPr>
              <a:buFont typeface="Wingdings" panose="05000000000000000000" pitchFamily="2" charset="2"/>
              <a:buNone/>
            </a:pPr>
            <a:endParaRPr lang="zh-CN" altLang="en-US" sz="1800" dirty="0">
              <a:solidFill>
                <a:srgbClr val="000000"/>
              </a:solidFill>
              <a:latin typeface="Consolas" panose="020B0609020204030204" pitchFamily="49" charset="0"/>
            </a:endParaRPr>
          </a:p>
          <a:p>
            <a:pPr>
              <a:lnSpc>
                <a:spcPct val="120000"/>
              </a:lnSpc>
              <a:buFont typeface="Wingdings" panose="05000000000000000000" pitchFamily="2" charset="2"/>
              <a:buNone/>
            </a:pPr>
            <a:endParaRPr lang="zh-CN" altLang="en-US" sz="1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noChangeArrowheads="1"/>
          </p:cNvSpPr>
          <p:nvPr/>
        </p:nvSpPr>
        <p:spPr bwMode="auto">
          <a:xfrm>
            <a:off x="457200" y="-22225"/>
            <a:ext cx="8229600"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9pPr>
          </a:lstStyle>
          <a:p>
            <a:pPr>
              <a:defRPr/>
            </a:pPr>
            <a:r>
              <a:rPr lang="en-US" altLang="zh-CN" kern="0"/>
              <a:t>WITH RECURSIVE</a:t>
            </a:r>
            <a:r>
              <a:rPr lang="zh-CN" altLang="en-US" kern="0"/>
              <a:t>子句 示例</a:t>
            </a:r>
            <a:endParaRPr lang="zh-CN" altLang="zh-CN" kern="0" dirty="0"/>
          </a:p>
        </p:txBody>
      </p:sp>
      <p:sp>
        <p:nvSpPr>
          <p:cNvPr id="24621" name="内容占位符 2"/>
          <p:cNvSpPr txBox="1">
            <a:spLocks noChangeArrowheads="1"/>
          </p:cNvSpPr>
          <p:nvPr/>
        </p:nvSpPr>
        <p:spPr bwMode="auto">
          <a:xfrm>
            <a:off x="395288" y="823913"/>
            <a:ext cx="8640762"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lnSpc>
                <a:spcPct val="120000"/>
              </a:lnSpc>
            </a:pPr>
            <a:r>
              <a:rPr lang="en-US" altLang="zh-CN" sz="2400" dirty="0"/>
              <a:t>[</a:t>
            </a:r>
            <a:r>
              <a:rPr lang="zh-CN" altLang="en-US" sz="2400" dirty="0"/>
              <a:t>例</a:t>
            </a:r>
            <a:r>
              <a:rPr lang="en-US" altLang="zh-CN" sz="2400" dirty="0"/>
              <a:t>8.2]</a:t>
            </a:r>
            <a:r>
              <a:rPr lang="zh-CN" altLang="en-US" sz="2400" dirty="0"/>
              <a:t>（任务</a:t>
            </a:r>
            <a:r>
              <a:rPr lang="en-US" altLang="zh-CN" sz="2400" dirty="0"/>
              <a:t>1</a:t>
            </a:r>
            <a:r>
              <a:rPr lang="zh-CN" altLang="en-US" sz="2400" dirty="0"/>
              <a:t>）打印“数据库系统概论”课程的所有先修课信息。</a:t>
            </a:r>
            <a:endParaRPr lang="en-US" altLang="zh-CN" sz="2400" dirty="0"/>
          </a:p>
        </p:txBody>
      </p:sp>
      <p:graphicFrame>
        <p:nvGraphicFramePr>
          <p:cNvPr id="2" name="表格 1">
            <a:extLst>
              <a:ext uri="{FF2B5EF4-FFF2-40B4-BE49-F238E27FC236}">
                <a16:creationId xmlns:a16="http://schemas.microsoft.com/office/drawing/2014/main" xmlns="" id="{4096BB39-E7C0-281B-4457-586BB490E21D}"/>
              </a:ext>
            </a:extLst>
          </p:cNvPr>
          <p:cNvGraphicFramePr>
            <a:graphicFrameLocks noGrp="1"/>
          </p:cNvGraphicFramePr>
          <p:nvPr>
            <p:extLst>
              <p:ext uri="{D42A27DB-BD31-4B8C-83A1-F6EECF244321}">
                <p14:modId xmlns:p14="http://schemas.microsoft.com/office/powerpoint/2010/main" val="2826785651"/>
              </p:ext>
            </p:extLst>
          </p:nvPr>
        </p:nvGraphicFramePr>
        <p:xfrm>
          <a:off x="243216" y="1720505"/>
          <a:ext cx="4904848" cy="2967754"/>
        </p:xfrm>
        <a:graphic>
          <a:graphicData uri="http://schemas.openxmlformats.org/drawingml/2006/table">
            <a:tbl>
              <a:tblPr/>
              <a:tblGrid>
                <a:gridCol w="971401">
                  <a:extLst>
                    <a:ext uri="{9D8B030D-6E8A-4147-A177-3AD203B41FA5}">
                      <a16:colId xmlns:a16="http://schemas.microsoft.com/office/drawing/2014/main" xmlns="" val="20000"/>
                    </a:ext>
                  </a:extLst>
                </a:gridCol>
                <a:gridCol w="1656188">
                  <a:extLst>
                    <a:ext uri="{9D8B030D-6E8A-4147-A177-3AD203B41FA5}">
                      <a16:colId xmlns:a16="http://schemas.microsoft.com/office/drawing/2014/main" xmlns="" val="20001"/>
                    </a:ext>
                  </a:extLst>
                </a:gridCol>
                <a:gridCol w="1035118">
                  <a:extLst>
                    <a:ext uri="{9D8B030D-6E8A-4147-A177-3AD203B41FA5}">
                      <a16:colId xmlns:a16="http://schemas.microsoft.com/office/drawing/2014/main" xmlns="" val="137456492"/>
                    </a:ext>
                  </a:extLst>
                </a:gridCol>
                <a:gridCol w="1242141">
                  <a:extLst>
                    <a:ext uri="{9D8B030D-6E8A-4147-A177-3AD203B41FA5}">
                      <a16:colId xmlns:a16="http://schemas.microsoft.com/office/drawing/2014/main" xmlns="" val="20002"/>
                    </a:ext>
                  </a:extLst>
                </a:gridCol>
              </a:tblGrid>
              <a:tr h="432331">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FFFFFF"/>
                          </a:solidFill>
                          <a:effectLst/>
                          <a:latin typeface="Arial" panose="020B0604020202020204" pitchFamily="34" charset="0"/>
                          <a:ea typeface="宋体" pitchFamily="2" charset="-122"/>
                        </a:rPr>
                        <a:t>课程号</a:t>
                      </a:r>
                      <a:r>
                        <a:rPr kumimoji="0" lang="en-US" altLang="zh-CN" sz="1200" b="1" i="0" u="none" strike="noStrike" cap="none" normalizeH="0" baseline="0" dirty="0" err="1">
                          <a:ln>
                            <a:noFill/>
                          </a:ln>
                          <a:solidFill>
                            <a:srgbClr val="FFFFFF"/>
                          </a:solidFill>
                          <a:effectLst/>
                          <a:latin typeface="Arial" panose="020B0604020202020204" pitchFamily="34" charset="0"/>
                          <a:ea typeface="宋体" pitchFamily="2" charset="-122"/>
                        </a:rPr>
                        <a:t>Cno</a:t>
                      </a:r>
                      <a:endParaRPr kumimoji="0" lang="zh-CN" altLang="en-US" sz="1200" b="1" i="0" u="none" strike="noStrike" cap="none" normalizeH="0" baseline="0" dirty="0">
                        <a:ln>
                          <a:noFill/>
                        </a:ln>
                        <a:solidFill>
                          <a:srgbClr val="FFFFFF"/>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FFFFFF"/>
                          </a:solidFill>
                          <a:effectLst/>
                          <a:latin typeface="Arial" panose="020B0604020202020204" pitchFamily="34" charset="0"/>
                          <a:ea typeface="宋体" pitchFamily="2" charset="-122"/>
                        </a:rPr>
                        <a:t>课程名</a:t>
                      </a:r>
                      <a:r>
                        <a:rPr kumimoji="0" lang="en-US" altLang="zh-CN" sz="1200" b="1" i="0" u="none" strike="noStrike" cap="none" normalizeH="0" baseline="0" dirty="0" err="1">
                          <a:ln>
                            <a:noFill/>
                          </a:ln>
                          <a:solidFill>
                            <a:srgbClr val="FFFFFF"/>
                          </a:solidFill>
                          <a:effectLst/>
                          <a:latin typeface="Arial" panose="020B0604020202020204" pitchFamily="34" charset="0"/>
                          <a:ea typeface="宋体" pitchFamily="2" charset="-122"/>
                        </a:rPr>
                        <a:t>Cname</a:t>
                      </a:r>
                      <a:endParaRPr kumimoji="0" lang="zh-CN" altLang="en-US" sz="1200" b="1" i="0" u="none" strike="noStrike" cap="none" normalizeH="0" baseline="0" dirty="0">
                        <a:ln>
                          <a:noFill/>
                        </a:ln>
                        <a:solidFill>
                          <a:srgbClr val="FFFFFF"/>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FFFFFF"/>
                          </a:solidFill>
                          <a:effectLst/>
                          <a:latin typeface="Arial" panose="020B0604020202020204" pitchFamily="34" charset="0"/>
                          <a:ea typeface="宋体" pitchFamily="2" charset="-122"/>
                        </a:rPr>
                        <a:t>学分</a:t>
                      </a:r>
                      <a:r>
                        <a:rPr kumimoji="0" lang="en-US" altLang="zh-CN" sz="1200" b="1" i="0" u="none" strike="noStrike" cap="none" normalizeH="0" baseline="0" dirty="0" err="1">
                          <a:ln>
                            <a:noFill/>
                          </a:ln>
                          <a:solidFill>
                            <a:srgbClr val="FFFFFF"/>
                          </a:solidFill>
                          <a:effectLst/>
                          <a:latin typeface="Arial" panose="020B0604020202020204" pitchFamily="34" charset="0"/>
                          <a:ea typeface="宋体" pitchFamily="2" charset="-122"/>
                        </a:rPr>
                        <a:t>Ccredit</a:t>
                      </a:r>
                      <a:endParaRPr kumimoji="0" lang="zh-CN" altLang="en-US" sz="1200" b="1" i="0" u="none" strike="noStrike" cap="none" normalizeH="0" baseline="0" dirty="0">
                        <a:ln>
                          <a:noFill/>
                        </a:ln>
                        <a:solidFill>
                          <a:srgbClr val="FFFFFF"/>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FFFFFF"/>
                          </a:solidFill>
                          <a:effectLst/>
                          <a:latin typeface="Arial" panose="020B0604020202020204" pitchFamily="34" charset="0"/>
                          <a:ea typeface="宋体" pitchFamily="2" charset="-122"/>
                        </a:rPr>
                        <a:t>先修课程</a:t>
                      </a:r>
                      <a:r>
                        <a:rPr kumimoji="0" lang="en-US" altLang="zh-CN" sz="1200" b="1" i="0" u="none" strike="noStrike" cap="none" normalizeH="0" baseline="0" dirty="0" err="1">
                          <a:ln>
                            <a:noFill/>
                          </a:ln>
                          <a:solidFill>
                            <a:srgbClr val="FFFFFF"/>
                          </a:solidFill>
                          <a:effectLst/>
                          <a:latin typeface="Arial" panose="020B0604020202020204" pitchFamily="34" charset="0"/>
                          <a:ea typeface="宋体" pitchFamily="2" charset="-122"/>
                        </a:rPr>
                        <a:t>Cpno</a:t>
                      </a:r>
                      <a:endParaRPr kumimoji="0" lang="zh-CN" altLang="en-US" sz="1200" b="1" i="0" u="none" strike="noStrike" cap="none" normalizeH="0" baseline="0" dirty="0">
                        <a:ln>
                          <a:noFill/>
                        </a:ln>
                        <a:solidFill>
                          <a:srgbClr val="FFFFFF"/>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432331">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Arial" panose="020B0604020202020204" pitchFamily="34" charset="0"/>
                          <a:ea typeface="宋体" pitchFamily="2" charset="-122"/>
                        </a:rPr>
                        <a:t>81001</a:t>
                      </a:r>
                      <a:endParaRPr kumimoji="0" lang="zh-CN" altLang="en-US" sz="12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Arial" panose="020B0604020202020204" pitchFamily="34" charset="0"/>
                          <a:ea typeface="宋体" pitchFamily="2" charset="-122"/>
                        </a:rPr>
                        <a:t>程序设计基础与</a:t>
                      </a:r>
                      <a:r>
                        <a:rPr kumimoji="0" lang="en-US" altLang="zh-CN" sz="1200" b="1" i="0" u="none" strike="noStrike" cap="none" normalizeH="0" baseline="0" dirty="0">
                          <a:ln>
                            <a:noFill/>
                          </a:ln>
                          <a:solidFill>
                            <a:srgbClr val="000000"/>
                          </a:solidFill>
                          <a:effectLst/>
                          <a:latin typeface="Arial" panose="020B0604020202020204" pitchFamily="34" charset="0"/>
                          <a:ea typeface="宋体" pitchFamily="2" charset="-122"/>
                        </a:rPr>
                        <a:t>C</a:t>
                      </a:r>
                      <a:r>
                        <a:rPr kumimoji="0" lang="zh-CN" altLang="en-US" sz="1200" b="1" i="0" u="none" strike="noStrike" cap="none" normalizeH="0" baseline="0" dirty="0">
                          <a:ln>
                            <a:noFill/>
                          </a:ln>
                          <a:solidFill>
                            <a:srgbClr val="000000"/>
                          </a:solidFill>
                          <a:effectLst/>
                          <a:latin typeface="Arial" panose="020B0604020202020204" pitchFamily="34" charset="0"/>
                          <a:ea typeface="宋体" pitchFamily="2" charset="-122"/>
                        </a:rPr>
                        <a:t>语言</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Arial" panose="020B0604020202020204" pitchFamily="34" charset="0"/>
                          <a:ea typeface="宋体" pitchFamily="2" charset="-122"/>
                        </a:rPr>
                        <a:t>4</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Arial" panose="020B0604020202020204" pitchFamily="34" charset="0"/>
                          <a:ea typeface="宋体" pitchFamily="2" charset="-122"/>
                        </a:rPr>
                        <a:t>NULL</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1"/>
                  </a:ext>
                </a:extLst>
              </a:tr>
              <a:tr h="273850">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Arial" panose="020B0604020202020204" pitchFamily="34" charset="0"/>
                          <a:ea typeface="宋体" pitchFamily="2" charset="-122"/>
                        </a:rPr>
                        <a:t>81002</a:t>
                      </a:r>
                      <a:endParaRPr kumimoji="0" lang="zh-CN" altLang="en-US" sz="12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Arial" panose="020B0604020202020204" pitchFamily="34" charset="0"/>
                          <a:ea typeface="宋体" pitchFamily="2" charset="-122"/>
                        </a:rPr>
                        <a:t>数据结构</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Arial" panose="020B0604020202020204" pitchFamily="34" charset="0"/>
                          <a:ea typeface="宋体" pitchFamily="2" charset="-122"/>
                        </a:rPr>
                        <a:t>4</a:t>
                      </a:r>
                      <a:endParaRPr kumimoji="0" lang="zh-CN" altLang="en-US" sz="12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Arial" panose="020B0604020202020204" pitchFamily="34" charset="0"/>
                          <a:ea typeface="宋体" pitchFamily="2" charset="-122"/>
                        </a:rPr>
                        <a:t>81001</a:t>
                      </a:r>
                      <a:endParaRPr kumimoji="0" lang="zh-CN" altLang="en-US" sz="12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xmlns="" val="10002"/>
                  </a:ext>
                </a:extLst>
              </a:tr>
              <a:tr h="432331">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Arial" panose="020B0604020202020204" pitchFamily="34" charset="0"/>
                          <a:ea typeface="宋体" pitchFamily="2" charset="-122"/>
                        </a:rPr>
                        <a:t>81003</a:t>
                      </a:r>
                      <a:endParaRPr kumimoji="0" lang="zh-CN" altLang="en-US" sz="12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Arial" panose="020B0604020202020204" pitchFamily="34" charset="0"/>
                          <a:ea typeface="宋体" pitchFamily="2" charset="-122"/>
                        </a:rPr>
                        <a:t>数据库系统概论</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Arial" panose="020B0604020202020204" pitchFamily="34" charset="0"/>
                          <a:ea typeface="宋体" pitchFamily="2" charset="-122"/>
                        </a:rPr>
                        <a:t>4</a:t>
                      </a:r>
                      <a:endParaRPr kumimoji="0" lang="zh-CN" altLang="en-US" sz="12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Arial" panose="020B0604020202020204" pitchFamily="34" charset="0"/>
                          <a:ea typeface="宋体" pitchFamily="2" charset="-122"/>
                        </a:rPr>
                        <a:t>81002</a:t>
                      </a:r>
                      <a:endParaRPr kumimoji="0" lang="zh-CN" altLang="en-US" sz="12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xmlns="" val="10003"/>
                  </a:ext>
                </a:extLst>
              </a:tr>
              <a:tr h="273850">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a:ln>
                            <a:noFill/>
                          </a:ln>
                          <a:solidFill>
                            <a:srgbClr val="000000"/>
                          </a:solidFill>
                          <a:effectLst/>
                          <a:latin typeface="Arial" panose="020B0604020202020204" pitchFamily="34" charset="0"/>
                          <a:ea typeface="宋体" pitchFamily="2" charset="-122"/>
                        </a:rPr>
                        <a:t>81004</a:t>
                      </a:r>
                      <a:endParaRPr kumimoji="0" lang="zh-CN" altLang="en-US" sz="1200" b="1"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Arial" panose="020B0604020202020204" pitchFamily="34" charset="0"/>
                          <a:ea typeface="宋体" pitchFamily="2" charset="-122"/>
                        </a:rPr>
                        <a:t>信息系统概论</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Arial" panose="020B0604020202020204" pitchFamily="34" charset="0"/>
                          <a:ea typeface="宋体" pitchFamily="2" charset="-122"/>
                        </a:rPr>
                        <a:t>4</a:t>
                      </a:r>
                      <a:endParaRPr kumimoji="0" lang="zh-CN" altLang="en-US" sz="12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a:ln>
                            <a:noFill/>
                          </a:ln>
                          <a:solidFill>
                            <a:srgbClr val="000000"/>
                          </a:solidFill>
                          <a:effectLst/>
                          <a:latin typeface="Arial" panose="020B0604020202020204" pitchFamily="34" charset="0"/>
                          <a:ea typeface="宋体" pitchFamily="2" charset="-122"/>
                        </a:rPr>
                        <a:t>81003</a:t>
                      </a:r>
                      <a:endParaRPr kumimoji="0" lang="zh-CN" altLang="en-US" sz="1200" b="1"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xmlns="" val="10004"/>
                  </a:ext>
                </a:extLst>
              </a:tr>
              <a:tr h="273850">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a:ln>
                            <a:noFill/>
                          </a:ln>
                          <a:solidFill>
                            <a:srgbClr val="000000"/>
                          </a:solidFill>
                          <a:effectLst/>
                          <a:latin typeface="Arial" panose="020B0604020202020204" pitchFamily="34" charset="0"/>
                          <a:ea typeface="宋体" pitchFamily="2" charset="-122"/>
                        </a:rPr>
                        <a:t>81005</a:t>
                      </a:r>
                      <a:endParaRPr kumimoji="0" lang="zh-CN" altLang="en-US" sz="1200" b="1"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Arial" panose="020B0604020202020204" pitchFamily="34" charset="0"/>
                          <a:ea typeface="宋体" pitchFamily="2" charset="-122"/>
                        </a:rPr>
                        <a:t>操作系统</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Arial" panose="020B0604020202020204" pitchFamily="34" charset="0"/>
                          <a:ea typeface="宋体" pitchFamily="2" charset="-122"/>
                        </a:rPr>
                        <a:t>4</a:t>
                      </a:r>
                      <a:endParaRPr kumimoji="0" lang="zh-CN" altLang="en-US" sz="12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Arial" panose="020B0604020202020204" pitchFamily="34" charset="0"/>
                          <a:ea typeface="宋体" pitchFamily="2" charset="-122"/>
                        </a:rPr>
                        <a:t>81001</a:t>
                      </a:r>
                      <a:endParaRPr kumimoji="0" lang="zh-CN" altLang="en-US" sz="12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5"/>
                  </a:ext>
                </a:extLst>
              </a:tr>
              <a:tr h="273850">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a:ln>
                            <a:noFill/>
                          </a:ln>
                          <a:solidFill>
                            <a:srgbClr val="000000"/>
                          </a:solidFill>
                          <a:effectLst/>
                          <a:latin typeface="Arial" panose="020B0604020202020204" pitchFamily="34" charset="0"/>
                          <a:ea typeface="宋体" pitchFamily="2" charset="-122"/>
                        </a:rPr>
                        <a:t>81006</a:t>
                      </a:r>
                      <a:endParaRPr kumimoji="0" lang="zh-CN" altLang="en-US" sz="1200" b="1"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Arial" panose="020B0604020202020204" pitchFamily="34" charset="0"/>
                          <a:ea typeface="宋体" pitchFamily="2" charset="-122"/>
                        </a:rPr>
                        <a:t>Python</a:t>
                      </a:r>
                      <a:r>
                        <a:rPr kumimoji="0" lang="zh-CN" altLang="en-US" sz="1200" b="1" i="0" u="none" strike="noStrike" cap="none" normalizeH="0" baseline="0" dirty="0">
                          <a:ln>
                            <a:noFill/>
                          </a:ln>
                          <a:solidFill>
                            <a:srgbClr val="000000"/>
                          </a:solidFill>
                          <a:effectLst/>
                          <a:latin typeface="Arial" panose="020B0604020202020204" pitchFamily="34" charset="0"/>
                          <a:ea typeface="宋体" pitchFamily="2" charset="-122"/>
                        </a:rPr>
                        <a:t>语言</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Arial" panose="020B0604020202020204" pitchFamily="34" charset="0"/>
                          <a:ea typeface="宋体" pitchFamily="2" charset="-122"/>
                        </a:rPr>
                        <a:t>3</a:t>
                      </a:r>
                      <a:endParaRPr kumimoji="0" lang="zh-CN" altLang="en-US" sz="12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a:ln>
                            <a:noFill/>
                          </a:ln>
                          <a:solidFill>
                            <a:srgbClr val="000000"/>
                          </a:solidFill>
                          <a:effectLst/>
                          <a:latin typeface="Arial" panose="020B0604020202020204" pitchFamily="34" charset="0"/>
                          <a:ea typeface="宋体" pitchFamily="2" charset="-122"/>
                        </a:rPr>
                        <a:t>81002</a:t>
                      </a:r>
                      <a:endParaRPr kumimoji="0" lang="zh-CN" altLang="en-US" sz="1200" b="1"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xmlns="" val="10006"/>
                  </a:ext>
                </a:extLst>
              </a:tr>
              <a:tr h="273850">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a:ln>
                            <a:noFill/>
                          </a:ln>
                          <a:solidFill>
                            <a:srgbClr val="000000"/>
                          </a:solidFill>
                          <a:effectLst/>
                          <a:latin typeface="Arial" panose="020B0604020202020204" pitchFamily="34" charset="0"/>
                          <a:ea typeface="宋体" pitchFamily="2" charset="-122"/>
                        </a:rPr>
                        <a:t>81007</a:t>
                      </a:r>
                      <a:endParaRPr kumimoji="0" lang="zh-CN" altLang="en-US" sz="1200" b="1"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Arial" panose="020B0604020202020204" pitchFamily="34" charset="0"/>
                          <a:ea typeface="宋体" pitchFamily="2" charset="-122"/>
                        </a:rPr>
                        <a:t>离散数学</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Arial" panose="020B0604020202020204" pitchFamily="34" charset="0"/>
                          <a:ea typeface="宋体" pitchFamily="2" charset="-122"/>
                        </a:rPr>
                        <a:t>4</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Arial" panose="020B0604020202020204" pitchFamily="34" charset="0"/>
                          <a:ea typeface="宋体" pitchFamily="2" charset="-122"/>
                        </a:rPr>
                        <a:t>NULL</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7"/>
                  </a:ext>
                </a:extLst>
              </a:tr>
              <a:tr h="273850">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a:ln>
                            <a:noFill/>
                          </a:ln>
                          <a:solidFill>
                            <a:srgbClr val="000000"/>
                          </a:solidFill>
                          <a:effectLst/>
                          <a:latin typeface="Arial" panose="020B0604020202020204" pitchFamily="34" charset="0"/>
                          <a:ea typeface="宋体" pitchFamily="2" charset="-122"/>
                        </a:rPr>
                        <a:t>81008</a:t>
                      </a:r>
                      <a:endParaRPr kumimoji="0" lang="zh-CN" altLang="en-US" sz="1200" b="1"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000000"/>
                          </a:solidFill>
                          <a:effectLst/>
                          <a:latin typeface="Arial" panose="020B0604020202020204" pitchFamily="34" charset="0"/>
                          <a:ea typeface="宋体" pitchFamily="2" charset="-122"/>
                        </a:rPr>
                        <a:t>大数据技术概论</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Arial" panose="020B0604020202020204" pitchFamily="34" charset="0"/>
                          <a:ea typeface="宋体" pitchFamily="2" charset="-122"/>
                        </a:rPr>
                        <a:t>4</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Arial" panose="020B0604020202020204" pitchFamily="34" charset="0"/>
                          <a:ea typeface="宋体" pitchFamily="2" charset="-122"/>
                        </a:rPr>
                        <a:t>81003</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xmlns="" val="10008"/>
                  </a:ext>
                </a:extLst>
              </a:tr>
            </a:tbl>
          </a:graphicData>
        </a:graphic>
      </p:graphicFrame>
      <p:pic>
        <p:nvPicPr>
          <p:cNvPr id="5" name="图片 4">
            <a:extLst>
              <a:ext uri="{FF2B5EF4-FFF2-40B4-BE49-F238E27FC236}">
                <a16:creationId xmlns:a16="http://schemas.microsoft.com/office/drawing/2014/main" xmlns="" id="{A349A3EE-77DE-5063-CDC9-741D3BD1B69D}"/>
              </a:ext>
            </a:extLst>
          </p:cNvPr>
          <p:cNvPicPr>
            <a:picLocks noChangeAspect="1"/>
          </p:cNvPicPr>
          <p:nvPr/>
        </p:nvPicPr>
        <p:blipFill>
          <a:blip r:embed="rId2"/>
          <a:stretch>
            <a:fillRect/>
          </a:stretch>
        </p:blipFill>
        <p:spPr>
          <a:xfrm>
            <a:off x="5406526" y="2081825"/>
            <a:ext cx="3494258" cy="252555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p:cNvSpPr>
            <a:spLocks noGrp="1" noChangeArrowheads="1"/>
          </p:cNvSpPr>
          <p:nvPr>
            <p:ph type="title" idx="4294967295"/>
          </p:nvPr>
        </p:nvSpPr>
        <p:spPr>
          <a:xfrm>
            <a:off x="457200" y="-22225"/>
            <a:ext cx="8229600" cy="846138"/>
          </a:xfrm>
        </p:spPr>
        <p:txBody>
          <a:bodyPr/>
          <a:lstStyle/>
          <a:p>
            <a:r>
              <a:rPr lang="en-US" altLang="zh-CN"/>
              <a:t>WITH RECURSIVE</a:t>
            </a:r>
            <a:r>
              <a:rPr lang="zh-CN" altLang="en-US"/>
              <a:t>子句 示例</a:t>
            </a:r>
            <a:endParaRPr lang="zh-CN" altLang="zh-CN"/>
          </a:p>
        </p:txBody>
      </p:sp>
      <p:sp>
        <p:nvSpPr>
          <p:cNvPr id="25602" name="内容占位符 2"/>
          <p:cNvSpPr txBox="1">
            <a:spLocks noChangeArrowheads="1"/>
          </p:cNvSpPr>
          <p:nvPr/>
        </p:nvSpPr>
        <p:spPr bwMode="auto">
          <a:xfrm>
            <a:off x="395288" y="823913"/>
            <a:ext cx="8640762"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lnSpc>
                <a:spcPct val="120000"/>
              </a:lnSpc>
            </a:pPr>
            <a:r>
              <a:rPr lang="en-US" altLang="zh-CN" dirty="0"/>
              <a:t>[</a:t>
            </a:r>
            <a:r>
              <a:rPr lang="zh-CN" altLang="en-US" dirty="0"/>
              <a:t>例</a:t>
            </a:r>
            <a:r>
              <a:rPr lang="en-US" altLang="zh-CN" dirty="0"/>
              <a:t>8.2]</a:t>
            </a:r>
            <a:r>
              <a:rPr lang="zh-CN" altLang="en-US" dirty="0"/>
              <a:t>（任务</a:t>
            </a:r>
            <a:r>
              <a:rPr lang="en-US" altLang="zh-CN" dirty="0"/>
              <a:t>1</a:t>
            </a:r>
            <a:r>
              <a:rPr lang="zh-CN" altLang="en-US" dirty="0"/>
              <a:t>）打印“数据库系统概论”课程的所有先修课信息。</a:t>
            </a:r>
            <a:endParaRPr lang="en-US" altLang="zh-CN" dirty="0"/>
          </a:p>
        </p:txBody>
      </p:sp>
      <p:sp>
        <p:nvSpPr>
          <p:cNvPr id="25603" name="文本框 4"/>
          <p:cNvSpPr txBox="1">
            <a:spLocks noChangeArrowheads="1"/>
          </p:cNvSpPr>
          <p:nvPr/>
        </p:nvSpPr>
        <p:spPr bwMode="auto">
          <a:xfrm>
            <a:off x="174625" y="1936750"/>
            <a:ext cx="90836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en-US" altLang="zh-CN" sz="1800">
                <a:solidFill>
                  <a:srgbClr val="800000"/>
                </a:solidFill>
                <a:latin typeface="Courier New" panose="02070309020205020404" pitchFamily="49" charset="0"/>
              </a:rPr>
              <a:t>WITH</a:t>
            </a:r>
            <a:r>
              <a:rPr lang="en-US" altLang="zh-CN" sz="1800">
                <a:solidFill>
                  <a:srgbClr val="000000"/>
                </a:solidFill>
                <a:latin typeface="Courier New" panose="02070309020205020404" pitchFamily="49" charset="0"/>
              </a:rPr>
              <a:t> </a:t>
            </a:r>
            <a:r>
              <a:rPr lang="en-US" altLang="zh-CN" sz="1800">
                <a:solidFill>
                  <a:srgbClr val="800000"/>
                </a:solidFill>
                <a:latin typeface="Courier New" panose="02070309020205020404" pitchFamily="49" charset="0"/>
              </a:rPr>
              <a:t>RECURSIVE</a:t>
            </a:r>
            <a:r>
              <a:rPr lang="en-US" altLang="zh-CN" sz="1800">
                <a:solidFill>
                  <a:srgbClr val="000000"/>
                </a:solidFill>
                <a:latin typeface="Courier New" panose="02070309020205020404" pitchFamily="49" charset="0"/>
              </a:rPr>
              <a:t> RS </a:t>
            </a:r>
            <a:r>
              <a:rPr lang="en-US" altLang="zh-CN" sz="1800">
                <a:solidFill>
                  <a:srgbClr val="800000"/>
                </a:solidFill>
                <a:latin typeface="Courier New" panose="02070309020205020404" pitchFamily="49" charset="0"/>
              </a:rPr>
              <a:t>AS </a:t>
            </a:r>
            <a:r>
              <a:rPr lang="en-US" altLang="zh-CN" sz="1800" b="0">
                <a:solidFill>
                  <a:srgbClr val="000000"/>
                </a:solidFill>
                <a:latin typeface="Courier New" panose="02070309020205020404" pitchFamily="49" charset="0"/>
              </a:rPr>
              <a:t>(    </a:t>
            </a:r>
          </a:p>
          <a:p>
            <a:pPr>
              <a:spcBef>
                <a:spcPct val="0"/>
              </a:spcBef>
              <a:buSzTx/>
              <a:buFontTx/>
              <a:buNone/>
            </a:pPr>
            <a:r>
              <a:rPr lang="en-US" altLang="zh-CN" sz="1800" b="0">
                <a:solidFill>
                  <a:srgbClr val="808080"/>
                </a:solidFill>
                <a:latin typeface="Courier New" panose="02070309020205020404" pitchFamily="49" charset="0"/>
              </a:rPr>
              <a:t>/*</a:t>
            </a:r>
            <a:r>
              <a:rPr lang="zh-CN" altLang="en-US" sz="1800" b="0">
                <a:solidFill>
                  <a:srgbClr val="808080"/>
                </a:solidFill>
                <a:latin typeface="Courier New" panose="02070309020205020404" pitchFamily="49" charset="0"/>
              </a:rPr>
              <a:t>初始化</a:t>
            </a:r>
            <a:r>
              <a:rPr lang="en-US" altLang="zh-CN" sz="1800" b="0">
                <a:solidFill>
                  <a:srgbClr val="808080"/>
                </a:solidFill>
                <a:latin typeface="Courier New" panose="02070309020205020404" pitchFamily="49" charset="0"/>
              </a:rPr>
              <a:t>RS</a:t>
            </a:r>
            <a:r>
              <a:rPr lang="zh-CN" altLang="en-US" sz="1800" b="0">
                <a:solidFill>
                  <a:srgbClr val="808080"/>
                </a:solidFill>
                <a:latin typeface="Courier New" panose="02070309020205020404" pitchFamily="49" charset="0"/>
              </a:rPr>
              <a:t>，假设结果集为</a:t>
            </a:r>
            <a:r>
              <a:rPr lang="en-US" altLang="zh-CN" sz="1800" b="0">
                <a:solidFill>
                  <a:srgbClr val="808080"/>
                </a:solidFill>
                <a:latin typeface="Courier New" panose="02070309020205020404" pitchFamily="49" charset="0"/>
              </a:rPr>
              <a:t>L[1]</a:t>
            </a:r>
            <a:r>
              <a:rPr lang="zh-CN" altLang="en-US" sz="1800" b="0">
                <a:solidFill>
                  <a:srgbClr val="808080"/>
                </a:solidFill>
                <a:latin typeface="Courier New" panose="02070309020205020404" pitchFamily="49" charset="0"/>
              </a:rPr>
              <a:t>，即“数据库系统概论”的所有直接先修课*</a:t>
            </a:r>
            <a:r>
              <a:rPr lang="en-US" altLang="zh-CN" sz="1800" b="0">
                <a:solidFill>
                  <a:srgbClr val="808080"/>
                </a:solidFill>
                <a:latin typeface="Courier New" panose="02070309020205020404" pitchFamily="49" charset="0"/>
              </a:rPr>
              <a:t>/</a:t>
            </a:r>
          </a:p>
          <a:p>
            <a:pPr>
              <a:spcBef>
                <a:spcPct val="0"/>
              </a:spcBef>
              <a:buSzTx/>
              <a:buFontTx/>
              <a:buNone/>
            </a:pPr>
            <a:r>
              <a:rPr lang="en-US" altLang="zh-CN" sz="1800">
                <a:solidFill>
                  <a:srgbClr val="800000"/>
                </a:solidFill>
                <a:latin typeface="Courier New" panose="02070309020205020404" pitchFamily="49" charset="0"/>
              </a:rPr>
              <a:t>SELECT</a:t>
            </a:r>
            <a:r>
              <a:rPr lang="en-US" altLang="zh-CN" sz="1800">
                <a:solidFill>
                  <a:srgbClr val="000000"/>
                </a:solidFill>
                <a:latin typeface="Courier New" panose="02070309020205020404" pitchFamily="49" charset="0"/>
              </a:rPr>
              <a:t> Cpno </a:t>
            </a:r>
            <a:r>
              <a:rPr lang="en-US" altLang="zh-CN" sz="1800">
                <a:solidFill>
                  <a:srgbClr val="800000"/>
                </a:solidFill>
                <a:latin typeface="Courier New" panose="02070309020205020404" pitchFamily="49" charset="0"/>
              </a:rPr>
              <a:t>FROM</a:t>
            </a:r>
            <a:r>
              <a:rPr lang="en-US" altLang="zh-CN" sz="1800">
                <a:solidFill>
                  <a:srgbClr val="000000"/>
                </a:solidFill>
                <a:latin typeface="Courier New" panose="02070309020205020404" pitchFamily="49" charset="0"/>
              </a:rPr>
              <a:t> Course </a:t>
            </a:r>
            <a:r>
              <a:rPr lang="en-US" altLang="zh-CN" sz="1800">
                <a:solidFill>
                  <a:srgbClr val="800000"/>
                </a:solidFill>
                <a:latin typeface="Courier New" panose="02070309020205020404" pitchFamily="49" charset="0"/>
              </a:rPr>
              <a:t>WHERE</a:t>
            </a:r>
            <a:r>
              <a:rPr lang="en-US" altLang="zh-CN" sz="1800">
                <a:solidFill>
                  <a:srgbClr val="000000"/>
                </a:solidFill>
                <a:latin typeface="Courier New" panose="02070309020205020404" pitchFamily="49" charset="0"/>
              </a:rPr>
              <a:t> Cname = </a:t>
            </a:r>
            <a:r>
              <a:rPr lang="en-US" altLang="zh-CN" sz="1800">
                <a:solidFill>
                  <a:srgbClr val="008000"/>
                </a:solidFill>
                <a:latin typeface="Courier New" panose="02070309020205020404" pitchFamily="49" charset="0"/>
              </a:rPr>
              <a:t>'</a:t>
            </a:r>
            <a:r>
              <a:rPr lang="zh-CN" altLang="en-US" sz="1800">
                <a:solidFill>
                  <a:srgbClr val="008000"/>
                </a:solidFill>
                <a:latin typeface="Courier New" panose="02070309020205020404" pitchFamily="49" charset="0"/>
              </a:rPr>
              <a:t>数据库系统概论</a:t>
            </a:r>
            <a:r>
              <a:rPr lang="en-US" altLang="zh-CN" sz="1800">
                <a:solidFill>
                  <a:srgbClr val="008000"/>
                </a:solidFill>
                <a:latin typeface="Courier New" panose="02070309020205020404" pitchFamily="49" charset="0"/>
              </a:rPr>
              <a:t>'</a:t>
            </a:r>
          </a:p>
          <a:p>
            <a:pPr>
              <a:spcBef>
                <a:spcPct val="0"/>
              </a:spcBef>
              <a:buSzTx/>
              <a:buFontTx/>
              <a:buNone/>
            </a:pPr>
            <a:r>
              <a:rPr lang="en-US" altLang="zh-CN" sz="1800">
                <a:solidFill>
                  <a:srgbClr val="800000"/>
                </a:solidFill>
                <a:latin typeface="Courier New" panose="02070309020205020404" pitchFamily="49" charset="0"/>
              </a:rPr>
              <a:t>UNION</a:t>
            </a:r>
            <a:r>
              <a:rPr lang="en-US" altLang="zh-CN" sz="1800">
                <a:solidFill>
                  <a:srgbClr val="000000"/>
                </a:solidFill>
                <a:latin typeface="Courier New" panose="02070309020205020404" pitchFamily="49" charset="0"/>
              </a:rPr>
              <a:t>  </a:t>
            </a:r>
          </a:p>
          <a:p>
            <a:pPr>
              <a:spcBef>
                <a:spcPct val="0"/>
              </a:spcBef>
              <a:buSzTx/>
              <a:buFontTx/>
              <a:buNone/>
            </a:pPr>
            <a:r>
              <a:rPr lang="en-US" altLang="zh-CN" sz="1800" b="0">
                <a:solidFill>
                  <a:srgbClr val="808080"/>
                </a:solidFill>
                <a:latin typeface="Courier New" panose="02070309020205020404" pitchFamily="49" charset="0"/>
              </a:rPr>
              <a:t>/*</a:t>
            </a:r>
            <a:r>
              <a:rPr lang="zh-CN" altLang="en-US" sz="1800" b="0">
                <a:solidFill>
                  <a:srgbClr val="808080"/>
                </a:solidFill>
                <a:latin typeface="Courier New" panose="02070309020205020404" pitchFamily="49" charset="0"/>
              </a:rPr>
              <a:t>递归查询第</a:t>
            </a:r>
            <a:r>
              <a:rPr lang="en-US" altLang="zh-CN" sz="1800" b="0">
                <a:solidFill>
                  <a:srgbClr val="808080"/>
                </a:solidFill>
                <a:latin typeface="Courier New" panose="02070309020205020404" pitchFamily="49" charset="0"/>
              </a:rPr>
              <a:t>i</a:t>
            </a:r>
            <a:r>
              <a:rPr lang="zh-CN" altLang="en-US" sz="1800" b="0">
                <a:solidFill>
                  <a:srgbClr val="808080"/>
                </a:solidFill>
                <a:latin typeface="Courier New" panose="02070309020205020404" pitchFamily="49" charset="0"/>
              </a:rPr>
              <a:t>层</a:t>
            </a:r>
            <a:r>
              <a:rPr lang="en-US" altLang="zh-CN" sz="1800" b="0">
                <a:solidFill>
                  <a:srgbClr val="808080"/>
                </a:solidFill>
                <a:latin typeface="Courier New" panose="02070309020205020404" pitchFamily="49" charset="0"/>
              </a:rPr>
              <a:t>(i&gt;=1)</a:t>
            </a:r>
            <a:r>
              <a:rPr lang="zh-CN" altLang="en-US" sz="1800" b="0">
                <a:solidFill>
                  <a:srgbClr val="808080"/>
                </a:solidFill>
                <a:latin typeface="Courier New" panose="02070309020205020404" pitchFamily="49" charset="0"/>
              </a:rPr>
              <a:t>的数据，即第</a:t>
            </a:r>
            <a:r>
              <a:rPr lang="en-US" altLang="zh-CN" sz="1800" b="0">
                <a:solidFill>
                  <a:srgbClr val="808080"/>
                </a:solidFill>
                <a:latin typeface="Courier New" panose="02070309020205020404" pitchFamily="49" charset="0"/>
              </a:rPr>
              <a:t>i-1</a:t>
            </a:r>
            <a:r>
              <a:rPr lang="zh-CN" altLang="en-US" sz="1800" b="0">
                <a:solidFill>
                  <a:srgbClr val="808080"/>
                </a:solidFill>
                <a:latin typeface="Courier New" panose="02070309020205020404" pitchFamily="49" charset="0"/>
              </a:rPr>
              <a:t>层数据的直接先修课课程号，并更新</a:t>
            </a:r>
            <a:r>
              <a:rPr lang="en-US" altLang="zh-CN" sz="1800" b="0">
                <a:solidFill>
                  <a:srgbClr val="808080"/>
                </a:solidFill>
                <a:latin typeface="Courier New" panose="02070309020205020404" pitchFamily="49" charset="0"/>
              </a:rPr>
              <a:t>RS*/</a:t>
            </a:r>
          </a:p>
          <a:p>
            <a:pPr>
              <a:spcBef>
                <a:spcPct val="0"/>
              </a:spcBef>
              <a:buSzTx/>
              <a:buFontTx/>
              <a:buNone/>
            </a:pPr>
            <a:r>
              <a:rPr lang="en-US" altLang="zh-CN" sz="1800">
                <a:solidFill>
                  <a:srgbClr val="800000"/>
                </a:solidFill>
                <a:latin typeface="Courier New" panose="02070309020205020404" pitchFamily="49" charset="0"/>
              </a:rPr>
              <a:t>SELECT</a:t>
            </a:r>
            <a:r>
              <a:rPr lang="en-US" altLang="zh-CN" sz="1800">
                <a:solidFill>
                  <a:srgbClr val="000000"/>
                </a:solidFill>
                <a:latin typeface="Courier New" panose="02070309020205020404" pitchFamily="49" charset="0"/>
              </a:rPr>
              <a:t> Course.Cpno </a:t>
            </a:r>
            <a:r>
              <a:rPr lang="en-US" altLang="zh-CN" sz="1800">
                <a:solidFill>
                  <a:srgbClr val="800000"/>
                </a:solidFill>
                <a:latin typeface="Courier New" panose="02070309020205020404" pitchFamily="49" charset="0"/>
              </a:rPr>
              <a:t>FROM</a:t>
            </a:r>
            <a:r>
              <a:rPr lang="en-US" altLang="zh-CN" sz="1800">
                <a:solidFill>
                  <a:srgbClr val="000000"/>
                </a:solidFill>
                <a:latin typeface="Courier New" panose="02070309020205020404" pitchFamily="49" charset="0"/>
              </a:rPr>
              <a:t> Course,RS </a:t>
            </a:r>
            <a:r>
              <a:rPr lang="en-US" altLang="zh-CN" sz="1800">
                <a:solidFill>
                  <a:srgbClr val="800000"/>
                </a:solidFill>
                <a:latin typeface="Courier New" panose="02070309020205020404" pitchFamily="49" charset="0"/>
              </a:rPr>
              <a:t>WHERE</a:t>
            </a:r>
            <a:r>
              <a:rPr lang="en-US" altLang="zh-CN" sz="1800">
                <a:solidFill>
                  <a:srgbClr val="000000"/>
                </a:solidFill>
                <a:latin typeface="Courier New" panose="02070309020205020404" pitchFamily="49" charset="0"/>
              </a:rPr>
              <a:t> RS.Cpno = Course.Cno </a:t>
            </a:r>
            <a:r>
              <a:rPr lang="en-US" altLang="zh-CN" sz="1800" b="0">
                <a:solidFill>
                  <a:srgbClr val="000000"/>
                </a:solidFill>
                <a:latin typeface="Courier New" panose="02070309020205020404" pitchFamily="49" charset="0"/>
              </a:rPr>
              <a:t>)</a:t>
            </a:r>
          </a:p>
          <a:p>
            <a:pPr>
              <a:spcBef>
                <a:spcPct val="0"/>
              </a:spcBef>
              <a:buSzTx/>
              <a:buFontTx/>
              <a:buNone/>
            </a:pPr>
            <a:r>
              <a:rPr lang="en-US" altLang="zh-CN" sz="1800" b="0">
                <a:solidFill>
                  <a:srgbClr val="808080"/>
                </a:solidFill>
                <a:latin typeface="Courier New" panose="02070309020205020404" pitchFamily="49" charset="0"/>
              </a:rPr>
              <a:t>/*</a:t>
            </a:r>
            <a:r>
              <a:rPr lang="zh-CN" altLang="en-US" sz="1800" b="0">
                <a:solidFill>
                  <a:srgbClr val="808080"/>
                </a:solidFill>
                <a:latin typeface="Courier New" panose="02070309020205020404" pitchFamily="49" charset="0"/>
              </a:rPr>
              <a:t>根据</a:t>
            </a:r>
            <a:r>
              <a:rPr lang="en-US" altLang="zh-CN" sz="1800" b="0">
                <a:solidFill>
                  <a:srgbClr val="808080"/>
                </a:solidFill>
                <a:latin typeface="Courier New" panose="02070309020205020404" pitchFamily="49" charset="0"/>
              </a:rPr>
              <a:t>RS</a:t>
            </a:r>
            <a:r>
              <a:rPr lang="zh-CN" altLang="en-US" sz="1800" b="0">
                <a:solidFill>
                  <a:srgbClr val="808080"/>
                </a:solidFill>
                <a:latin typeface="Courier New" panose="02070309020205020404" pitchFamily="49" charset="0"/>
              </a:rPr>
              <a:t>中记录的所有先修课程号，通过查找课程表，输出课程号与课程名*</a:t>
            </a:r>
            <a:r>
              <a:rPr lang="en-US" altLang="zh-CN" sz="1800" b="0">
                <a:solidFill>
                  <a:srgbClr val="808080"/>
                </a:solidFill>
                <a:latin typeface="Courier New" panose="02070309020205020404" pitchFamily="49" charset="0"/>
              </a:rPr>
              <a:t>/</a:t>
            </a:r>
            <a:endParaRPr lang="en-US" altLang="zh-CN" sz="1800" b="0">
              <a:solidFill>
                <a:srgbClr val="000000"/>
              </a:solidFill>
              <a:latin typeface="Courier New" panose="02070309020205020404" pitchFamily="49" charset="0"/>
            </a:endParaRPr>
          </a:p>
          <a:p>
            <a:pPr>
              <a:spcBef>
                <a:spcPct val="0"/>
              </a:spcBef>
              <a:buSzTx/>
              <a:buFontTx/>
              <a:buNone/>
            </a:pPr>
            <a:r>
              <a:rPr lang="en-US" altLang="zh-CN" sz="1800">
                <a:solidFill>
                  <a:srgbClr val="800000"/>
                </a:solidFill>
                <a:latin typeface="Courier New" panose="02070309020205020404" pitchFamily="49" charset="0"/>
              </a:rPr>
              <a:t>SELECT</a:t>
            </a:r>
            <a:r>
              <a:rPr lang="en-US" altLang="zh-CN" sz="1800">
                <a:solidFill>
                  <a:srgbClr val="000000"/>
                </a:solidFill>
                <a:latin typeface="Courier New" panose="02070309020205020404" pitchFamily="49" charset="0"/>
              </a:rPr>
              <a:t> Cno, Cname </a:t>
            </a:r>
            <a:r>
              <a:rPr lang="en-US" altLang="zh-CN" sz="1800">
                <a:solidFill>
                  <a:srgbClr val="800000"/>
                </a:solidFill>
                <a:latin typeface="Courier New" panose="02070309020205020404" pitchFamily="49" charset="0"/>
              </a:rPr>
              <a:t>FROM</a:t>
            </a:r>
            <a:r>
              <a:rPr lang="en-US" altLang="zh-CN" sz="1800">
                <a:solidFill>
                  <a:srgbClr val="000000"/>
                </a:solidFill>
                <a:latin typeface="Courier New" panose="02070309020205020404" pitchFamily="49" charset="0"/>
              </a:rPr>
              <a:t> Course </a:t>
            </a:r>
            <a:r>
              <a:rPr lang="en-US" altLang="zh-CN" sz="1800">
                <a:solidFill>
                  <a:srgbClr val="800000"/>
                </a:solidFill>
                <a:latin typeface="Courier New" panose="02070309020205020404" pitchFamily="49" charset="0"/>
              </a:rPr>
              <a:t>WHERE</a:t>
            </a:r>
            <a:r>
              <a:rPr lang="en-US" altLang="zh-CN" sz="1800">
                <a:solidFill>
                  <a:srgbClr val="000000"/>
                </a:solidFill>
                <a:latin typeface="Courier New" panose="02070309020205020404" pitchFamily="49" charset="0"/>
              </a:rPr>
              <a:t> Cno </a:t>
            </a:r>
            <a:r>
              <a:rPr lang="en-US" altLang="zh-CN" sz="1800">
                <a:solidFill>
                  <a:srgbClr val="800000"/>
                </a:solidFill>
                <a:latin typeface="Courier New" panose="02070309020205020404" pitchFamily="49" charset="0"/>
              </a:rPr>
              <a:t>IN</a:t>
            </a:r>
            <a:r>
              <a:rPr lang="en-US" altLang="zh-CN" sz="1800">
                <a:solidFill>
                  <a:srgbClr val="000000"/>
                </a:solidFill>
                <a:latin typeface="Courier New" panose="02070309020205020404" pitchFamily="49" charset="0"/>
              </a:rPr>
              <a:t> (</a:t>
            </a:r>
            <a:r>
              <a:rPr lang="en-US" altLang="zh-CN" sz="1800">
                <a:solidFill>
                  <a:srgbClr val="800000"/>
                </a:solidFill>
                <a:latin typeface="Courier New" panose="02070309020205020404" pitchFamily="49" charset="0"/>
              </a:rPr>
              <a:t>SELECT</a:t>
            </a:r>
            <a:r>
              <a:rPr lang="en-US" altLang="zh-CN" sz="1800">
                <a:solidFill>
                  <a:srgbClr val="000000"/>
                </a:solidFill>
                <a:latin typeface="Courier New" panose="02070309020205020404" pitchFamily="49" charset="0"/>
              </a:rPr>
              <a:t> Cpno </a:t>
            </a:r>
            <a:r>
              <a:rPr lang="en-US" altLang="zh-CN" sz="1800">
                <a:solidFill>
                  <a:srgbClr val="800000"/>
                </a:solidFill>
                <a:latin typeface="Courier New" panose="02070309020205020404" pitchFamily="49" charset="0"/>
              </a:rPr>
              <a:t>FROM</a:t>
            </a:r>
            <a:r>
              <a:rPr lang="en-US" altLang="zh-CN" sz="1800">
                <a:solidFill>
                  <a:srgbClr val="000000"/>
                </a:solidFill>
                <a:latin typeface="Courier New" panose="02070309020205020404" pitchFamily="49" charset="0"/>
              </a:rPr>
              <a:t> 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noChangeArrowheads="1"/>
          </p:cNvSpPr>
          <p:nvPr>
            <p:ph type="title" idx="4294967295"/>
          </p:nvPr>
        </p:nvSpPr>
        <p:spPr>
          <a:xfrm>
            <a:off x="457200" y="-92546"/>
            <a:ext cx="8229600" cy="916459"/>
          </a:xfrm>
        </p:spPr>
        <p:txBody>
          <a:bodyPr/>
          <a:lstStyle/>
          <a:p>
            <a:pPr>
              <a:lnSpc>
                <a:spcPct val="120000"/>
              </a:lnSpc>
            </a:pPr>
            <a:r>
              <a:rPr lang="zh-CN" altLang="zh-CN" dirty="0"/>
              <a:t>引入新的内置函数</a:t>
            </a:r>
            <a:endParaRPr lang="en-US" altLang="zh-CN" dirty="0"/>
          </a:p>
        </p:txBody>
      </p:sp>
      <p:sp>
        <p:nvSpPr>
          <p:cNvPr id="26626" name="内容占位符 2"/>
          <p:cNvSpPr>
            <a:spLocks noGrp="1" noChangeArrowheads="1"/>
          </p:cNvSpPr>
          <p:nvPr>
            <p:ph idx="4294967295"/>
          </p:nvPr>
        </p:nvSpPr>
        <p:spPr>
          <a:xfrm>
            <a:off x="395288" y="699542"/>
            <a:ext cx="8497887" cy="3851821"/>
          </a:xfrm>
        </p:spPr>
        <p:txBody>
          <a:bodyPr/>
          <a:lstStyle/>
          <a:p>
            <a:pPr>
              <a:lnSpc>
                <a:spcPct val="120000"/>
              </a:lnSpc>
            </a:pPr>
            <a:r>
              <a:rPr lang="en-US" altLang="zh-CN" dirty="0"/>
              <a:t>SQL</a:t>
            </a:r>
            <a:r>
              <a:rPr lang="zh-CN" altLang="en-US" dirty="0"/>
              <a:t>常用的内置函数可以分为：</a:t>
            </a:r>
            <a:endParaRPr lang="en-US" altLang="zh-CN" dirty="0"/>
          </a:p>
          <a:p>
            <a:pPr lvl="1">
              <a:lnSpc>
                <a:spcPct val="120000"/>
              </a:lnSpc>
            </a:pPr>
            <a:r>
              <a:rPr lang="zh-CN" altLang="en-US" sz="2000" dirty="0"/>
              <a:t>数学函数（如绝对值函数等）</a:t>
            </a:r>
            <a:endParaRPr lang="en-US" altLang="zh-CN" sz="2000" dirty="0"/>
          </a:p>
          <a:p>
            <a:pPr lvl="1">
              <a:lnSpc>
                <a:spcPct val="120000"/>
              </a:lnSpc>
            </a:pPr>
            <a:r>
              <a:rPr lang="zh-CN" altLang="en-US" sz="2000" dirty="0"/>
              <a:t>聚合函数（如求和、求平均函数等）</a:t>
            </a:r>
            <a:endParaRPr lang="en-US" altLang="zh-CN" sz="2000" dirty="0"/>
          </a:p>
          <a:p>
            <a:pPr lvl="1">
              <a:lnSpc>
                <a:spcPct val="120000"/>
              </a:lnSpc>
            </a:pPr>
            <a:r>
              <a:rPr lang="zh-CN" altLang="en-US" sz="2000" dirty="0"/>
              <a:t>字符串函数（如求字符串长度、求子串函数等）</a:t>
            </a:r>
            <a:endParaRPr lang="en-US" altLang="zh-CN" sz="2000" dirty="0"/>
          </a:p>
          <a:p>
            <a:pPr lvl="1">
              <a:lnSpc>
                <a:spcPct val="120000"/>
              </a:lnSpc>
            </a:pPr>
            <a:r>
              <a:rPr lang="zh-CN" altLang="en-US" sz="2000" dirty="0"/>
              <a:t>日期和时间函数（如返回当前日期函数等）</a:t>
            </a:r>
            <a:endParaRPr lang="en-US" altLang="zh-CN" sz="2000" dirty="0"/>
          </a:p>
          <a:p>
            <a:pPr lvl="1">
              <a:lnSpc>
                <a:spcPct val="120000"/>
              </a:lnSpc>
            </a:pPr>
            <a:r>
              <a:rPr lang="zh-CN" altLang="en-US" sz="2000" dirty="0"/>
              <a:t>格式化函数（如字符串转</a:t>
            </a:r>
            <a:r>
              <a:rPr lang="en-US" altLang="zh-CN" sz="2000" dirty="0"/>
              <a:t>IP</a:t>
            </a:r>
            <a:r>
              <a:rPr lang="zh-CN" altLang="en-US" sz="2000" dirty="0"/>
              <a:t>地址函数等）</a:t>
            </a:r>
            <a:endParaRPr lang="en-US" altLang="zh-CN" sz="2000" dirty="0"/>
          </a:p>
          <a:p>
            <a:pPr lvl="1">
              <a:lnSpc>
                <a:spcPct val="120000"/>
              </a:lnSpc>
            </a:pPr>
            <a:r>
              <a:rPr lang="zh-CN" altLang="en-US" sz="2000" dirty="0"/>
              <a:t>控制流函数（如逻辑判断函数等）</a:t>
            </a:r>
            <a:endParaRPr lang="en-US" altLang="zh-CN" sz="2000" dirty="0"/>
          </a:p>
          <a:p>
            <a:pPr lvl="1">
              <a:lnSpc>
                <a:spcPct val="120000"/>
              </a:lnSpc>
            </a:pPr>
            <a:r>
              <a:rPr lang="zh-CN" altLang="en-US" sz="2000" dirty="0"/>
              <a:t>加密函数（如使用密钥对字符串加密函数等）</a:t>
            </a:r>
            <a:endParaRPr lang="en-US" altLang="zh-CN" sz="2000" dirty="0"/>
          </a:p>
          <a:p>
            <a:pPr lvl="1">
              <a:lnSpc>
                <a:spcPct val="120000"/>
              </a:lnSpc>
            </a:pPr>
            <a:r>
              <a:rPr lang="zh-CN" altLang="en-US" sz="2000" dirty="0"/>
              <a:t>系统信息函数（如返回当前数据库名、服务器版本函数等）</a:t>
            </a:r>
            <a:endParaRPr lang="en-US" altLang="zh-CN"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noChangeArrowheads="1"/>
          </p:cNvSpPr>
          <p:nvPr>
            <p:ph type="title" idx="4294967295"/>
          </p:nvPr>
        </p:nvSpPr>
        <p:spPr>
          <a:xfrm>
            <a:off x="457200" y="-22225"/>
            <a:ext cx="8229600" cy="846138"/>
          </a:xfrm>
        </p:spPr>
        <p:txBody>
          <a:bodyPr/>
          <a:lstStyle/>
          <a:p>
            <a:r>
              <a:rPr lang="zh-CN" altLang="en-US"/>
              <a:t>日期和时间函数 示例</a:t>
            </a:r>
            <a:endParaRPr lang="zh-CN" altLang="zh-CN"/>
          </a:p>
        </p:txBody>
      </p:sp>
      <p:sp>
        <p:nvSpPr>
          <p:cNvPr id="31746" name="内容占位符 2"/>
          <p:cNvSpPr txBox="1">
            <a:spLocks noChangeArrowheads="1"/>
          </p:cNvSpPr>
          <p:nvPr/>
        </p:nvSpPr>
        <p:spPr bwMode="auto">
          <a:xfrm>
            <a:off x="107504" y="823913"/>
            <a:ext cx="8928546"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lnSpc>
                <a:spcPct val="120000"/>
              </a:lnSpc>
            </a:pPr>
            <a:r>
              <a:rPr lang="en-US" altLang="zh-CN" dirty="0"/>
              <a:t>[</a:t>
            </a:r>
            <a:r>
              <a:rPr lang="zh-CN" altLang="en-US" dirty="0"/>
              <a:t>例</a:t>
            </a:r>
            <a:r>
              <a:rPr lang="en-US" altLang="zh-CN" dirty="0"/>
              <a:t>8.3]</a:t>
            </a:r>
            <a:r>
              <a:rPr lang="zh-CN" altLang="en-US" dirty="0"/>
              <a:t>（任务</a:t>
            </a:r>
            <a:r>
              <a:rPr lang="en-US" altLang="zh-CN" dirty="0"/>
              <a:t>2</a:t>
            </a:r>
            <a:r>
              <a:rPr lang="zh-CN" altLang="en-US" dirty="0"/>
              <a:t>）打印一周内将过生日的学生信息</a:t>
            </a:r>
            <a:endParaRPr lang="en-US" altLang="zh-CN" dirty="0"/>
          </a:p>
        </p:txBody>
      </p:sp>
      <p:sp>
        <p:nvSpPr>
          <p:cNvPr id="31747" name="文本框 4"/>
          <p:cNvSpPr txBox="1">
            <a:spLocks noChangeArrowheads="1"/>
          </p:cNvSpPr>
          <p:nvPr/>
        </p:nvSpPr>
        <p:spPr bwMode="auto">
          <a:xfrm>
            <a:off x="627063" y="1901825"/>
            <a:ext cx="8408987"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en-US" altLang="zh-CN" sz="2200" dirty="0">
                <a:solidFill>
                  <a:srgbClr val="800000"/>
                </a:solidFill>
                <a:latin typeface="Courier New" panose="02070309020205020404" pitchFamily="49" charset="0"/>
              </a:rPr>
              <a:t>SELECT</a:t>
            </a:r>
            <a:r>
              <a:rPr lang="en-US" altLang="zh-CN" sz="2200" dirty="0">
                <a:solidFill>
                  <a:srgbClr val="000000"/>
                </a:solidFill>
                <a:latin typeface="Courier New" panose="02070309020205020404" pitchFamily="49" charset="0"/>
              </a:rPr>
              <a:t> </a:t>
            </a:r>
            <a:r>
              <a:rPr lang="en-US" altLang="zh-CN" sz="2200" dirty="0" err="1">
                <a:solidFill>
                  <a:srgbClr val="000000"/>
                </a:solidFill>
                <a:latin typeface="Courier New" panose="02070309020205020404" pitchFamily="49" charset="0"/>
              </a:rPr>
              <a:t>Sno</a:t>
            </a:r>
            <a:r>
              <a:rPr lang="en-US" altLang="zh-CN" sz="2200" dirty="0">
                <a:solidFill>
                  <a:srgbClr val="000000"/>
                </a:solidFill>
                <a:latin typeface="Courier New" panose="02070309020205020404" pitchFamily="49" charset="0"/>
              </a:rPr>
              <a:t>, </a:t>
            </a:r>
            <a:r>
              <a:rPr lang="en-US" altLang="zh-CN" sz="2200" dirty="0" err="1">
                <a:solidFill>
                  <a:srgbClr val="000000"/>
                </a:solidFill>
                <a:latin typeface="Courier New" panose="02070309020205020404" pitchFamily="49" charset="0"/>
              </a:rPr>
              <a:t>Sname</a:t>
            </a:r>
            <a:r>
              <a:rPr lang="en-US" altLang="zh-CN" sz="2200" dirty="0">
                <a:solidFill>
                  <a:srgbClr val="000000"/>
                </a:solidFill>
                <a:latin typeface="Courier New" panose="02070309020205020404" pitchFamily="49" charset="0"/>
              </a:rPr>
              <a:t>, </a:t>
            </a:r>
            <a:r>
              <a:rPr lang="en-US" altLang="zh-CN" sz="2200" dirty="0" err="1">
                <a:solidFill>
                  <a:srgbClr val="000000"/>
                </a:solidFill>
                <a:latin typeface="Courier New" panose="02070309020205020404" pitchFamily="49" charset="0"/>
              </a:rPr>
              <a:t>Ssex</a:t>
            </a:r>
            <a:r>
              <a:rPr lang="en-US" altLang="zh-CN" sz="2200" dirty="0">
                <a:solidFill>
                  <a:srgbClr val="000000"/>
                </a:solidFill>
                <a:latin typeface="Courier New" panose="02070309020205020404" pitchFamily="49" charset="0"/>
              </a:rPr>
              <a:t>, </a:t>
            </a:r>
            <a:r>
              <a:rPr lang="en-US" altLang="zh-CN" sz="2200" dirty="0" err="1">
                <a:solidFill>
                  <a:srgbClr val="000000"/>
                </a:solidFill>
                <a:latin typeface="Courier New" panose="02070309020205020404" pitchFamily="49" charset="0"/>
              </a:rPr>
              <a:t>Sbirthdate</a:t>
            </a:r>
            <a:r>
              <a:rPr lang="en-US" altLang="zh-CN" sz="2200" dirty="0">
                <a:solidFill>
                  <a:srgbClr val="000000"/>
                </a:solidFill>
                <a:latin typeface="Courier New" panose="02070309020205020404" pitchFamily="49" charset="0"/>
              </a:rPr>
              <a:t>, </a:t>
            </a:r>
            <a:r>
              <a:rPr lang="en-US" altLang="zh-CN" sz="2200" dirty="0" err="1">
                <a:solidFill>
                  <a:srgbClr val="000000"/>
                </a:solidFill>
                <a:latin typeface="Courier New" panose="02070309020205020404" pitchFamily="49" charset="0"/>
              </a:rPr>
              <a:t>Smajor</a:t>
            </a:r>
            <a:r>
              <a:rPr lang="en-US" altLang="zh-CN" sz="2200" dirty="0">
                <a:solidFill>
                  <a:srgbClr val="000000"/>
                </a:solidFill>
                <a:latin typeface="Courier New" panose="02070309020205020404" pitchFamily="49" charset="0"/>
              </a:rPr>
              <a:t> </a:t>
            </a:r>
          </a:p>
          <a:p>
            <a:pPr>
              <a:spcBef>
                <a:spcPct val="0"/>
              </a:spcBef>
              <a:buSzTx/>
              <a:buFontTx/>
              <a:buNone/>
            </a:pPr>
            <a:r>
              <a:rPr lang="en-US" altLang="zh-CN" sz="2200" dirty="0">
                <a:solidFill>
                  <a:srgbClr val="800000"/>
                </a:solidFill>
                <a:latin typeface="Courier New" panose="02070309020205020404" pitchFamily="49" charset="0"/>
              </a:rPr>
              <a:t>FROM</a:t>
            </a:r>
            <a:r>
              <a:rPr lang="en-US" altLang="zh-CN" sz="2200" dirty="0">
                <a:solidFill>
                  <a:srgbClr val="000000"/>
                </a:solidFill>
                <a:latin typeface="Courier New" panose="02070309020205020404" pitchFamily="49" charset="0"/>
              </a:rPr>
              <a:t> Student </a:t>
            </a:r>
          </a:p>
          <a:p>
            <a:pPr>
              <a:spcBef>
                <a:spcPct val="0"/>
              </a:spcBef>
              <a:buSzTx/>
              <a:buFontTx/>
              <a:buNone/>
            </a:pPr>
            <a:r>
              <a:rPr lang="en-US" altLang="zh-CN" sz="2200" dirty="0">
                <a:solidFill>
                  <a:srgbClr val="800000"/>
                </a:solidFill>
                <a:latin typeface="Courier New" panose="02070309020205020404" pitchFamily="49" charset="0"/>
              </a:rPr>
              <a:t>WHERE</a:t>
            </a:r>
            <a:r>
              <a:rPr lang="en-US" altLang="zh-CN" sz="2200" dirty="0">
                <a:solidFill>
                  <a:srgbClr val="000000"/>
                </a:solidFill>
                <a:latin typeface="Courier New" panose="02070309020205020404" pitchFamily="49" charset="0"/>
              </a:rPr>
              <a:t> </a:t>
            </a:r>
            <a:r>
              <a:rPr lang="en-US" altLang="zh-CN" sz="2200" dirty="0" err="1">
                <a:solidFill>
                  <a:srgbClr val="000000"/>
                </a:solidFill>
                <a:latin typeface="Courier New" panose="02070309020205020404" pitchFamily="49" charset="0"/>
              </a:rPr>
              <a:t>to_date</a:t>
            </a:r>
            <a:r>
              <a:rPr lang="en-US" altLang="zh-CN" sz="2200" dirty="0">
                <a:solidFill>
                  <a:srgbClr val="000000"/>
                </a:solidFill>
                <a:latin typeface="Courier New" panose="02070309020205020404" pitchFamily="49" charset="0"/>
              </a:rPr>
              <a:t>(</a:t>
            </a:r>
            <a:r>
              <a:rPr lang="en-US" altLang="zh-CN" sz="2200" dirty="0" err="1">
                <a:solidFill>
                  <a:srgbClr val="000000"/>
                </a:solidFill>
                <a:latin typeface="Courier New" panose="02070309020205020404" pitchFamily="49" charset="0"/>
              </a:rPr>
              <a:t>to_char</a:t>
            </a:r>
            <a:r>
              <a:rPr lang="en-US" altLang="zh-CN" sz="2200" dirty="0">
                <a:solidFill>
                  <a:srgbClr val="000000"/>
                </a:solidFill>
                <a:latin typeface="Courier New" panose="02070309020205020404" pitchFamily="49" charset="0"/>
              </a:rPr>
              <a:t>(current_date,</a:t>
            </a:r>
            <a:r>
              <a:rPr lang="en-US" altLang="zh-CN" sz="2200" dirty="0">
                <a:solidFill>
                  <a:srgbClr val="008000"/>
                </a:solidFill>
                <a:latin typeface="Courier New" panose="02070309020205020404" pitchFamily="49" charset="0"/>
              </a:rPr>
              <a:t>'</a:t>
            </a:r>
            <a:r>
              <a:rPr lang="en-US" altLang="zh-CN" sz="2200" dirty="0" err="1">
                <a:solidFill>
                  <a:srgbClr val="008000"/>
                </a:solidFill>
                <a:latin typeface="Courier New" panose="02070309020205020404" pitchFamily="49" charset="0"/>
              </a:rPr>
              <a:t>yyyy</a:t>
            </a:r>
            <a:r>
              <a:rPr lang="en-US" altLang="zh-CN" sz="2200" dirty="0">
                <a:solidFill>
                  <a:srgbClr val="008000"/>
                </a:solidFill>
                <a:latin typeface="Courier New" panose="02070309020205020404" pitchFamily="49" charset="0"/>
              </a:rPr>
              <a:t>'</a:t>
            </a:r>
            <a:r>
              <a:rPr lang="en-US" altLang="zh-CN" sz="2200" dirty="0">
                <a:solidFill>
                  <a:srgbClr val="000000"/>
                </a:solidFill>
                <a:latin typeface="Courier New" panose="02070309020205020404" pitchFamily="49" charset="0"/>
              </a:rPr>
              <a:t>) || </a:t>
            </a:r>
            <a:r>
              <a:rPr lang="en-US" altLang="zh-CN" sz="2200" dirty="0">
                <a:solidFill>
                  <a:srgbClr val="008000"/>
                </a:solidFill>
                <a:latin typeface="Courier New" panose="02070309020205020404" pitchFamily="49" charset="0"/>
              </a:rPr>
              <a:t>'-'</a:t>
            </a:r>
            <a:r>
              <a:rPr lang="en-US" altLang="zh-CN" sz="2200" dirty="0">
                <a:solidFill>
                  <a:srgbClr val="000000"/>
                </a:solidFill>
                <a:latin typeface="Courier New" panose="02070309020205020404" pitchFamily="49" charset="0"/>
              </a:rPr>
              <a:t> || </a:t>
            </a:r>
            <a:r>
              <a:rPr lang="en-US" altLang="zh-CN" sz="2200" dirty="0" err="1">
                <a:solidFill>
                  <a:srgbClr val="000000"/>
                </a:solidFill>
                <a:latin typeface="Courier New" panose="02070309020205020404" pitchFamily="49" charset="0"/>
              </a:rPr>
              <a:t>to_char</a:t>
            </a:r>
            <a:r>
              <a:rPr lang="en-US" altLang="zh-CN" sz="2200" dirty="0">
                <a:solidFill>
                  <a:srgbClr val="000000"/>
                </a:solidFill>
                <a:latin typeface="Courier New" panose="02070309020205020404" pitchFamily="49" charset="0"/>
              </a:rPr>
              <a:t>(</a:t>
            </a:r>
            <a:r>
              <a:rPr lang="en-US" altLang="zh-CN" sz="2200" dirty="0" err="1">
                <a:solidFill>
                  <a:srgbClr val="000000"/>
                </a:solidFill>
                <a:latin typeface="Courier New" panose="02070309020205020404" pitchFamily="49" charset="0"/>
              </a:rPr>
              <a:t>Sbirthdate</a:t>
            </a:r>
            <a:r>
              <a:rPr lang="en-US" altLang="zh-CN" sz="2200" dirty="0">
                <a:solidFill>
                  <a:srgbClr val="000000"/>
                </a:solidFill>
                <a:latin typeface="Courier New" panose="02070309020205020404" pitchFamily="49" charset="0"/>
              </a:rPr>
              <a:t>,</a:t>
            </a:r>
            <a:r>
              <a:rPr lang="en-US" altLang="zh-CN" sz="2200" dirty="0">
                <a:solidFill>
                  <a:srgbClr val="008000"/>
                </a:solidFill>
                <a:latin typeface="Courier New" panose="02070309020205020404" pitchFamily="49" charset="0"/>
              </a:rPr>
              <a:t>'mm-dd'</a:t>
            </a:r>
            <a:r>
              <a:rPr lang="en-US" altLang="zh-CN" sz="2200" dirty="0">
                <a:solidFill>
                  <a:srgbClr val="000000"/>
                </a:solidFill>
                <a:latin typeface="Courier New" panose="02070309020205020404" pitchFamily="49" charset="0"/>
              </a:rPr>
              <a:t>)) </a:t>
            </a:r>
          </a:p>
          <a:p>
            <a:pPr>
              <a:spcBef>
                <a:spcPct val="0"/>
              </a:spcBef>
              <a:buSzTx/>
              <a:buFontTx/>
              <a:buNone/>
            </a:pPr>
            <a:r>
              <a:rPr lang="en-US" altLang="zh-CN" sz="2200" dirty="0">
                <a:solidFill>
                  <a:srgbClr val="800000"/>
                </a:solidFill>
                <a:latin typeface="Courier New" panose="02070309020205020404" pitchFamily="49" charset="0"/>
              </a:rPr>
              <a:t>BETWEEN</a:t>
            </a:r>
            <a:r>
              <a:rPr lang="en-US" altLang="zh-CN" sz="2200" dirty="0">
                <a:solidFill>
                  <a:srgbClr val="000000"/>
                </a:solidFill>
                <a:latin typeface="Courier New" panose="02070309020205020404" pitchFamily="49" charset="0"/>
              </a:rPr>
              <a:t> </a:t>
            </a:r>
            <a:r>
              <a:rPr lang="en-US" altLang="zh-CN" sz="2200" dirty="0">
                <a:solidFill>
                  <a:srgbClr val="000080"/>
                </a:solidFill>
                <a:latin typeface="Courier New" panose="02070309020205020404" pitchFamily="49" charset="0"/>
              </a:rPr>
              <a:t>CURRENT_DATE</a:t>
            </a:r>
            <a:r>
              <a:rPr lang="en-US" altLang="zh-CN" sz="2200" dirty="0">
                <a:solidFill>
                  <a:srgbClr val="000000"/>
                </a:solidFill>
                <a:latin typeface="Courier New" panose="02070309020205020404" pitchFamily="49" charset="0"/>
              </a:rPr>
              <a:t> </a:t>
            </a:r>
            <a:r>
              <a:rPr lang="en-US" altLang="zh-CN" sz="2200" dirty="0">
                <a:solidFill>
                  <a:srgbClr val="800000"/>
                </a:solidFill>
                <a:latin typeface="Courier New" panose="02070309020205020404" pitchFamily="49" charset="0"/>
              </a:rPr>
              <a:t>AND</a:t>
            </a:r>
            <a:r>
              <a:rPr lang="en-US" altLang="zh-CN" sz="2200" dirty="0">
                <a:solidFill>
                  <a:srgbClr val="000000"/>
                </a:solidFill>
                <a:latin typeface="Courier New" panose="02070309020205020404" pitchFamily="49" charset="0"/>
              </a:rPr>
              <a:t> </a:t>
            </a:r>
            <a:r>
              <a:rPr lang="en-US" altLang="zh-CN" sz="2200" dirty="0">
                <a:solidFill>
                  <a:srgbClr val="000080"/>
                </a:solidFill>
                <a:latin typeface="Courier New" panose="02070309020205020404" pitchFamily="49" charset="0"/>
              </a:rPr>
              <a:t>CURRENT_DATE</a:t>
            </a:r>
            <a:r>
              <a:rPr lang="en-US" altLang="zh-CN" sz="2200" dirty="0">
                <a:solidFill>
                  <a:srgbClr val="000000"/>
                </a:solidFill>
                <a:latin typeface="Courier New" panose="02070309020205020404" pitchFamily="49" charset="0"/>
              </a:rPr>
              <a:t> + </a:t>
            </a:r>
            <a:r>
              <a:rPr lang="en-US" altLang="zh-CN" sz="2200" dirty="0">
                <a:solidFill>
                  <a:srgbClr val="800000"/>
                </a:solidFill>
                <a:latin typeface="Courier New" panose="02070309020205020404" pitchFamily="49" charset="0"/>
              </a:rPr>
              <a:t>INTERVAL</a:t>
            </a:r>
            <a:r>
              <a:rPr lang="en-US" altLang="zh-CN" sz="2200" dirty="0">
                <a:solidFill>
                  <a:srgbClr val="000000"/>
                </a:solidFill>
                <a:latin typeface="Courier New" panose="02070309020205020404" pitchFamily="49" charset="0"/>
              </a:rPr>
              <a:t> </a:t>
            </a:r>
            <a:r>
              <a:rPr lang="en-US" altLang="zh-CN" sz="2200" dirty="0">
                <a:solidFill>
                  <a:srgbClr val="008000"/>
                </a:solidFill>
                <a:latin typeface="Courier New" panose="02070309020205020404" pitchFamily="49" charset="0"/>
              </a:rPr>
              <a:t>'7'</a:t>
            </a:r>
            <a:r>
              <a:rPr lang="en-US" altLang="zh-CN" sz="2200" dirty="0">
                <a:solidFill>
                  <a:srgbClr val="000000"/>
                </a:solidFill>
                <a:latin typeface="Courier New" panose="02070309020205020404" pitchFamily="49" charset="0"/>
              </a:rPr>
              <a:t> DAY;</a:t>
            </a:r>
            <a:endParaRPr lang="zh-CN" altLang="en-US" sz="2200" b="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noChangeArrowheads="1"/>
          </p:cNvSpPr>
          <p:nvPr>
            <p:ph type="title" idx="4294967295"/>
          </p:nvPr>
        </p:nvSpPr>
        <p:spPr>
          <a:xfrm>
            <a:off x="457200" y="-22225"/>
            <a:ext cx="8229600" cy="846138"/>
          </a:xfrm>
        </p:spPr>
        <p:txBody>
          <a:bodyPr/>
          <a:lstStyle/>
          <a:p>
            <a:r>
              <a:rPr lang="zh-CN" altLang="en-US" dirty="0"/>
              <a:t>日期和时间函数 示例</a:t>
            </a:r>
            <a:endParaRPr lang="zh-CN" altLang="zh-CN" dirty="0"/>
          </a:p>
        </p:txBody>
      </p:sp>
      <p:sp>
        <p:nvSpPr>
          <p:cNvPr id="28674" name="内容占位符 2"/>
          <p:cNvSpPr txBox="1">
            <a:spLocks noChangeArrowheads="1"/>
          </p:cNvSpPr>
          <p:nvPr/>
        </p:nvSpPr>
        <p:spPr bwMode="auto">
          <a:xfrm>
            <a:off x="323528" y="771550"/>
            <a:ext cx="8640762" cy="3980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lnSpc>
                <a:spcPct val="120000"/>
              </a:lnSpc>
            </a:pPr>
            <a:r>
              <a:rPr lang="zh-CN" altLang="en-US" sz="2000" dirty="0"/>
              <a:t>在</a:t>
            </a:r>
            <a:r>
              <a:rPr lang="en" altLang="zh-CN" sz="2000" dirty="0"/>
              <a:t>WHERE </a:t>
            </a:r>
            <a:r>
              <a:rPr lang="zh-CN" altLang="en-US" sz="2000" dirty="0"/>
              <a:t>语句中使用了以下内置函数</a:t>
            </a:r>
            <a:r>
              <a:rPr lang="en-US" altLang="zh-CN" sz="2000" dirty="0"/>
              <a:t>:</a:t>
            </a:r>
          </a:p>
          <a:p>
            <a:pPr marL="0" indent="0">
              <a:lnSpc>
                <a:spcPct val="120000"/>
              </a:lnSpc>
              <a:buNone/>
            </a:pPr>
            <a:r>
              <a:rPr lang="en-US" altLang="zh-CN" sz="2000" dirty="0"/>
              <a:t>① </a:t>
            </a:r>
            <a:r>
              <a:rPr lang="zh-CN" altLang="en-US" sz="2000" dirty="0"/>
              <a:t>内置函数 </a:t>
            </a:r>
            <a:r>
              <a:rPr lang="en" altLang="zh-CN" sz="2000" dirty="0" err="1"/>
              <a:t>current_date</a:t>
            </a:r>
            <a:r>
              <a:rPr lang="en" altLang="zh-CN" sz="2000" dirty="0"/>
              <a:t> </a:t>
            </a:r>
            <a:r>
              <a:rPr lang="zh-CN" altLang="en-US" sz="2000" dirty="0"/>
              <a:t>返回当前的系统日期，例如 </a:t>
            </a:r>
            <a:r>
              <a:rPr lang="en-US" altLang="zh-CN" sz="2000" dirty="0"/>
              <a:t>2021-6-9</a:t>
            </a:r>
            <a:r>
              <a:rPr lang="zh-CN" altLang="en-US" sz="2000" dirty="0"/>
              <a:t>。</a:t>
            </a:r>
          </a:p>
          <a:p>
            <a:pPr marL="0" indent="0">
              <a:lnSpc>
                <a:spcPct val="120000"/>
              </a:lnSpc>
              <a:buNone/>
            </a:pPr>
            <a:r>
              <a:rPr lang="zh-CN" altLang="en-US" sz="2000" dirty="0"/>
              <a:t>② 内置函数 </a:t>
            </a:r>
            <a:r>
              <a:rPr lang="en" altLang="zh-CN" sz="2000" dirty="0" err="1"/>
              <a:t>to_char</a:t>
            </a:r>
            <a:r>
              <a:rPr lang="en" altLang="zh-CN" sz="2000" dirty="0"/>
              <a:t>(</a:t>
            </a:r>
            <a:r>
              <a:rPr lang="en" altLang="zh-CN" sz="2000" dirty="0" err="1"/>
              <a:t>current_data</a:t>
            </a:r>
            <a:r>
              <a:rPr lang="zh-CN" altLang="en" sz="2000" dirty="0"/>
              <a:t>，</a:t>
            </a:r>
            <a:r>
              <a:rPr lang="en" altLang="zh-CN" sz="2000" dirty="0"/>
              <a:t>‘</a:t>
            </a:r>
            <a:r>
              <a:rPr lang="en" altLang="zh-CN" sz="2000" dirty="0" err="1"/>
              <a:t>yyyy</a:t>
            </a:r>
            <a:r>
              <a:rPr lang="en" altLang="zh-CN" sz="2000" dirty="0"/>
              <a:t>’)</a:t>
            </a:r>
            <a:r>
              <a:rPr lang="zh-CN" altLang="en-US" sz="2000" dirty="0"/>
              <a:t>返回当前系统日期的年份，例如 </a:t>
            </a:r>
            <a:r>
              <a:rPr lang="en-US" altLang="zh-CN" sz="2000" dirty="0"/>
              <a:t>2021;</a:t>
            </a:r>
            <a:r>
              <a:rPr lang="zh-CN" altLang="en-US" sz="2000" dirty="0"/>
              <a:t> </a:t>
            </a:r>
            <a:r>
              <a:rPr lang="en" altLang="zh-CN" sz="2000" dirty="0" err="1"/>
              <a:t>to_char</a:t>
            </a:r>
            <a:r>
              <a:rPr lang="en" altLang="zh-CN" sz="2000" dirty="0"/>
              <a:t>(</a:t>
            </a:r>
            <a:r>
              <a:rPr lang="en" altLang="zh-CN" sz="2000" dirty="0" err="1"/>
              <a:t>Sbirthdate</a:t>
            </a:r>
            <a:r>
              <a:rPr lang="zh-CN" altLang="en" sz="2000" dirty="0"/>
              <a:t>，</a:t>
            </a:r>
            <a:r>
              <a:rPr lang="en" altLang="zh-CN" sz="2000" dirty="0"/>
              <a:t>'mm-dd')</a:t>
            </a:r>
            <a:r>
              <a:rPr lang="zh-CN" altLang="en-US" sz="2000" dirty="0"/>
              <a:t>返回学生出生日期中具体的月份和日期，例如 </a:t>
            </a:r>
            <a:r>
              <a:rPr lang="en-US" altLang="zh-CN" sz="2000" dirty="0"/>
              <a:t>6-9</a:t>
            </a:r>
            <a:r>
              <a:rPr lang="zh-CN" altLang="en-US" sz="2000" dirty="0"/>
              <a:t>。</a:t>
            </a:r>
          </a:p>
          <a:p>
            <a:pPr marL="0" indent="0">
              <a:lnSpc>
                <a:spcPct val="120000"/>
              </a:lnSpc>
              <a:buNone/>
            </a:pPr>
            <a:r>
              <a:rPr lang="zh-CN" altLang="en-US" sz="2000" dirty="0"/>
              <a:t>③</a:t>
            </a:r>
            <a:r>
              <a:rPr lang="en" altLang="zh-CN" sz="2000" dirty="0" err="1"/>
              <a:t>to_date</a:t>
            </a:r>
            <a:r>
              <a:rPr lang="en" altLang="zh-CN" sz="2000" dirty="0"/>
              <a:t>(</a:t>
            </a:r>
            <a:r>
              <a:rPr lang="en" altLang="zh-CN" sz="2000" dirty="0" err="1"/>
              <a:t>to_char</a:t>
            </a:r>
            <a:r>
              <a:rPr lang="en" altLang="zh-CN" sz="2000" dirty="0"/>
              <a:t>(current_date,'</a:t>
            </a:r>
            <a:r>
              <a:rPr lang="en" altLang="zh-CN" sz="2000" dirty="0" err="1"/>
              <a:t>yyyy</a:t>
            </a:r>
            <a:r>
              <a:rPr lang="en" altLang="zh-CN" sz="2000" dirty="0"/>
              <a:t>’) || '-’ || </a:t>
            </a:r>
            <a:r>
              <a:rPr lang="en" altLang="zh-CN" sz="2000" dirty="0" err="1"/>
              <a:t>to_char</a:t>
            </a:r>
            <a:r>
              <a:rPr lang="en" altLang="zh-CN" sz="2000" dirty="0"/>
              <a:t>(</a:t>
            </a:r>
            <a:r>
              <a:rPr lang="en" altLang="zh-CN" sz="2000" dirty="0" err="1"/>
              <a:t>Sbirthdate</a:t>
            </a:r>
            <a:r>
              <a:rPr lang="en" altLang="zh-CN" sz="2000" dirty="0"/>
              <a:t>,'mm-dd'))</a:t>
            </a:r>
            <a:r>
              <a:rPr lang="zh-CN" altLang="en-US" sz="2000" dirty="0"/>
              <a:t>表示把当前年份与出生日期用</a:t>
            </a:r>
            <a:r>
              <a:rPr lang="en-US" altLang="zh-CN" sz="2000" dirty="0"/>
              <a:t>'-'</a:t>
            </a:r>
            <a:r>
              <a:rPr lang="zh-CN" altLang="en-US" sz="2000" dirty="0"/>
              <a:t>连在一起。符号“</a:t>
            </a:r>
            <a:r>
              <a:rPr lang="en-US" altLang="zh-CN" sz="2000" dirty="0"/>
              <a:t>‖”</a:t>
            </a:r>
            <a:r>
              <a:rPr lang="zh-CN" altLang="en-US" sz="2000" dirty="0"/>
              <a:t>用于把其左右两边的字符串连在一起。</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标题 1"/>
          <p:cNvSpPr>
            <a:spLocks noGrp="1" noChangeArrowheads="1"/>
          </p:cNvSpPr>
          <p:nvPr>
            <p:ph type="title" idx="4294967295"/>
          </p:nvPr>
        </p:nvSpPr>
        <p:spPr/>
        <p:txBody>
          <a:bodyPr/>
          <a:lstStyle/>
          <a:p>
            <a:r>
              <a:rPr lang="en-US" altLang="zh-CN"/>
              <a:t>8.1 </a:t>
            </a:r>
            <a:r>
              <a:rPr lang="zh-CN" altLang="en-US"/>
              <a:t>概述</a:t>
            </a:r>
          </a:p>
        </p:txBody>
      </p:sp>
      <p:sp>
        <p:nvSpPr>
          <p:cNvPr id="5122" name="内容占位符 2"/>
          <p:cNvSpPr>
            <a:spLocks noGrp="1" noChangeArrowheads="1"/>
          </p:cNvSpPr>
          <p:nvPr>
            <p:ph idx="4294967295"/>
          </p:nvPr>
        </p:nvSpPr>
        <p:spPr>
          <a:xfrm>
            <a:off x="720725" y="823913"/>
            <a:ext cx="8075613" cy="3546475"/>
          </a:xfrm>
        </p:spPr>
        <p:txBody>
          <a:bodyPr/>
          <a:lstStyle/>
          <a:p>
            <a:pPr marL="0" indent="0">
              <a:lnSpc>
                <a:spcPct val="150000"/>
              </a:lnSpc>
              <a:buFont typeface="Wingdings" panose="05000000000000000000" pitchFamily="2" charset="2"/>
              <a:buNone/>
            </a:pPr>
            <a:r>
              <a:rPr lang="en-US" altLang="zh-CN" dirty="0">
                <a:solidFill>
                  <a:srgbClr val="00B050"/>
                </a:solidFill>
              </a:rPr>
              <a:t>8.1.1 SQL</a:t>
            </a:r>
            <a:r>
              <a:rPr lang="zh-CN" altLang="en-US" dirty="0">
                <a:solidFill>
                  <a:srgbClr val="00B050"/>
                </a:solidFill>
              </a:rPr>
              <a:t>表达能力的限制</a:t>
            </a:r>
          </a:p>
          <a:p>
            <a:pPr marL="0" indent="0">
              <a:lnSpc>
                <a:spcPct val="150000"/>
              </a:lnSpc>
              <a:buFont typeface="Wingdings" panose="05000000000000000000" pitchFamily="2" charset="2"/>
              <a:buNone/>
            </a:pPr>
            <a:r>
              <a:rPr lang="en-US" altLang="zh-CN" dirty="0"/>
              <a:t>8.1.2 </a:t>
            </a:r>
            <a:r>
              <a:rPr lang="zh-CN" altLang="en-US" dirty="0"/>
              <a:t>扩展</a:t>
            </a:r>
            <a:r>
              <a:rPr lang="en-US" altLang="zh-CN" dirty="0"/>
              <a:t>SQL</a:t>
            </a:r>
            <a:r>
              <a:rPr lang="zh-CN" altLang="en-US" dirty="0"/>
              <a:t>的功能</a:t>
            </a:r>
          </a:p>
          <a:p>
            <a:pPr marL="0" indent="0">
              <a:lnSpc>
                <a:spcPct val="150000"/>
              </a:lnSpc>
              <a:buFont typeface="Wingdings" panose="05000000000000000000" pitchFamily="2" charset="2"/>
              <a:buNone/>
            </a:pPr>
            <a:r>
              <a:rPr lang="en-US" altLang="zh-CN" dirty="0"/>
              <a:t>8.1.3 </a:t>
            </a:r>
            <a:r>
              <a:rPr lang="zh-CN" altLang="en-US" dirty="0"/>
              <a:t>通过高级语言实现复杂应用</a:t>
            </a:r>
            <a:endParaRPr lang="en-US" altLang="zh-CN" dirty="0"/>
          </a:p>
          <a:p>
            <a:pPr marL="0" indent="0"/>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noChangeArrowheads="1"/>
          </p:cNvSpPr>
          <p:nvPr>
            <p:ph type="title" idx="4294967295"/>
          </p:nvPr>
        </p:nvSpPr>
        <p:spPr>
          <a:xfrm>
            <a:off x="457200" y="-22225"/>
            <a:ext cx="8229600" cy="846138"/>
          </a:xfrm>
        </p:spPr>
        <p:txBody>
          <a:bodyPr/>
          <a:lstStyle/>
          <a:p>
            <a:r>
              <a:rPr lang="zh-CN" altLang="en-US" dirty="0"/>
              <a:t>日期和时间函数 示例</a:t>
            </a:r>
            <a:endParaRPr lang="zh-CN" altLang="zh-CN" dirty="0"/>
          </a:p>
        </p:txBody>
      </p:sp>
      <p:sp>
        <p:nvSpPr>
          <p:cNvPr id="28674" name="内容占位符 2"/>
          <p:cNvSpPr txBox="1">
            <a:spLocks noChangeArrowheads="1"/>
          </p:cNvSpPr>
          <p:nvPr/>
        </p:nvSpPr>
        <p:spPr bwMode="auto">
          <a:xfrm>
            <a:off x="323528" y="771550"/>
            <a:ext cx="8640762" cy="3980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marL="0" indent="0">
              <a:lnSpc>
                <a:spcPct val="120000"/>
              </a:lnSpc>
              <a:buNone/>
            </a:pPr>
            <a:r>
              <a:rPr lang="zh-CN" altLang="en-US" sz="2000" dirty="0"/>
              <a:t>④ 内置函数 </a:t>
            </a:r>
            <a:r>
              <a:rPr lang="en" altLang="zh-CN" sz="2000" dirty="0" err="1"/>
              <a:t>to_date</a:t>
            </a:r>
            <a:r>
              <a:rPr lang="en" altLang="zh-CN" sz="2000" dirty="0"/>
              <a:t>()</a:t>
            </a:r>
            <a:r>
              <a:rPr lang="zh-CN" altLang="en-US" sz="2000" dirty="0"/>
              <a:t>的作用是将字符类型按一定格式转化为日期类型。</a:t>
            </a:r>
          </a:p>
          <a:p>
            <a:pPr marL="0" indent="0">
              <a:lnSpc>
                <a:spcPct val="120000"/>
              </a:lnSpc>
              <a:buNone/>
            </a:pPr>
            <a:r>
              <a:rPr lang="zh-CN" altLang="en-US" sz="2000" dirty="0"/>
              <a:t>⑤ </a:t>
            </a:r>
            <a:r>
              <a:rPr lang="en" altLang="zh-CN" sz="2000" dirty="0" err="1"/>
              <a:t>current_date</a:t>
            </a:r>
            <a:r>
              <a:rPr lang="en" altLang="zh-CN" sz="2000" dirty="0"/>
              <a:t> + interval ‘7’ day</a:t>
            </a:r>
            <a:r>
              <a:rPr lang="zh-CN" altLang="en-US" sz="2000" dirty="0"/>
              <a:t>是对当前的日期调整后的日期。参数</a:t>
            </a:r>
            <a:r>
              <a:rPr lang="en" altLang="zh-CN" sz="2000" dirty="0"/>
              <a:t>interval</a:t>
            </a:r>
            <a:r>
              <a:rPr lang="zh-CN" altLang="en-US" sz="2000" dirty="0"/>
              <a:t>是年</a:t>
            </a:r>
            <a:r>
              <a:rPr lang="en-US" altLang="zh-CN" sz="2000" dirty="0"/>
              <a:t>(</a:t>
            </a:r>
            <a:r>
              <a:rPr lang="en" altLang="zh-CN" sz="2000" dirty="0"/>
              <a:t>yyyy)</a:t>
            </a:r>
            <a:r>
              <a:rPr lang="zh-CN" altLang="en-US" sz="2000" dirty="0"/>
              <a:t>、季度</a:t>
            </a:r>
            <a:r>
              <a:rPr lang="en-US" altLang="zh-CN" sz="2000" dirty="0"/>
              <a:t>(</a:t>
            </a:r>
            <a:r>
              <a:rPr lang="en" altLang="zh-CN" sz="2000" dirty="0"/>
              <a:t>q)</a:t>
            </a:r>
            <a:r>
              <a:rPr lang="zh-CN" altLang="en" sz="2000" dirty="0"/>
              <a:t>、</a:t>
            </a:r>
            <a:r>
              <a:rPr lang="zh-CN" altLang="en-US" sz="2000" dirty="0"/>
              <a:t>月</a:t>
            </a:r>
            <a:r>
              <a:rPr lang="en-US" altLang="zh-CN" sz="2000" dirty="0"/>
              <a:t>(</a:t>
            </a:r>
            <a:r>
              <a:rPr lang="en" altLang="zh-CN" sz="2000" dirty="0"/>
              <a:t>m)</a:t>
            </a:r>
            <a:r>
              <a:rPr lang="zh-CN" altLang="en" sz="2000" dirty="0"/>
              <a:t>、</a:t>
            </a:r>
            <a:r>
              <a:rPr lang="zh-CN" altLang="en-US" sz="2000" dirty="0"/>
              <a:t>日</a:t>
            </a:r>
            <a:r>
              <a:rPr lang="en-US" altLang="zh-CN" sz="2000" dirty="0"/>
              <a:t>(</a:t>
            </a:r>
            <a:r>
              <a:rPr lang="en" altLang="zh-CN" sz="2000" dirty="0"/>
              <a:t>d)</a:t>
            </a:r>
            <a:r>
              <a:rPr lang="zh-CN" altLang="en" sz="2000" dirty="0"/>
              <a:t>、</a:t>
            </a:r>
            <a:r>
              <a:rPr lang="zh-CN" altLang="en-US" sz="2000" dirty="0"/>
              <a:t>时</a:t>
            </a:r>
            <a:r>
              <a:rPr lang="en-US" altLang="zh-CN" sz="2000" dirty="0"/>
              <a:t>(</a:t>
            </a:r>
            <a:r>
              <a:rPr lang="en" altLang="zh-CN" sz="2000" dirty="0"/>
              <a:t>h)</a:t>
            </a:r>
            <a:r>
              <a:rPr lang="zh-CN" altLang="en-US" sz="2000" dirty="0"/>
              <a:t>等粒度的时间单位。</a:t>
            </a:r>
          </a:p>
          <a:p>
            <a:pPr marL="0" indent="0">
              <a:lnSpc>
                <a:spcPct val="120000"/>
              </a:lnSpc>
              <a:buNone/>
            </a:pPr>
            <a:r>
              <a:rPr lang="zh-CN" altLang="en-US" sz="2000" dirty="0"/>
              <a:t>例如，</a:t>
            </a:r>
            <a:r>
              <a:rPr lang="en" altLang="zh-CN" sz="2000" dirty="0" err="1"/>
              <a:t>current_date</a:t>
            </a:r>
            <a:r>
              <a:rPr lang="en" altLang="zh-CN" sz="2000" dirty="0"/>
              <a:t> + interval 7day</a:t>
            </a:r>
            <a:r>
              <a:rPr lang="zh-CN" altLang="en-US" sz="2000" dirty="0"/>
              <a:t>获得当前日期之后第七天的日期，即返回</a:t>
            </a:r>
            <a:r>
              <a:rPr lang="en-US" altLang="zh-CN" sz="2000" dirty="0"/>
              <a:t>2021-6-16</a:t>
            </a:r>
            <a:r>
              <a:rPr lang="zh-CN" altLang="en-US" sz="2000" dirty="0"/>
              <a:t>。</a:t>
            </a:r>
            <a:endParaRPr lang="en-US" altLang="zh-CN" sz="2000" dirty="0"/>
          </a:p>
          <a:p>
            <a:pPr marL="0" indent="0">
              <a:lnSpc>
                <a:spcPct val="120000"/>
              </a:lnSpc>
              <a:buNone/>
            </a:pPr>
            <a:r>
              <a:rPr lang="zh-CN" altLang="en-US" sz="2000" dirty="0"/>
              <a:t>通过执行此</a:t>
            </a:r>
            <a:r>
              <a:rPr lang="en" altLang="zh-CN" sz="2000" dirty="0"/>
              <a:t>WHERE</a:t>
            </a:r>
            <a:r>
              <a:rPr lang="zh-CN" altLang="en-US" sz="2000" dirty="0"/>
              <a:t>语句，判断学生表中每位学生转换后的出生日期是否在</a:t>
            </a:r>
            <a:r>
              <a:rPr lang="en-US" altLang="zh-CN" sz="2000" dirty="0"/>
              <a:t>[2021-6-9</a:t>
            </a:r>
            <a:r>
              <a:rPr lang="zh-CN" altLang="en-US" sz="2000" dirty="0"/>
              <a:t>，</a:t>
            </a:r>
            <a:r>
              <a:rPr lang="en-US" altLang="zh-CN" sz="2000" dirty="0"/>
              <a:t>2021-6-16]</a:t>
            </a:r>
            <a:r>
              <a:rPr lang="zh-CN" altLang="en-US" sz="2000" dirty="0"/>
              <a:t>区间内，如果是，打印该学生的信息。</a:t>
            </a:r>
            <a:endParaRPr lang="en-US" altLang="zh-CN" sz="2000" dirty="0"/>
          </a:p>
        </p:txBody>
      </p:sp>
    </p:spTree>
    <p:extLst>
      <p:ext uri="{BB962C8B-B14F-4D97-AF65-F5344CB8AC3E}">
        <p14:creationId xmlns:p14="http://schemas.microsoft.com/office/powerpoint/2010/main" val="3591679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noChangeArrowheads="1"/>
          </p:cNvSpPr>
          <p:nvPr>
            <p:ph type="title" idx="4294967295"/>
          </p:nvPr>
        </p:nvSpPr>
        <p:spPr/>
        <p:txBody>
          <a:bodyPr/>
          <a:lstStyle/>
          <a:p>
            <a:r>
              <a:rPr lang="zh-CN" altLang="en-US" dirty="0"/>
              <a:t>引入</a:t>
            </a:r>
            <a:r>
              <a:rPr lang="en-US" altLang="zh-CN" dirty="0"/>
              <a:t>PL/SQL</a:t>
            </a:r>
            <a:r>
              <a:rPr lang="zh-CN" altLang="en-US" dirty="0"/>
              <a:t>与存储过程</a:t>
            </a:r>
            <a:r>
              <a:rPr lang="en-US" altLang="zh-CN" dirty="0"/>
              <a:t>/</a:t>
            </a:r>
            <a:r>
              <a:rPr lang="zh-CN" altLang="en-US" dirty="0"/>
              <a:t>存储函数</a:t>
            </a:r>
          </a:p>
        </p:txBody>
      </p:sp>
      <p:sp>
        <p:nvSpPr>
          <p:cNvPr id="33794" name="内容占位符 2"/>
          <p:cNvSpPr>
            <a:spLocks noGrp="1" noChangeArrowheads="1"/>
          </p:cNvSpPr>
          <p:nvPr>
            <p:ph idx="4294967295"/>
          </p:nvPr>
        </p:nvSpPr>
        <p:spPr>
          <a:xfrm>
            <a:off x="395288" y="823913"/>
            <a:ext cx="8497887" cy="3727450"/>
          </a:xfrm>
        </p:spPr>
        <p:txBody>
          <a:bodyPr/>
          <a:lstStyle/>
          <a:p>
            <a:pPr>
              <a:lnSpc>
                <a:spcPct val="120000"/>
              </a:lnSpc>
            </a:pPr>
            <a:r>
              <a:rPr lang="zh-CN" altLang="en-US" dirty="0"/>
              <a:t>关系数据库管理系统中引入</a:t>
            </a:r>
            <a:r>
              <a:rPr lang="en-US" altLang="zh-CN" dirty="0"/>
              <a:t>PL/SQL</a:t>
            </a:r>
            <a:r>
              <a:rPr lang="zh-CN" altLang="en-US" dirty="0"/>
              <a:t>、存储过程和自定义函数等方法，使得用户可以自定义程序逻辑，开发完成业务逻辑复杂的应用系统。</a:t>
            </a:r>
            <a:endParaRPr lang="en-US" altLang="zh-CN" dirty="0"/>
          </a:p>
          <a:p>
            <a:pPr>
              <a:lnSpc>
                <a:spcPct val="120000"/>
              </a:lnSpc>
            </a:pPr>
            <a:r>
              <a:rPr lang="zh-CN" altLang="en-US" dirty="0"/>
              <a:t>例如，在任务</a:t>
            </a:r>
            <a:r>
              <a:rPr lang="en-US" altLang="zh-CN" dirty="0"/>
              <a:t>3</a:t>
            </a:r>
            <a:r>
              <a:rPr lang="zh-CN" altLang="en-US" dirty="0"/>
              <a:t>中，需要用户自定义学分绩点的函数，</a:t>
            </a:r>
            <a:r>
              <a:rPr lang="en-US" altLang="zh-CN" dirty="0"/>
              <a:t>8.2.5[</a:t>
            </a:r>
            <a:r>
              <a:rPr lang="zh-CN" altLang="en-US" dirty="0"/>
              <a:t>例</a:t>
            </a:r>
            <a:r>
              <a:rPr lang="en-US" altLang="zh-CN" dirty="0"/>
              <a:t>8.5]</a:t>
            </a:r>
            <a:r>
              <a:rPr lang="zh-CN" altLang="en-US" dirty="0"/>
              <a:t>将详细给出求解方法。</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noChangeArrowheads="1"/>
          </p:cNvSpPr>
          <p:nvPr>
            <p:ph type="title" idx="4294967295"/>
          </p:nvPr>
        </p:nvSpPr>
        <p:spPr/>
        <p:txBody>
          <a:bodyPr/>
          <a:lstStyle/>
          <a:p>
            <a:r>
              <a:rPr lang="en-US" altLang="zh-CN"/>
              <a:t>8.1 </a:t>
            </a:r>
            <a:r>
              <a:rPr lang="zh-CN" altLang="en-US"/>
              <a:t>概述</a:t>
            </a:r>
          </a:p>
        </p:txBody>
      </p:sp>
      <p:sp>
        <p:nvSpPr>
          <p:cNvPr id="34818" name="内容占位符 2"/>
          <p:cNvSpPr>
            <a:spLocks noGrp="1" noChangeArrowheads="1"/>
          </p:cNvSpPr>
          <p:nvPr>
            <p:ph idx="4294967295"/>
          </p:nvPr>
        </p:nvSpPr>
        <p:spPr>
          <a:xfrm>
            <a:off x="720725" y="823913"/>
            <a:ext cx="8075613" cy="3546475"/>
          </a:xfrm>
        </p:spPr>
        <p:txBody>
          <a:bodyPr/>
          <a:lstStyle/>
          <a:p>
            <a:pPr marL="0" indent="0">
              <a:lnSpc>
                <a:spcPct val="150000"/>
              </a:lnSpc>
              <a:buFont typeface="Wingdings" panose="05000000000000000000" pitchFamily="2" charset="2"/>
              <a:buNone/>
            </a:pPr>
            <a:r>
              <a:rPr lang="en-US" altLang="zh-CN" dirty="0"/>
              <a:t>8.1.1 SQL</a:t>
            </a:r>
            <a:r>
              <a:rPr lang="zh-CN" altLang="en-US" dirty="0"/>
              <a:t>表达能力的限制</a:t>
            </a:r>
          </a:p>
          <a:p>
            <a:pPr marL="0" indent="0">
              <a:lnSpc>
                <a:spcPct val="150000"/>
              </a:lnSpc>
              <a:buFont typeface="Wingdings" panose="05000000000000000000" pitchFamily="2" charset="2"/>
              <a:buNone/>
            </a:pPr>
            <a:r>
              <a:rPr lang="en-US" altLang="zh-CN" dirty="0"/>
              <a:t>8.1.2 </a:t>
            </a:r>
            <a:r>
              <a:rPr lang="zh-CN" altLang="en-US" dirty="0"/>
              <a:t>扩展</a:t>
            </a:r>
            <a:r>
              <a:rPr lang="en-US" altLang="zh-CN" dirty="0"/>
              <a:t>SQL</a:t>
            </a:r>
            <a:r>
              <a:rPr lang="zh-CN" altLang="en-US" dirty="0"/>
              <a:t>的功能</a:t>
            </a:r>
          </a:p>
          <a:p>
            <a:pPr marL="0" indent="0">
              <a:lnSpc>
                <a:spcPct val="150000"/>
              </a:lnSpc>
              <a:buFont typeface="Wingdings" panose="05000000000000000000" pitchFamily="2" charset="2"/>
              <a:buNone/>
            </a:pPr>
            <a:r>
              <a:rPr lang="en-US" altLang="zh-CN" dirty="0">
                <a:solidFill>
                  <a:srgbClr val="00B050"/>
                </a:solidFill>
              </a:rPr>
              <a:t>8.1.3 </a:t>
            </a:r>
            <a:r>
              <a:rPr lang="zh-CN" altLang="en-US" dirty="0">
                <a:solidFill>
                  <a:srgbClr val="00B050"/>
                </a:solidFill>
              </a:rPr>
              <a:t>通过高级语言实现复杂应用</a:t>
            </a:r>
            <a:endParaRPr lang="en-US" altLang="zh-CN" dirty="0">
              <a:solidFill>
                <a:srgbClr val="00B050"/>
              </a:solidFill>
            </a:endParaRPr>
          </a:p>
          <a:p>
            <a:pPr marL="0" indent="0"/>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p:cNvSpPr>
            <a:spLocks noGrp="1" noChangeArrowheads="1"/>
          </p:cNvSpPr>
          <p:nvPr>
            <p:ph type="title" idx="4294967295"/>
          </p:nvPr>
        </p:nvSpPr>
        <p:spPr/>
        <p:txBody>
          <a:bodyPr/>
          <a:lstStyle/>
          <a:p>
            <a:r>
              <a:rPr lang="zh-CN" altLang="en-US" dirty="0"/>
              <a:t>通过高级语言实现复杂应用</a:t>
            </a:r>
          </a:p>
        </p:txBody>
      </p:sp>
      <p:sp>
        <p:nvSpPr>
          <p:cNvPr id="35842" name="内容占位符 2"/>
          <p:cNvSpPr>
            <a:spLocks noGrp="1" noChangeArrowheads="1"/>
          </p:cNvSpPr>
          <p:nvPr>
            <p:ph idx="4294967295"/>
          </p:nvPr>
        </p:nvSpPr>
        <p:spPr>
          <a:xfrm>
            <a:off x="323056" y="708025"/>
            <a:ext cx="8497887" cy="3727450"/>
          </a:xfrm>
        </p:spPr>
        <p:txBody>
          <a:bodyPr/>
          <a:lstStyle/>
          <a:p>
            <a:pPr>
              <a:lnSpc>
                <a:spcPct val="120000"/>
              </a:lnSpc>
            </a:pPr>
            <a:r>
              <a:rPr lang="zh-CN" altLang="en-US" sz="2400" dirty="0"/>
              <a:t>通过动态链接库调用的方式</a:t>
            </a:r>
            <a:endParaRPr lang="en-US" altLang="zh-CN" sz="2400" dirty="0"/>
          </a:p>
          <a:p>
            <a:pPr lvl="1">
              <a:lnSpc>
                <a:spcPct val="120000"/>
              </a:lnSpc>
            </a:pPr>
            <a:r>
              <a:rPr lang="zh-CN" altLang="en-US" sz="2200" dirty="0"/>
              <a:t>关系数据库管理系统的功能被包装成一个子程序，由应用程序通过动态链接库调用来获得数据管理的</a:t>
            </a:r>
            <a:r>
              <a:rPr lang="zh-CN" altLang="en-US" sz="2200" dirty="0" smtClean="0"/>
              <a:t>功能</a:t>
            </a:r>
            <a:endParaRPr lang="en-US" altLang="zh-CN" sz="2200" dirty="0"/>
          </a:p>
          <a:p>
            <a:pPr>
              <a:lnSpc>
                <a:spcPct val="120000"/>
              </a:lnSpc>
            </a:pPr>
            <a:r>
              <a:rPr lang="zh-CN" altLang="en-US" sz="2400" dirty="0"/>
              <a:t>基于嵌入式</a:t>
            </a:r>
            <a:r>
              <a:rPr lang="en-US" altLang="zh-CN" sz="2400" dirty="0"/>
              <a:t>SQL</a:t>
            </a:r>
            <a:r>
              <a:rPr lang="zh-CN" altLang="en-US" sz="2400" dirty="0"/>
              <a:t>的方式</a:t>
            </a:r>
            <a:endParaRPr lang="en-US" altLang="zh-CN" sz="2400" dirty="0"/>
          </a:p>
          <a:p>
            <a:pPr lvl="1">
              <a:lnSpc>
                <a:spcPct val="120000"/>
              </a:lnSpc>
            </a:pPr>
            <a:r>
              <a:rPr lang="zh-CN" altLang="en-US" sz="2200" dirty="0"/>
              <a:t>将</a:t>
            </a:r>
            <a:r>
              <a:rPr lang="en-US" altLang="zh-CN" sz="2200" dirty="0"/>
              <a:t>SQL</a:t>
            </a:r>
            <a:r>
              <a:rPr lang="zh-CN" altLang="en-US" sz="2200" dirty="0"/>
              <a:t>嵌入到高级语言中混合编程，</a:t>
            </a:r>
            <a:r>
              <a:rPr lang="en-US" altLang="zh-CN" sz="2200" dirty="0"/>
              <a:t>SQL</a:t>
            </a:r>
            <a:r>
              <a:rPr lang="zh-CN" altLang="en-US" sz="2200" dirty="0"/>
              <a:t>语句负责操纵数据库，高级语言语句负责控制逻辑</a:t>
            </a:r>
            <a:r>
              <a:rPr lang="zh-CN" altLang="en-US" sz="2200" dirty="0" smtClean="0"/>
              <a:t>流程</a:t>
            </a:r>
            <a:endParaRPr lang="en-US" altLang="zh-CN" sz="2200" dirty="0"/>
          </a:p>
          <a:p>
            <a:pPr>
              <a:lnSpc>
                <a:spcPct val="120000"/>
              </a:lnSpc>
            </a:pPr>
            <a:r>
              <a:rPr lang="zh-CN" altLang="en-US" sz="2400" dirty="0"/>
              <a:t>基于</a:t>
            </a:r>
            <a:r>
              <a:rPr lang="en-US" altLang="zh-CN" sz="2400" dirty="0"/>
              <a:t>ODBC/JDBC</a:t>
            </a:r>
            <a:r>
              <a:rPr lang="zh-CN" altLang="en-US" sz="2400" dirty="0"/>
              <a:t>的中间件方式</a:t>
            </a:r>
            <a:endParaRPr lang="en-US" altLang="zh-CN" sz="2400" dirty="0"/>
          </a:p>
          <a:p>
            <a:pPr lvl="1">
              <a:lnSpc>
                <a:spcPct val="120000"/>
              </a:lnSpc>
            </a:pPr>
            <a:r>
              <a:rPr lang="zh-CN" altLang="en-US" sz="2200" dirty="0"/>
              <a:t>建立了连接不同数据库的一组规范。无论使用什么数据库，都采用同样的一组</a:t>
            </a:r>
            <a:r>
              <a:rPr lang="en-US" altLang="zh-CN" sz="2200" dirty="0"/>
              <a:t>API</a:t>
            </a:r>
            <a:r>
              <a:rPr lang="zh-CN" altLang="en-US" sz="2200" dirty="0"/>
              <a:t>来访问</a:t>
            </a:r>
            <a:r>
              <a:rPr lang="zh-CN" altLang="en-US" sz="2200" dirty="0" smtClean="0"/>
              <a:t>数据库</a:t>
            </a:r>
            <a:endParaRPr lang="en-US" altLang="zh-CN" sz="2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noChangeArrowheads="1"/>
          </p:cNvSpPr>
          <p:nvPr>
            <p:ph type="title" idx="4294967295"/>
          </p:nvPr>
        </p:nvSpPr>
        <p:spPr/>
        <p:txBody>
          <a:bodyPr/>
          <a:lstStyle/>
          <a:p>
            <a:r>
              <a:rPr lang="zh-CN" altLang="en-US" dirty="0"/>
              <a:t>第</a:t>
            </a:r>
            <a:r>
              <a:rPr lang="en-US" altLang="zh-CN" dirty="0"/>
              <a:t>8</a:t>
            </a:r>
            <a:r>
              <a:rPr lang="zh-CN" altLang="en-US" dirty="0"/>
              <a:t>章</a:t>
            </a:r>
            <a:r>
              <a:rPr lang="zh-CN" altLang="zh-CN" dirty="0"/>
              <a:t> 数据库编程</a:t>
            </a:r>
          </a:p>
        </p:txBody>
      </p:sp>
      <p:sp>
        <p:nvSpPr>
          <p:cNvPr id="36866" name="内容占位符 2"/>
          <p:cNvSpPr>
            <a:spLocks noGrp="1" noChangeArrowheads="1"/>
          </p:cNvSpPr>
          <p:nvPr>
            <p:ph idx="4294967295"/>
          </p:nvPr>
        </p:nvSpPr>
        <p:spPr>
          <a:xfrm>
            <a:off x="720725" y="728663"/>
            <a:ext cx="7931150" cy="3641725"/>
          </a:xfrm>
        </p:spPr>
        <p:txBody>
          <a:bodyPr/>
          <a:lstStyle/>
          <a:p>
            <a:pPr marL="57150" indent="0">
              <a:lnSpc>
                <a:spcPct val="150000"/>
              </a:lnSpc>
              <a:buFont typeface="Wingdings" panose="05000000000000000000" pitchFamily="2" charset="2"/>
              <a:buNone/>
            </a:pPr>
            <a:r>
              <a:rPr lang="en-US" altLang="zh-CN" dirty="0"/>
              <a:t>8.1 </a:t>
            </a:r>
            <a:r>
              <a:rPr lang="zh-CN" altLang="en-US" dirty="0"/>
              <a:t>概述</a:t>
            </a:r>
          </a:p>
          <a:p>
            <a:pPr marL="57150" indent="0">
              <a:lnSpc>
                <a:spcPct val="150000"/>
              </a:lnSpc>
              <a:buFont typeface="Wingdings" panose="05000000000000000000" pitchFamily="2" charset="2"/>
              <a:buNone/>
            </a:pPr>
            <a:r>
              <a:rPr lang="en-US" altLang="zh-CN" dirty="0">
                <a:solidFill>
                  <a:srgbClr val="0066FF"/>
                </a:solidFill>
                <a:sym typeface="Times New Roman" panose="02020603050405020304" pitchFamily="18" charset="0"/>
              </a:rPr>
              <a:t>8.2 </a:t>
            </a:r>
            <a:r>
              <a:rPr lang="zh-CN" altLang="en-US" dirty="0">
                <a:solidFill>
                  <a:srgbClr val="0066FF"/>
                </a:solidFill>
                <a:sym typeface="Times New Roman" panose="02020603050405020304" pitchFamily="18" charset="0"/>
              </a:rPr>
              <a:t>过程化</a:t>
            </a:r>
            <a:r>
              <a:rPr lang="en-US" altLang="zh-CN" dirty="0">
                <a:solidFill>
                  <a:srgbClr val="0066FF"/>
                </a:solidFill>
                <a:sym typeface="Times New Roman" panose="02020603050405020304" pitchFamily="18" charset="0"/>
              </a:rPr>
              <a:t>SQL</a:t>
            </a:r>
            <a:endParaRPr lang="zh-CN" altLang="en-US" dirty="0">
              <a:solidFill>
                <a:srgbClr val="0066FF"/>
              </a:solidFill>
              <a:sym typeface="Times New Roman" panose="02020603050405020304" pitchFamily="18" charset="0"/>
            </a:endParaRPr>
          </a:p>
          <a:p>
            <a:pPr marL="57150" indent="0">
              <a:lnSpc>
                <a:spcPct val="150000"/>
              </a:lnSpc>
              <a:buFont typeface="Wingdings" panose="05000000000000000000" pitchFamily="2" charset="2"/>
              <a:buNone/>
            </a:pPr>
            <a:r>
              <a:rPr lang="en-US" altLang="zh-CN" dirty="0">
                <a:sym typeface="Times New Roman" panose="02020603050405020304" pitchFamily="18" charset="0"/>
              </a:rPr>
              <a:t>8.3 JDBC</a:t>
            </a:r>
            <a:r>
              <a:rPr lang="zh-CN" altLang="en-US" dirty="0">
                <a:sym typeface="Times New Roman" panose="02020603050405020304" pitchFamily="18" charset="0"/>
              </a:rPr>
              <a:t>编程</a:t>
            </a:r>
            <a:endParaRPr lang="en-US" altLang="zh-CN" dirty="0">
              <a:sym typeface="Times New Roman" panose="02020603050405020304" pitchFamily="18" charset="0"/>
            </a:endParaRPr>
          </a:p>
          <a:p>
            <a:pPr marL="57150" indent="0">
              <a:lnSpc>
                <a:spcPct val="150000"/>
              </a:lnSpc>
              <a:buFont typeface="Wingdings" panose="05000000000000000000" pitchFamily="2" charset="2"/>
              <a:buNone/>
            </a:pPr>
            <a:r>
              <a:rPr lang="zh-CN" altLang="en-US" dirty="0"/>
              <a:t>*</a:t>
            </a:r>
            <a:r>
              <a:rPr lang="en-US" altLang="zh-CN" dirty="0"/>
              <a:t>8.4 </a:t>
            </a:r>
            <a:r>
              <a:rPr lang="zh-CN" altLang="en-US" dirty="0"/>
              <a:t>基于</a:t>
            </a:r>
            <a:r>
              <a:rPr lang="en-US" altLang="zh-CN" dirty="0"/>
              <a:t>MVC</a:t>
            </a:r>
            <a:r>
              <a:rPr lang="zh-CN" altLang="en-US" dirty="0"/>
              <a:t>框架的数据库应用开发</a:t>
            </a:r>
            <a:endParaRPr lang="en-US" altLang="zh-CN" dirty="0"/>
          </a:p>
          <a:p>
            <a:pPr marL="57150" indent="0">
              <a:lnSpc>
                <a:spcPct val="150000"/>
              </a:lnSpc>
              <a:buFont typeface="Wingdings" panose="05000000000000000000" pitchFamily="2" charset="2"/>
              <a:buNone/>
            </a:pPr>
            <a:r>
              <a:rPr lang="zh-CN" altLang="en-US" dirty="0"/>
              <a:t>本章小结</a:t>
            </a:r>
          </a:p>
          <a:p>
            <a:pPr marL="57150" indent="0"/>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p:cNvSpPr>
            <a:spLocks noGrp="1" noChangeArrowheads="1"/>
          </p:cNvSpPr>
          <p:nvPr>
            <p:ph type="title" idx="4294967295"/>
          </p:nvPr>
        </p:nvSpPr>
        <p:spPr/>
        <p:txBody>
          <a:bodyPr/>
          <a:lstStyle/>
          <a:p>
            <a:r>
              <a:rPr lang="en-US" altLang="zh-CN"/>
              <a:t>8.2</a:t>
            </a:r>
            <a:r>
              <a:rPr lang="zh-CN" altLang="en-US"/>
              <a:t> 过程化</a:t>
            </a:r>
            <a:r>
              <a:rPr lang="en-US" altLang="zh-CN"/>
              <a:t>SQL</a:t>
            </a:r>
            <a:endParaRPr lang="zh-CN" altLang="en-US"/>
          </a:p>
        </p:txBody>
      </p:sp>
      <p:sp>
        <p:nvSpPr>
          <p:cNvPr id="37890" name="内容占位符 2"/>
          <p:cNvSpPr>
            <a:spLocks noGrp="1" noChangeArrowheads="1"/>
          </p:cNvSpPr>
          <p:nvPr>
            <p:ph idx="4294967295"/>
          </p:nvPr>
        </p:nvSpPr>
        <p:spPr>
          <a:xfrm>
            <a:off x="720725" y="644526"/>
            <a:ext cx="7966075" cy="4392959"/>
          </a:xfrm>
        </p:spPr>
        <p:txBody>
          <a:bodyPr/>
          <a:lstStyle/>
          <a:p>
            <a:pPr marL="0" indent="0">
              <a:lnSpc>
                <a:spcPct val="150000"/>
              </a:lnSpc>
              <a:spcBef>
                <a:spcPts val="0"/>
              </a:spcBef>
              <a:buFont typeface="Wingdings" panose="05000000000000000000" pitchFamily="2" charset="2"/>
              <a:buNone/>
            </a:pPr>
            <a:r>
              <a:rPr lang="en-US" altLang="zh-CN" dirty="0">
                <a:solidFill>
                  <a:srgbClr val="00B050"/>
                </a:solidFill>
              </a:rPr>
              <a:t>8.2.1  </a:t>
            </a:r>
            <a:r>
              <a:rPr lang="zh-CN" altLang="en-US" dirty="0">
                <a:solidFill>
                  <a:srgbClr val="00B050"/>
                </a:solidFill>
              </a:rPr>
              <a:t>过程化</a:t>
            </a:r>
            <a:r>
              <a:rPr lang="en-US" altLang="zh-CN" dirty="0">
                <a:solidFill>
                  <a:srgbClr val="00B050"/>
                </a:solidFill>
              </a:rPr>
              <a:t>SQL</a:t>
            </a:r>
            <a:r>
              <a:rPr lang="zh-CN" altLang="en-US" dirty="0">
                <a:solidFill>
                  <a:srgbClr val="00B050"/>
                </a:solidFill>
              </a:rPr>
              <a:t>的块结构</a:t>
            </a:r>
          </a:p>
          <a:p>
            <a:pPr marL="0" indent="0">
              <a:lnSpc>
                <a:spcPct val="150000"/>
              </a:lnSpc>
              <a:spcBef>
                <a:spcPts val="0"/>
              </a:spcBef>
              <a:buFont typeface="Wingdings" panose="05000000000000000000" pitchFamily="2" charset="2"/>
              <a:buNone/>
            </a:pPr>
            <a:r>
              <a:rPr lang="en-US" altLang="zh-CN" dirty="0"/>
              <a:t>8.2.2  </a:t>
            </a:r>
            <a:r>
              <a:rPr lang="zh-CN" altLang="en-US" dirty="0"/>
              <a:t>变量和常量的定义</a:t>
            </a:r>
          </a:p>
          <a:p>
            <a:pPr marL="0" indent="0">
              <a:lnSpc>
                <a:spcPct val="150000"/>
              </a:lnSpc>
              <a:spcBef>
                <a:spcPts val="0"/>
              </a:spcBef>
              <a:buFont typeface="Wingdings" panose="05000000000000000000" pitchFamily="2" charset="2"/>
              <a:buNone/>
            </a:pPr>
            <a:r>
              <a:rPr lang="en-US" altLang="zh-CN" dirty="0"/>
              <a:t>8.2.3  </a:t>
            </a:r>
            <a:r>
              <a:rPr lang="zh-CN" altLang="en-US" dirty="0"/>
              <a:t>流程控制</a:t>
            </a:r>
            <a:endParaRPr lang="en-US" altLang="zh-CN" dirty="0"/>
          </a:p>
          <a:p>
            <a:pPr marL="0" indent="0">
              <a:lnSpc>
                <a:spcPct val="150000"/>
              </a:lnSpc>
              <a:spcBef>
                <a:spcPts val="0"/>
              </a:spcBef>
              <a:buFont typeface="Wingdings" panose="05000000000000000000" pitchFamily="2" charset="2"/>
              <a:buNone/>
            </a:pPr>
            <a:r>
              <a:rPr lang="en-US" altLang="zh-CN" dirty="0"/>
              <a:t>8.2.4  </a:t>
            </a:r>
            <a:r>
              <a:rPr lang="zh-CN" altLang="en-US" dirty="0"/>
              <a:t>游标的定义与使用</a:t>
            </a:r>
            <a:endParaRPr lang="en-US" altLang="zh-CN" dirty="0"/>
          </a:p>
          <a:p>
            <a:pPr marL="0" indent="0">
              <a:lnSpc>
                <a:spcPct val="150000"/>
              </a:lnSpc>
              <a:spcBef>
                <a:spcPts val="0"/>
              </a:spcBef>
              <a:buFont typeface="Wingdings" panose="05000000000000000000" pitchFamily="2" charset="2"/>
              <a:buNone/>
            </a:pPr>
            <a:r>
              <a:rPr lang="en-US" altLang="zh-CN" dirty="0"/>
              <a:t>8.2.5  </a:t>
            </a:r>
            <a:r>
              <a:rPr lang="zh-CN" altLang="en-US" dirty="0"/>
              <a:t>存储过程</a:t>
            </a:r>
            <a:endParaRPr lang="en-US" altLang="zh-CN" dirty="0"/>
          </a:p>
          <a:p>
            <a:pPr marL="0" indent="0">
              <a:lnSpc>
                <a:spcPct val="150000"/>
              </a:lnSpc>
              <a:spcBef>
                <a:spcPts val="0"/>
              </a:spcBef>
              <a:buFont typeface="Wingdings" panose="05000000000000000000" pitchFamily="2" charset="2"/>
              <a:buNone/>
            </a:pPr>
            <a:r>
              <a:rPr lang="en-US" altLang="zh-CN" dirty="0"/>
              <a:t>8.2.6  </a:t>
            </a:r>
            <a:r>
              <a:rPr lang="zh-CN" altLang="en-US" dirty="0"/>
              <a:t>存储函数</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p:cNvSpPr>
            <a:spLocks noGrp="1" noChangeArrowheads="1"/>
          </p:cNvSpPr>
          <p:nvPr>
            <p:ph type="title" idx="4294967295"/>
          </p:nvPr>
        </p:nvSpPr>
        <p:spPr/>
        <p:txBody>
          <a:bodyPr/>
          <a:lstStyle/>
          <a:p>
            <a:r>
              <a:rPr lang="en-US" altLang="zh-CN"/>
              <a:t>8.2.1 </a:t>
            </a:r>
            <a:r>
              <a:rPr lang="zh-CN" altLang="en-US"/>
              <a:t>过程化</a:t>
            </a:r>
            <a:r>
              <a:rPr lang="en-US" altLang="zh-CN"/>
              <a:t>SQL</a:t>
            </a:r>
            <a:r>
              <a:rPr lang="zh-CN" altLang="en-US"/>
              <a:t>的块结构</a:t>
            </a:r>
          </a:p>
        </p:txBody>
      </p:sp>
      <p:sp>
        <p:nvSpPr>
          <p:cNvPr id="38914" name="内容占位符 2"/>
          <p:cNvSpPr>
            <a:spLocks noGrp="1" noChangeArrowheads="1"/>
          </p:cNvSpPr>
          <p:nvPr>
            <p:ph idx="4294967295"/>
          </p:nvPr>
        </p:nvSpPr>
        <p:spPr>
          <a:xfrm>
            <a:off x="395288" y="823913"/>
            <a:ext cx="8229600" cy="3495675"/>
          </a:xfrm>
        </p:spPr>
        <p:txBody>
          <a:bodyPr/>
          <a:lstStyle/>
          <a:p>
            <a:pPr>
              <a:lnSpc>
                <a:spcPct val="120000"/>
              </a:lnSpc>
            </a:pPr>
            <a:r>
              <a:rPr lang="zh-CN" altLang="en-US"/>
              <a:t>过程化</a:t>
            </a:r>
            <a:r>
              <a:rPr lang="en-US" altLang="zh-CN"/>
              <a:t>SQL </a:t>
            </a:r>
            <a:endParaRPr lang="zh-CN" altLang="en-US"/>
          </a:p>
          <a:p>
            <a:pPr lvl="1">
              <a:lnSpc>
                <a:spcPct val="120000"/>
              </a:lnSpc>
            </a:pPr>
            <a:r>
              <a:rPr lang="en-US" altLang="zh-CN"/>
              <a:t>SQL</a:t>
            </a:r>
            <a:r>
              <a:rPr lang="zh-CN" altLang="en-US"/>
              <a:t>的扩展 </a:t>
            </a:r>
          </a:p>
          <a:p>
            <a:pPr lvl="1">
              <a:lnSpc>
                <a:spcPct val="120000"/>
              </a:lnSpc>
            </a:pPr>
            <a:r>
              <a:rPr lang="zh-CN" altLang="en-US"/>
              <a:t>增加了过程化语句功能 </a:t>
            </a:r>
          </a:p>
          <a:p>
            <a:pPr lvl="1">
              <a:lnSpc>
                <a:spcPct val="120000"/>
              </a:lnSpc>
            </a:pPr>
            <a:r>
              <a:rPr lang="zh-CN" altLang="en-US"/>
              <a:t>基本结构是块</a:t>
            </a:r>
          </a:p>
          <a:p>
            <a:pPr lvl="2">
              <a:lnSpc>
                <a:spcPct val="120000"/>
              </a:lnSpc>
            </a:pPr>
            <a:r>
              <a:rPr lang="zh-CN" altLang="en-US"/>
              <a:t>块之间可以互相嵌套 </a:t>
            </a:r>
          </a:p>
          <a:p>
            <a:pPr lvl="2">
              <a:lnSpc>
                <a:spcPct val="120000"/>
              </a:lnSpc>
            </a:pPr>
            <a:r>
              <a:rPr lang="zh-CN" altLang="en-US"/>
              <a:t>每个块完成一个逻辑操作  </a:t>
            </a:r>
          </a:p>
          <a:p>
            <a:pPr>
              <a:lnSpc>
                <a:spcPct val="120000"/>
              </a:lnSpc>
              <a:buFont typeface="Wingdings" panose="05000000000000000000" pitchFamily="2" charset="2"/>
              <a:buNone/>
            </a:pP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noChangeArrowheads="1"/>
          </p:cNvSpPr>
          <p:nvPr>
            <p:ph type="title" idx="4294967295"/>
          </p:nvPr>
        </p:nvSpPr>
        <p:spPr/>
        <p:txBody>
          <a:bodyPr/>
          <a:lstStyle/>
          <a:p>
            <a:r>
              <a:rPr lang="en-US" altLang="zh-CN"/>
              <a:t>8.2.1 </a:t>
            </a:r>
            <a:r>
              <a:rPr lang="zh-CN" altLang="en-US"/>
              <a:t>过程化</a:t>
            </a:r>
            <a:r>
              <a:rPr lang="en-US" altLang="zh-CN"/>
              <a:t>SQL</a:t>
            </a:r>
            <a:r>
              <a:rPr lang="zh-CN" altLang="en-US"/>
              <a:t>的块结构（续）</a:t>
            </a:r>
          </a:p>
        </p:txBody>
      </p:sp>
      <p:sp>
        <p:nvSpPr>
          <p:cNvPr id="39938" name="内容占位符 2"/>
          <p:cNvSpPr>
            <a:spLocks noGrp="1" noChangeArrowheads="1"/>
          </p:cNvSpPr>
          <p:nvPr>
            <p:ph idx="4294967295"/>
          </p:nvPr>
        </p:nvSpPr>
        <p:spPr>
          <a:xfrm>
            <a:off x="395288" y="823913"/>
            <a:ext cx="8229600" cy="3495675"/>
          </a:xfrm>
        </p:spPr>
        <p:txBody>
          <a:bodyPr/>
          <a:lstStyle/>
          <a:p>
            <a:pPr>
              <a:lnSpc>
                <a:spcPct val="120000"/>
              </a:lnSpc>
            </a:pPr>
            <a:r>
              <a:rPr lang="zh-CN" altLang="en-US"/>
              <a:t>过程化</a:t>
            </a:r>
            <a:r>
              <a:rPr lang="en-US" altLang="zh-CN"/>
              <a:t>SQL</a:t>
            </a:r>
            <a:r>
              <a:rPr lang="zh-CN" altLang="en-US"/>
              <a:t>块的基本结构</a:t>
            </a:r>
            <a:endParaRPr lang="en-US" altLang="zh-CN"/>
          </a:p>
          <a:p>
            <a:pPr lvl="1">
              <a:lnSpc>
                <a:spcPct val="120000"/>
              </a:lnSpc>
              <a:buFont typeface="Wingdings" panose="05000000000000000000" pitchFamily="2" charset="2"/>
              <a:buNone/>
            </a:pPr>
            <a:r>
              <a:rPr lang="en-US" altLang="zh-CN"/>
              <a:t>1. </a:t>
            </a:r>
            <a:r>
              <a:rPr lang="zh-CN" altLang="en-US"/>
              <a:t>定义部分</a:t>
            </a:r>
          </a:p>
          <a:p>
            <a:pPr>
              <a:lnSpc>
                <a:spcPct val="120000"/>
              </a:lnSpc>
              <a:buFont typeface="Wingdings" panose="05000000000000000000" pitchFamily="2" charset="2"/>
              <a:buNone/>
            </a:pPr>
            <a:r>
              <a:rPr lang="zh-CN" altLang="en-US"/>
              <a:t>       </a:t>
            </a:r>
            <a:r>
              <a:rPr lang="en-US" altLang="zh-CN" sz="2400"/>
              <a:t>	DECLARE </a:t>
            </a:r>
            <a:r>
              <a:rPr lang="zh-CN" altLang="en-US" sz="2400"/>
              <a:t>变量、常量、游标、异常等   </a:t>
            </a:r>
            <a:endParaRPr lang="zh-CN" altLang="en-US"/>
          </a:p>
          <a:p>
            <a:pPr lvl="2">
              <a:lnSpc>
                <a:spcPct val="120000"/>
              </a:lnSpc>
            </a:pPr>
            <a:r>
              <a:rPr lang="zh-CN" altLang="en-US"/>
              <a:t>定义的变量、常量等只能在该基本块中使用</a:t>
            </a:r>
          </a:p>
          <a:p>
            <a:pPr lvl="2">
              <a:lnSpc>
                <a:spcPct val="120000"/>
              </a:lnSpc>
            </a:pPr>
            <a:r>
              <a:rPr lang="zh-CN" altLang="en-US"/>
              <a:t>当基本块执行结束时，定义就不再存在</a:t>
            </a:r>
          </a:p>
          <a:p>
            <a:pPr>
              <a:lnSpc>
                <a:spcPct val="120000"/>
              </a:lnSpc>
            </a:pP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1"/>
          <p:cNvSpPr>
            <a:spLocks noGrp="1" noChangeArrowheads="1"/>
          </p:cNvSpPr>
          <p:nvPr>
            <p:ph type="title" idx="4294967295"/>
          </p:nvPr>
        </p:nvSpPr>
        <p:spPr/>
        <p:txBody>
          <a:bodyPr/>
          <a:lstStyle/>
          <a:p>
            <a:r>
              <a:rPr lang="en-US" altLang="zh-CN"/>
              <a:t>8.2.1 </a:t>
            </a:r>
            <a:r>
              <a:rPr lang="zh-CN" altLang="en-US"/>
              <a:t>过程化</a:t>
            </a:r>
            <a:r>
              <a:rPr lang="en-US" altLang="zh-CN"/>
              <a:t>SQL</a:t>
            </a:r>
            <a:r>
              <a:rPr lang="zh-CN" altLang="en-US"/>
              <a:t>的块结构（续）</a:t>
            </a:r>
          </a:p>
        </p:txBody>
      </p:sp>
      <p:sp>
        <p:nvSpPr>
          <p:cNvPr id="40962" name="内容占位符 2"/>
          <p:cNvSpPr>
            <a:spLocks noGrp="1" noChangeArrowheads="1"/>
          </p:cNvSpPr>
          <p:nvPr>
            <p:ph idx="4294967295"/>
          </p:nvPr>
        </p:nvSpPr>
        <p:spPr>
          <a:xfrm>
            <a:off x="395288" y="823913"/>
            <a:ext cx="8229600" cy="3727450"/>
          </a:xfrm>
        </p:spPr>
        <p:txBody>
          <a:bodyPr/>
          <a:lstStyle/>
          <a:p>
            <a:pPr>
              <a:lnSpc>
                <a:spcPct val="120000"/>
              </a:lnSpc>
            </a:pPr>
            <a:r>
              <a:rPr lang="zh-CN" altLang="en-US"/>
              <a:t>过程化</a:t>
            </a:r>
            <a:r>
              <a:rPr lang="en-US" altLang="zh-CN"/>
              <a:t>SQL</a:t>
            </a:r>
            <a:r>
              <a:rPr lang="zh-CN" altLang="en-US"/>
              <a:t>块的基本结构（续）</a:t>
            </a:r>
            <a:endParaRPr lang="en-US" altLang="zh-CN"/>
          </a:p>
          <a:p>
            <a:pPr lvl="1">
              <a:lnSpc>
                <a:spcPct val="120000"/>
              </a:lnSpc>
              <a:buFont typeface="Wingdings" panose="05000000000000000000" pitchFamily="2" charset="2"/>
              <a:buNone/>
            </a:pPr>
            <a:r>
              <a:rPr lang="en-US" altLang="zh-CN"/>
              <a:t>2. </a:t>
            </a:r>
            <a:r>
              <a:rPr lang="zh-CN" altLang="en-US"/>
              <a:t>执行部分</a:t>
            </a:r>
          </a:p>
          <a:p>
            <a:pPr>
              <a:lnSpc>
                <a:spcPct val="110000"/>
              </a:lnSpc>
              <a:buFont typeface="Wingdings" panose="05000000000000000000" pitchFamily="2" charset="2"/>
              <a:buNone/>
            </a:pPr>
            <a:r>
              <a:rPr lang="zh-CN" altLang="en-US"/>
              <a:t>      </a:t>
            </a:r>
            <a:r>
              <a:rPr lang="en-US" altLang="zh-CN"/>
              <a:t>	</a:t>
            </a:r>
            <a:r>
              <a:rPr lang="en-US" altLang="zh-CN" sz="2400"/>
              <a:t>BEGIN</a:t>
            </a:r>
            <a:endParaRPr lang="zh-CN" altLang="en-US" sz="2400"/>
          </a:p>
          <a:p>
            <a:pPr>
              <a:lnSpc>
                <a:spcPct val="110000"/>
              </a:lnSpc>
              <a:buFont typeface="Wingdings" panose="05000000000000000000" pitchFamily="2" charset="2"/>
              <a:buNone/>
            </a:pPr>
            <a:r>
              <a:rPr lang="en-US" altLang="zh-CN" sz="2400"/>
              <a:t>	   	   	SQL</a:t>
            </a:r>
            <a:r>
              <a:rPr lang="zh-CN" altLang="en-US" sz="2400"/>
              <a:t>语句、过程化</a:t>
            </a:r>
            <a:r>
              <a:rPr lang="en-US" altLang="zh-CN" sz="2400"/>
              <a:t>SQL</a:t>
            </a:r>
            <a:r>
              <a:rPr lang="zh-CN" altLang="en-US" sz="2400"/>
              <a:t>的流程控制语句</a:t>
            </a:r>
          </a:p>
          <a:p>
            <a:pPr>
              <a:lnSpc>
                <a:spcPct val="110000"/>
              </a:lnSpc>
              <a:buFont typeface="Wingdings" panose="05000000000000000000" pitchFamily="2" charset="2"/>
              <a:buNone/>
            </a:pPr>
            <a:r>
              <a:rPr lang="zh-CN" altLang="en-US" sz="2400"/>
              <a:t>	  </a:t>
            </a:r>
            <a:r>
              <a:rPr lang="en-US" altLang="zh-CN" sz="2400"/>
              <a:t>	</a:t>
            </a:r>
            <a:r>
              <a:rPr lang="zh-CN" altLang="en-US" sz="2400"/>
              <a:t> </a:t>
            </a:r>
            <a:r>
              <a:rPr lang="en-US" altLang="zh-CN" sz="2400"/>
              <a:t>EXCEPTION</a:t>
            </a:r>
            <a:endParaRPr lang="zh-CN" altLang="en-US" sz="2400"/>
          </a:p>
          <a:p>
            <a:pPr>
              <a:lnSpc>
                <a:spcPct val="110000"/>
              </a:lnSpc>
              <a:buFont typeface="Wingdings" panose="05000000000000000000" pitchFamily="2" charset="2"/>
              <a:buNone/>
            </a:pPr>
            <a:r>
              <a:rPr lang="en-US" altLang="zh-CN" sz="2400"/>
              <a:t>		 	 </a:t>
            </a:r>
            <a:r>
              <a:rPr lang="zh-CN" altLang="en-US" sz="2400"/>
              <a:t>异常处理部分        		</a:t>
            </a:r>
          </a:p>
          <a:p>
            <a:pPr>
              <a:lnSpc>
                <a:spcPct val="110000"/>
              </a:lnSpc>
              <a:buFont typeface="Wingdings" panose="05000000000000000000" pitchFamily="2" charset="2"/>
              <a:buNone/>
            </a:pPr>
            <a:r>
              <a:rPr lang="zh-CN" altLang="en-US" sz="2400"/>
              <a:t>      </a:t>
            </a:r>
            <a:r>
              <a:rPr lang="en-US" altLang="zh-CN" sz="2400"/>
              <a:t>	</a:t>
            </a:r>
            <a:r>
              <a:rPr lang="zh-CN" altLang="en-US" sz="2400"/>
              <a:t> </a:t>
            </a:r>
            <a:r>
              <a:rPr lang="en-US" altLang="zh-CN" sz="2400"/>
              <a:t>END</a:t>
            </a:r>
            <a:r>
              <a:rPr lang="zh-CN" altLang="en-US" sz="2400"/>
              <a:t>；</a:t>
            </a:r>
          </a:p>
          <a:p>
            <a:endParaRPr lang="zh-CN" alt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noChangeArrowheads="1"/>
          </p:cNvSpPr>
          <p:nvPr>
            <p:ph type="title" idx="4294967295"/>
          </p:nvPr>
        </p:nvSpPr>
        <p:spPr/>
        <p:txBody>
          <a:bodyPr/>
          <a:lstStyle/>
          <a:p>
            <a:r>
              <a:rPr lang="en-US" altLang="zh-CN"/>
              <a:t>8.2</a:t>
            </a:r>
            <a:r>
              <a:rPr lang="zh-CN" altLang="en-US"/>
              <a:t> 过程化</a:t>
            </a:r>
            <a:r>
              <a:rPr lang="en-US" altLang="zh-CN"/>
              <a:t>SQL</a:t>
            </a:r>
            <a:endParaRPr lang="zh-CN" altLang="en-US"/>
          </a:p>
        </p:txBody>
      </p:sp>
      <p:sp>
        <p:nvSpPr>
          <p:cNvPr id="41986" name="内容占位符 2"/>
          <p:cNvSpPr>
            <a:spLocks noGrp="1" noChangeArrowheads="1"/>
          </p:cNvSpPr>
          <p:nvPr>
            <p:ph idx="4294967295"/>
          </p:nvPr>
        </p:nvSpPr>
        <p:spPr>
          <a:xfrm>
            <a:off x="720725" y="627063"/>
            <a:ext cx="7966075" cy="4392959"/>
          </a:xfrm>
        </p:spPr>
        <p:txBody>
          <a:bodyPr/>
          <a:lstStyle/>
          <a:p>
            <a:pPr marL="0" indent="0">
              <a:lnSpc>
                <a:spcPct val="150000"/>
              </a:lnSpc>
              <a:spcBef>
                <a:spcPts val="0"/>
              </a:spcBef>
              <a:buFont typeface="Wingdings" panose="05000000000000000000" pitchFamily="2" charset="2"/>
              <a:buNone/>
            </a:pPr>
            <a:r>
              <a:rPr lang="en-US" altLang="zh-CN" dirty="0"/>
              <a:t>8.2.1  </a:t>
            </a:r>
            <a:r>
              <a:rPr lang="zh-CN" altLang="en-US" dirty="0"/>
              <a:t>过程化</a:t>
            </a:r>
            <a:r>
              <a:rPr lang="en-US" altLang="zh-CN" dirty="0"/>
              <a:t>SQL</a:t>
            </a:r>
            <a:r>
              <a:rPr lang="zh-CN" altLang="en-US" dirty="0"/>
              <a:t>的块结构</a:t>
            </a:r>
          </a:p>
          <a:p>
            <a:pPr marL="0" indent="0">
              <a:lnSpc>
                <a:spcPct val="150000"/>
              </a:lnSpc>
              <a:spcBef>
                <a:spcPts val="0"/>
              </a:spcBef>
              <a:buFont typeface="Wingdings" panose="05000000000000000000" pitchFamily="2" charset="2"/>
              <a:buNone/>
            </a:pPr>
            <a:r>
              <a:rPr lang="en-US" altLang="zh-CN" dirty="0">
                <a:solidFill>
                  <a:srgbClr val="00B050"/>
                </a:solidFill>
              </a:rPr>
              <a:t>8.2.2  </a:t>
            </a:r>
            <a:r>
              <a:rPr lang="zh-CN" altLang="en-US" dirty="0">
                <a:solidFill>
                  <a:srgbClr val="00B050"/>
                </a:solidFill>
              </a:rPr>
              <a:t>变量和常量的定义</a:t>
            </a:r>
          </a:p>
          <a:p>
            <a:pPr marL="0" indent="0">
              <a:lnSpc>
                <a:spcPct val="150000"/>
              </a:lnSpc>
              <a:spcBef>
                <a:spcPts val="0"/>
              </a:spcBef>
              <a:buFont typeface="Wingdings" panose="05000000000000000000" pitchFamily="2" charset="2"/>
              <a:buNone/>
            </a:pPr>
            <a:r>
              <a:rPr lang="en-US" altLang="zh-CN" dirty="0"/>
              <a:t>8.2.3  </a:t>
            </a:r>
            <a:r>
              <a:rPr lang="zh-CN" altLang="en-US" dirty="0"/>
              <a:t>流程控制</a:t>
            </a:r>
            <a:endParaRPr lang="en-US" altLang="zh-CN" dirty="0"/>
          </a:p>
          <a:p>
            <a:pPr marL="0" indent="0">
              <a:lnSpc>
                <a:spcPct val="150000"/>
              </a:lnSpc>
              <a:spcBef>
                <a:spcPts val="0"/>
              </a:spcBef>
              <a:buFont typeface="Wingdings" panose="05000000000000000000" pitchFamily="2" charset="2"/>
              <a:buNone/>
            </a:pPr>
            <a:r>
              <a:rPr lang="en-US" altLang="zh-CN" dirty="0"/>
              <a:t>8.2.4  </a:t>
            </a:r>
            <a:r>
              <a:rPr lang="zh-CN" altLang="en-US" dirty="0"/>
              <a:t>游标的定义与使用</a:t>
            </a:r>
            <a:endParaRPr lang="en-US" altLang="zh-CN" dirty="0"/>
          </a:p>
          <a:p>
            <a:pPr marL="0" indent="0">
              <a:lnSpc>
                <a:spcPct val="150000"/>
              </a:lnSpc>
              <a:spcBef>
                <a:spcPts val="0"/>
              </a:spcBef>
              <a:buFont typeface="Wingdings" panose="05000000000000000000" pitchFamily="2" charset="2"/>
              <a:buNone/>
            </a:pPr>
            <a:r>
              <a:rPr lang="en-US" altLang="zh-CN" dirty="0"/>
              <a:t>8.2.5  </a:t>
            </a:r>
            <a:r>
              <a:rPr lang="zh-CN" altLang="en-US" dirty="0"/>
              <a:t>存储过程</a:t>
            </a:r>
            <a:endParaRPr lang="en-US" altLang="zh-CN" dirty="0"/>
          </a:p>
          <a:p>
            <a:pPr marL="0" indent="0">
              <a:lnSpc>
                <a:spcPct val="150000"/>
              </a:lnSpc>
              <a:spcBef>
                <a:spcPts val="0"/>
              </a:spcBef>
              <a:buFont typeface="Wingdings" panose="05000000000000000000" pitchFamily="2" charset="2"/>
              <a:buNone/>
            </a:pPr>
            <a:r>
              <a:rPr lang="en-US" altLang="zh-CN" dirty="0"/>
              <a:t>8.2.6  </a:t>
            </a:r>
            <a:r>
              <a:rPr lang="zh-CN" altLang="en-US" dirty="0"/>
              <a:t>存储函数</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1"/>
          <p:cNvSpPr>
            <a:spLocks noGrp="1" noChangeArrowheads="1"/>
          </p:cNvSpPr>
          <p:nvPr>
            <p:ph type="title" idx="4294967295"/>
          </p:nvPr>
        </p:nvSpPr>
        <p:spPr/>
        <p:txBody>
          <a:bodyPr/>
          <a:lstStyle/>
          <a:p>
            <a:r>
              <a:rPr lang="en-US" altLang="zh-CN"/>
              <a:t>8.1.1 SQL</a:t>
            </a:r>
            <a:r>
              <a:rPr lang="zh-CN" altLang="en-US"/>
              <a:t>语言表达能力的限制</a:t>
            </a:r>
          </a:p>
        </p:txBody>
      </p:sp>
      <p:sp>
        <p:nvSpPr>
          <p:cNvPr id="6146" name="内容占位符 2"/>
          <p:cNvSpPr>
            <a:spLocks noGrp="1" noChangeArrowheads="1"/>
          </p:cNvSpPr>
          <p:nvPr>
            <p:ph idx="4294967295"/>
          </p:nvPr>
        </p:nvSpPr>
        <p:spPr>
          <a:xfrm>
            <a:off x="395288" y="823913"/>
            <a:ext cx="8497887" cy="3727450"/>
          </a:xfrm>
        </p:spPr>
        <p:txBody>
          <a:bodyPr/>
          <a:lstStyle/>
          <a:p>
            <a:pPr>
              <a:lnSpc>
                <a:spcPct val="120000"/>
              </a:lnSpc>
            </a:pPr>
            <a:r>
              <a:rPr lang="en-US" altLang="zh-CN" sz="2400" dirty="0"/>
              <a:t>【</a:t>
            </a:r>
            <a:r>
              <a:rPr lang="zh-CN" altLang="en-US" sz="2400" dirty="0"/>
              <a:t>任务</a:t>
            </a:r>
            <a:r>
              <a:rPr lang="en-US" altLang="zh-CN" sz="2400" dirty="0"/>
              <a:t>1】</a:t>
            </a:r>
            <a:r>
              <a:rPr lang="zh-CN" altLang="zh-CN" sz="2400" dirty="0"/>
              <a:t>打印“数据库系统概论”课程的所有先修课信息</a:t>
            </a:r>
            <a:endParaRPr lang="zh-CN" altLang="en-US" sz="2400" dirty="0"/>
          </a:p>
          <a:p>
            <a:pPr marL="457200" lvl="1" indent="0">
              <a:lnSpc>
                <a:spcPct val="120000"/>
              </a:lnSpc>
              <a:buFont typeface="Wingdings" panose="05000000000000000000" pitchFamily="2" charset="2"/>
              <a:buNone/>
            </a:pPr>
            <a:endParaRPr lang="en-US" altLang="zh-CN" dirty="0">
              <a:solidFill>
                <a:srgbClr val="C00000"/>
              </a:solidFill>
            </a:endParaRPr>
          </a:p>
        </p:txBody>
      </p:sp>
      <p:graphicFrame>
        <p:nvGraphicFramePr>
          <p:cNvPr id="6" name="表格 2"/>
          <p:cNvGraphicFramePr>
            <a:graphicFrameLocks noGrp="1"/>
          </p:cNvGraphicFramePr>
          <p:nvPr/>
        </p:nvGraphicFramePr>
        <p:xfrm>
          <a:off x="531046" y="1419622"/>
          <a:ext cx="7272611" cy="3311868"/>
        </p:xfrm>
        <a:graphic>
          <a:graphicData uri="http://schemas.openxmlformats.org/drawingml/2006/table">
            <a:tbl>
              <a:tblPr/>
              <a:tblGrid>
                <a:gridCol w="1818153">
                  <a:extLst>
                    <a:ext uri="{9D8B030D-6E8A-4147-A177-3AD203B41FA5}">
                      <a16:colId xmlns:a16="http://schemas.microsoft.com/office/drawing/2014/main" xmlns="" val="20000"/>
                    </a:ext>
                  </a:extLst>
                </a:gridCol>
                <a:gridCol w="2214097">
                  <a:extLst>
                    <a:ext uri="{9D8B030D-6E8A-4147-A177-3AD203B41FA5}">
                      <a16:colId xmlns:a16="http://schemas.microsoft.com/office/drawing/2014/main" xmlns="" val="20001"/>
                    </a:ext>
                  </a:extLst>
                </a:gridCol>
                <a:gridCol w="1296144">
                  <a:extLst>
                    <a:ext uri="{9D8B030D-6E8A-4147-A177-3AD203B41FA5}">
                      <a16:colId xmlns:a16="http://schemas.microsoft.com/office/drawing/2014/main" xmlns="" val="137456492"/>
                    </a:ext>
                  </a:extLst>
                </a:gridCol>
                <a:gridCol w="1944217">
                  <a:extLst>
                    <a:ext uri="{9D8B030D-6E8A-4147-A177-3AD203B41FA5}">
                      <a16:colId xmlns:a16="http://schemas.microsoft.com/office/drawing/2014/main" xmlns="" val="20002"/>
                    </a:ext>
                  </a:extLst>
                </a:gridCol>
              </a:tblGrid>
              <a:tr h="433404">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a:ln>
                            <a:noFill/>
                          </a:ln>
                          <a:solidFill>
                            <a:srgbClr val="FFFFFF"/>
                          </a:solidFill>
                          <a:effectLst/>
                          <a:latin typeface="Arial" panose="020B0604020202020204" pitchFamily="34" charset="0"/>
                          <a:ea typeface="宋体" pitchFamily="2" charset="-122"/>
                        </a:rPr>
                        <a:t>课程号</a:t>
                      </a:r>
                      <a:r>
                        <a:rPr kumimoji="0" lang="en-US" altLang="zh-CN" sz="1600" b="1" i="0" u="none" strike="noStrike" cap="none" normalizeH="0" baseline="0">
                          <a:ln>
                            <a:noFill/>
                          </a:ln>
                          <a:solidFill>
                            <a:srgbClr val="FFFFFF"/>
                          </a:solidFill>
                          <a:effectLst/>
                          <a:latin typeface="Arial" panose="020B0604020202020204" pitchFamily="34" charset="0"/>
                          <a:ea typeface="宋体" pitchFamily="2" charset="-122"/>
                        </a:rPr>
                        <a:t>Cno</a:t>
                      </a:r>
                      <a:endParaRPr kumimoji="0" lang="zh-CN" altLang="en-US" sz="1600" b="1" i="0" u="none" strike="noStrike" cap="none" normalizeH="0" baseline="0">
                        <a:ln>
                          <a:noFill/>
                        </a:ln>
                        <a:solidFill>
                          <a:srgbClr val="FFFFFF"/>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FFFFFF"/>
                          </a:solidFill>
                          <a:effectLst/>
                          <a:latin typeface="Arial" panose="020B0604020202020204" pitchFamily="34" charset="0"/>
                          <a:ea typeface="宋体" pitchFamily="2" charset="-122"/>
                        </a:rPr>
                        <a:t>课程名</a:t>
                      </a:r>
                      <a:r>
                        <a:rPr kumimoji="0" lang="en-US" altLang="zh-CN" sz="1600" b="1" i="0" u="none" strike="noStrike" cap="none" normalizeH="0" baseline="0" dirty="0" err="1">
                          <a:ln>
                            <a:noFill/>
                          </a:ln>
                          <a:solidFill>
                            <a:srgbClr val="FFFFFF"/>
                          </a:solidFill>
                          <a:effectLst/>
                          <a:latin typeface="Arial" panose="020B0604020202020204" pitchFamily="34" charset="0"/>
                          <a:ea typeface="宋体" pitchFamily="2" charset="-122"/>
                        </a:rPr>
                        <a:t>Cname</a:t>
                      </a:r>
                      <a:endParaRPr kumimoji="0" lang="zh-CN" altLang="en-US" sz="1600" b="1" i="0" u="none" strike="noStrike" cap="none" normalizeH="0" baseline="0" dirty="0">
                        <a:ln>
                          <a:noFill/>
                        </a:ln>
                        <a:solidFill>
                          <a:srgbClr val="FFFFFF"/>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FFFFFF"/>
                          </a:solidFill>
                          <a:effectLst/>
                          <a:latin typeface="Arial" panose="020B0604020202020204" pitchFamily="34" charset="0"/>
                          <a:ea typeface="宋体" pitchFamily="2" charset="-122"/>
                        </a:rPr>
                        <a:t>学分</a:t>
                      </a:r>
                      <a:r>
                        <a:rPr kumimoji="0" lang="en-US" altLang="zh-CN" sz="1600" b="1" i="0" u="none" strike="noStrike" cap="none" normalizeH="0" baseline="0" dirty="0" err="1">
                          <a:ln>
                            <a:noFill/>
                          </a:ln>
                          <a:solidFill>
                            <a:srgbClr val="FFFFFF"/>
                          </a:solidFill>
                          <a:effectLst/>
                          <a:latin typeface="Arial" panose="020B0604020202020204" pitchFamily="34" charset="0"/>
                          <a:ea typeface="宋体" pitchFamily="2" charset="-122"/>
                        </a:rPr>
                        <a:t>Ccredit</a:t>
                      </a:r>
                      <a:endParaRPr kumimoji="0" lang="zh-CN" altLang="en-US" sz="1600" b="1" i="0" u="none" strike="noStrike" cap="none" normalizeH="0" baseline="0" dirty="0">
                        <a:ln>
                          <a:noFill/>
                        </a:ln>
                        <a:solidFill>
                          <a:srgbClr val="FFFFFF"/>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FFFFFF"/>
                          </a:solidFill>
                          <a:effectLst/>
                          <a:latin typeface="Arial" panose="020B0604020202020204" pitchFamily="34" charset="0"/>
                          <a:ea typeface="宋体" pitchFamily="2" charset="-122"/>
                        </a:rPr>
                        <a:t>先修课程</a:t>
                      </a:r>
                      <a:r>
                        <a:rPr kumimoji="0" lang="en-US" altLang="zh-CN" sz="1600" b="1" i="0" u="none" strike="noStrike" cap="none" normalizeH="0" baseline="0" dirty="0" err="1">
                          <a:ln>
                            <a:noFill/>
                          </a:ln>
                          <a:solidFill>
                            <a:srgbClr val="FFFFFF"/>
                          </a:solidFill>
                          <a:effectLst/>
                          <a:latin typeface="Arial" panose="020B0604020202020204" pitchFamily="34" charset="0"/>
                          <a:ea typeface="宋体" pitchFamily="2" charset="-122"/>
                        </a:rPr>
                        <a:t>Cpno</a:t>
                      </a:r>
                      <a:endParaRPr kumimoji="0" lang="zh-CN" altLang="en-US" sz="1600" b="1" i="0" u="none" strike="noStrike" cap="none" normalizeH="0" baseline="0" dirty="0">
                        <a:ln>
                          <a:noFill/>
                        </a:ln>
                        <a:solidFill>
                          <a:srgbClr val="FFFFFF"/>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433404">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Arial" panose="020B0604020202020204" pitchFamily="34" charset="0"/>
                          <a:ea typeface="宋体" pitchFamily="2" charset="-122"/>
                        </a:rPr>
                        <a:t>81001</a:t>
                      </a:r>
                      <a:endParaRPr kumimoji="0" lang="zh-CN" altLang="en-US" sz="1600" b="0"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Arial" panose="020B0604020202020204" pitchFamily="34" charset="0"/>
                          <a:ea typeface="宋体" pitchFamily="2" charset="-122"/>
                        </a:rPr>
                        <a:t>程序设计基础与</a:t>
                      </a:r>
                      <a:r>
                        <a:rPr kumimoji="0" lang="en-US" altLang="zh-CN" sz="1600" b="0" i="0" u="none" strike="noStrike" cap="none" normalizeH="0" baseline="0" dirty="0">
                          <a:ln>
                            <a:noFill/>
                          </a:ln>
                          <a:solidFill>
                            <a:srgbClr val="000000"/>
                          </a:solidFill>
                          <a:effectLst/>
                          <a:latin typeface="Arial" panose="020B0604020202020204" pitchFamily="34" charset="0"/>
                          <a:ea typeface="宋体" pitchFamily="2" charset="-122"/>
                        </a:rPr>
                        <a:t>C</a:t>
                      </a:r>
                      <a:r>
                        <a:rPr kumimoji="0" lang="zh-CN" altLang="en-US" sz="1600" b="0" i="0" u="none" strike="noStrike" cap="none" normalizeH="0" baseline="0" dirty="0">
                          <a:ln>
                            <a:noFill/>
                          </a:ln>
                          <a:solidFill>
                            <a:srgbClr val="000000"/>
                          </a:solidFill>
                          <a:effectLst/>
                          <a:latin typeface="Arial" panose="020B0604020202020204" pitchFamily="34" charset="0"/>
                          <a:ea typeface="宋体" pitchFamily="2" charset="-122"/>
                        </a:rPr>
                        <a:t>语言</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itchFamily="2" charset="-122"/>
                        </a:rPr>
                        <a:t>4</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itchFamily="2" charset="-122"/>
                        </a:rPr>
                        <a:t>NULL</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1"/>
                  </a:ext>
                </a:extLst>
              </a:tr>
              <a:tr h="250946">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itchFamily="2" charset="-122"/>
                        </a:rPr>
                        <a:t>81002</a:t>
                      </a:r>
                      <a:endParaRPr kumimoji="0" lang="zh-CN" altLang="en-US" sz="1600" b="0"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Arial" panose="020B0604020202020204" pitchFamily="34" charset="0"/>
                          <a:ea typeface="宋体" pitchFamily="2" charset="-122"/>
                        </a:rPr>
                        <a:t>数据结构</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itchFamily="2" charset="-122"/>
                        </a:rPr>
                        <a:t>4</a:t>
                      </a:r>
                      <a:endParaRPr kumimoji="0" lang="zh-CN" altLang="en-US" sz="1600" b="0"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itchFamily="2" charset="-122"/>
                        </a:rPr>
                        <a:t>81001</a:t>
                      </a:r>
                      <a:endParaRPr kumimoji="0" lang="zh-CN" altLang="en-US" sz="1600" b="0"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xmlns="" val="10002"/>
                  </a:ext>
                </a:extLst>
              </a:tr>
              <a:tr h="433404">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Arial" panose="020B0604020202020204" pitchFamily="34" charset="0"/>
                          <a:ea typeface="宋体" pitchFamily="2" charset="-122"/>
                        </a:rPr>
                        <a:t>81003</a:t>
                      </a:r>
                      <a:endParaRPr kumimoji="0" lang="zh-CN" altLang="en-US" sz="1600" b="0"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Arial" panose="020B0604020202020204" pitchFamily="34" charset="0"/>
                          <a:ea typeface="宋体" pitchFamily="2" charset="-122"/>
                        </a:rPr>
                        <a:t>数据库系统概论</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itchFamily="2" charset="-122"/>
                        </a:rPr>
                        <a:t>4</a:t>
                      </a:r>
                      <a:endParaRPr kumimoji="0" lang="zh-CN" altLang="en-US" sz="1600" b="0"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itchFamily="2" charset="-122"/>
                        </a:rPr>
                        <a:t>81002</a:t>
                      </a:r>
                      <a:endParaRPr kumimoji="0" lang="zh-CN" altLang="en-US" sz="1600" b="0"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xmlns="" val="10003"/>
                  </a:ext>
                </a:extLst>
              </a:tr>
              <a:tr h="250946">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Arial" panose="020B0604020202020204" pitchFamily="34" charset="0"/>
                          <a:ea typeface="宋体" pitchFamily="2" charset="-122"/>
                        </a:rPr>
                        <a:t>81004</a:t>
                      </a:r>
                      <a:endParaRPr kumimoji="0" lang="zh-CN" altLang="en-US" sz="1600" b="0"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Arial" panose="020B0604020202020204" pitchFamily="34" charset="0"/>
                          <a:ea typeface="宋体" pitchFamily="2" charset="-122"/>
                        </a:rPr>
                        <a:t>信息系统概论</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itchFamily="2" charset="-122"/>
                        </a:rPr>
                        <a:t>4</a:t>
                      </a:r>
                      <a:endParaRPr kumimoji="0" lang="zh-CN" altLang="en-US" sz="1600" b="0"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Arial" panose="020B0604020202020204" pitchFamily="34" charset="0"/>
                          <a:ea typeface="宋体" pitchFamily="2" charset="-122"/>
                        </a:rPr>
                        <a:t>81003</a:t>
                      </a:r>
                      <a:endParaRPr kumimoji="0" lang="zh-CN" altLang="en-US" sz="1600" b="0"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xmlns="" val="10004"/>
                  </a:ext>
                </a:extLst>
              </a:tr>
              <a:tr h="250946">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Arial" panose="020B0604020202020204" pitchFamily="34" charset="0"/>
                          <a:ea typeface="宋体" pitchFamily="2" charset="-122"/>
                        </a:rPr>
                        <a:t>81005</a:t>
                      </a:r>
                      <a:endParaRPr kumimoji="0" lang="zh-CN" altLang="en-US" sz="1600" b="0"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Arial" panose="020B0604020202020204" pitchFamily="34" charset="0"/>
                          <a:ea typeface="宋体" pitchFamily="2" charset="-122"/>
                        </a:rPr>
                        <a:t>操作系统</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itchFamily="2" charset="-122"/>
                        </a:rPr>
                        <a:t>4</a:t>
                      </a:r>
                      <a:endParaRPr kumimoji="0" lang="zh-CN" altLang="en-US" sz="1600" b="0"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Arial" panose="020B0604020202020204" pitchFamily="34" charset="0"/>
                          <a:ea typeface="宋体" pitchFamily="2" charset="-122"/>
                        </a:rPr>
                        <a:t>81001</a:t>
                      </a:r>
                      <a:endParaRPr kumimoji="0" lang="zh-CN" altLang="en-US" sz="1600" b="0"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5"/>
                  </a:ext>
                </a:extLst>
              </a:tr>
              <a:tr h="250946">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Arial" panose="020B0604020202020204" pitchFamily="34" charset="0"/>
                          <a:ea typeface="宋体" pitchFamily="2" charset="-122"/>
                        </a:rPr>
                        <a:t>81006</a:t>
                      </a:r>
                      <a:endParaRPr kumimoji="0" lang="zh-CN" altLang="en-US" sz="1600" b="0"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itchFamily="2" charset="-122"/>
                        </a:rPr>
                        <a:t>Python</a:t>
                      </a:r>
                      <a:r>
                        <a:rPr kumimoji="0" lang="zh-CN" altLang="en-US" sz="1600" b="0" i="0" u="none" strike="noStrike" cap="none" normalizeH="0" baseline="0" dirty="0">
                          <a:ln>
                            <a:noFill/>
                          </a:ln>
                          <a:solidFill>
                            <a:srgbClr val="000000"/>
                          </a:solidFill>
                          <a:effectLst/>
                          <a:latin typeface="Arial" panose="020B0604020202020204" pitchFamily="34" charset="0"/>
                          <a:ea typeface="宋体" pitchFamily="2" charset="-122"/>
                        </a:rPr>
                        <a:t>语言</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itchFamily="2" charset="-122"/>
                        </a:rPr>
                        <a:t>3</a:t>
                      </a:r>
                      <a:endParaRPr kumimoji="0" lang="zh-CN" altLang="en-US" sz="1600" b="0"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Arial" panose="020B0604020202020204" pitchFamily="34" charset="0"/>
                          <a:ea typeface="宋体" pitchFamily="2" charset="-122"/>
                        </a:rPr>
                        <a:t>81002</a:t>
                      </a:r>
                      <a:endParaRPr kumimoji="0" lang="zh-CN" altLang="en-US" sz="1600" b="0"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xmlns="" val="10006"/>
                  </a:ext>
                </a:extLst>
              </a:tr>
              <a:tr h="250946">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Arial" panose="020B0604020202020204" pitchFamily="34" charset="0"/>
                          <a:ea typeface="宋体" pitchFamily="2" charset="-122"/>
                        </a:rPr>
                        <a:t>81007</a:t>
                      </a:r>
                      <a:endParaRPr kumimoji="0" lang="zh-CN" altLang="en-US" sz="1600" b="0"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Arial" panose="020B0604020202020204" pitchFamily="34" charset="0"/>
                          <a:ea typeface="宋体" pitchFamily="2" charset="-122"/>
                        </a:rPr>
                        <a:t>离散数学</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itchFamily="2" charset="-122"/>
                        </a:rPr>
                        <a:t>4</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Arial" panose="020B0604020202020204" pitchFamily="34" charset="0"/>
                          <a:ea typeface="宋体" pitchFamily="2" charset="-122"/>
                        </a:rPr>
                        <a:t>NULL</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7"/>
                  </a:ext>
                </a:extLst>
              </a:tr>
              <a:tr h="240891">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Arial" panose="020B0604020202020204" pitchFamily="34" charset="0"/>
                          <a:ea typeface="宋体" pitchFamily="2" charset="-122"/>
                        </a:rPr>
                        <a:t>81008</a:t>
                      </a:r>
                      <a:endParaRPr kumimoji="0" lang="zh-CN" altLang="en-US" sz="1600" b="0"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000000"/>
                          </a:solidFill>
                          <a:effectLst/>
                          <a:latin typeface="Arial" panose="020B0604020202020204" pitchFamily="34" charset="0"/>
                          <a:ea typeface="宋体" pitchFamily="2" charset="-122"/>
                        </a:rPr>
                        <a:t>大数据技术概论</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itchFamily="2" charset="-122"/>
                        </a:rPr>
                        <a:t>4</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itchFamily="2" charset="-122"/>
                        </a:rPr>
                        <a:t>81003</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xmlns="" val="10008"/>
                  </a:ext>
                </a:extLst>
              </a:tr>
            </a:tbl>
          </a:graphicData>
        </a:graphic>
      </p:graphicFrame>
      <p:sp>
        <p:nvSpPr>
          <p:cNvPr id="6189" name="文本框 5"/>
          <p:cNvSpPr txBox="1">
            <a:spLocks noChangeArrowheads="1"/>
          </p:cNvSpPr>
          <p:nvPr/>
        </p:nvSpPr>
        <p:spPr bwMode="auto">
          <a:xfrm>
            <a:off x="7920458" y="3003481"/>
            <a:ext cx="12239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en-US" altLang="zh-CN" sz="1600" dirty="0"/>
              <a:t>Course</a:t>
            </a:r>
            <a:r>
              <a:rPr lang="zh-CN" altLang="en-US" sz="1600" dirty="0"/>
              <a:t>表</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noChangeArrowheads="1"/>
          </p:cNvSpPr>
          <p:nvPr>
            <p:ph type="title" idx="4294967295"/>
          </p:nvPr>
        </p:nvSpPr>
        <p:spPr/>
        <p:txBody>
          <a:bodyPr/>
          <a:lstStyle/>
          <a:p>
            <a:r>
              <a:rPr lang="en-US" altLang="zh-CN"/>
              <a:t>8.2.2</a:t>
            </a:r>
            <a:r>
              <a:rPr lang="zh-CN" altLang="en-US"/>
              <a:t> 变量和常量的定义</a:t>
            </a:r>
          </a:p>
        </p:txBody>
      </p:sp>
      <p:sp>
        <p:nvSpPr>
          <p:cNvPr id="43010" name="内容占位符 2"/>
          <p:cNvSpPr>
            <a:spLocks noGrp="1" noChangeArrowheads="1"/>
          </p:cNvSpPr>
          <p:nvPr>
            <p:ph idx="4294967295"/>
          </p:nvPr>
        </p:nvSpPr>
        <p:spPr>
          <a:xfrm>
            <a:off x="323528" y="555526"/>
            <a:ext cx="8640960" cy="4248472"/>
          </a:xfrm>
        </p:spPr>
        <p:txBody>
          <a:bodyPr/>
          <a:lstStyle/>
          <a:p>
            <a:pPr marL="0" indent="0">
              <a:lnSpc>
                <a:spcPct val="120000"/>
              </a:lnSpc>
              <a:buFont typeface="Wingdings" panose="05000000000000000000" pitchFamily="2" charset="2"/>
              <a:buNone/>
            </a:pPr>
            <a:r>
              <a:rPr lang="en-US" altLang="zh-CN" sz="2400" dirty="0"/>
              <a:t>1. </a:t>
            </a:r>
            <a:r>
              <a:rPr lang="zh-CN" altLang="en-US" sz="2400" dirty="0"/>
              <a:t>变量定义</a:t>
            </a:r>
          </a:p>
          <a:p>
            <a:pPr lvl="1">
              <a:lnSpc>
                <a:spcPct val="120000"/>
              </a:lnSpc>
            </a:pPr>
            <a:r>
              <a:rPr lang="zh-CN" altLang="en-US" sz="2200" dirty="0"/>
              <a:t>变量名 数据类型 </a:t>
            </a:r>
            <a:r>
              <a:rPr lang="en-US" altLang="zh-CN" sz="2200" dirty="0"/>
              <a:t>[[NOT NULL]:=</a:t>
            </a:r>
            <a:r>
              <a:rPr lang="zh-CN" altLang="en-US" sz="2200" dirty="0"/>
              <a:t>初值表达式</a:t>
            </a:r>
            <a:r>
              <a:rPr lang="en-US" altLang="zh-CN" sz="2200" dirty="0"/>
              <a:t>]</a:t>
            </a:r>
            <a:r>
              <a:rPr lang="zh-CN" altLang="en-US" sz="2200" dirty="0"/>
              <a:t>或</a:t>
            </a:r>
          </a:p>
          <a:p>
            <a:pPr lvl="1">
              <a:lnSpc>
                <a:spcPct val="120000"/>
              </a:lnSpc>
            </a:pPr>
            <a:r>
              <a:rPr lang="zh-CN" altLang="en-US" sz="2200" dirty="0"/>
              <a:t>变量名 数据类型 </a:t>
            </a:r>
            <a:r>
              <a:rPr lang="en-US" altLang="zh-CN" sz="2200" dirty="0"/>
              <a:t>[[NOT NULL] </a:t>
            </a:r>
            <a:r>
              <a:rPr lang="zh-CN" altLang="en-US" sz="2200" dirty="0"/>
              <a:t>初值表达式</a:t>
            </a:r>
            <a:r>
              <a:rPr lang="en-US" altLang="zh-CN" sz="2200" dirty="0"/>
              <a:t>]</a:t>
            </a:r>
            <a:endParaRPr lang="zh-CN" altLang="en-US" sz="2200" dirty="0"/>
          </a:p>
          <a:p>
            <a:pPr marL="0" indent="0">
              <a:lnSpc>
                <a:spcPct val="120000"/>
              </a:lnSpc>
              <a:buFont typeface="Wingdings" panose="05000000000000000000" pitchFamily="2" charset="2"/>
              <a:buNone/>
            </a:pPr>
            <a:r>
              <a:rPr lang="en-US" altLang="zh-CN" sz="2400" dirty="0"/>
              <a:t>2. </a:t>
            </a:r>
            <a:r>
              <a:rPr lang="zh-CN" altLang="en-US" sz="2400" dirty="0"/>
              <a:t>常量定义</a:t>
            </a:r>
          </a:p>
          <a:p>
            <a:pPr lvl="1">
              <a:lnSpc>
                <a:spcPct val="120000"/>
              </a:lnSpc>
            </a:pPr>
            <a:r>
              <a:rPr lang="zh-CN" altLang="en-US" sz="2200" dirty="0"/>
              <a:t>常量名 数据类型 </a:t>
            </a:r>
            <a:r>
              <a:rPr lang="en-US" altLang="zh-CN" sz="2200" dirty="0"/>
              <a:t>CONSTANT :=</a:t>
            </a:r>
            <a:r>
              <a:rPr lang="zh-CN" altLang="en-US" sz="2200" dirty="0"/>
              <a:t>常量表达式</a:t>
            </a:r>
          </a:p>
          <a:p>
            <a:pPr lvl="1">
              <a:lnSpc>
                <a:spcPct val="120000"/>
              </a:lnSpc>
            </a:pPr>
            <a:r>
              <a:rPr lang="zh-CN" altLang="en-US" sz="2200" dirty="0"/>
              <a:t>常量必须要赋予一个值，并且该值在存在期间或常量的作用域内不能改变。如果试图修改它，过程化</a:t>
            </a:r>
            <a:r>
              <a:rPr lang="en-US" altLang="zh-CN" sz="2200" dirty="0"/>
              <a:t>SQL</a:t>
            </a:r>
            <a:r>
              <a:rPr lang="zh-CN" altLang="en-US" sz="2200" dirty="0"/>
              <a:t>将返回一个异常</a:t>
            </a:r>
          </a:p>
          <a:p>
            <a:pPr marL="0" indent="0">
              <a:lnSpc>
                <a:spcPct val="120000"/>
              </a:lnSpc>
              <a:buFont typeface="Wingdings" panose="05000000000000000000" pitchFamily="2" charset="2"/>
              <a:buNone/>
            </a:pPr>
            <a:r>
              <a:rPr lang="en-US" altLang="zh-CN" sz="2400" dirty="0"/>
              <a:t>3. </a:t>
            </a:r>
            <a:r>
              <a:rPr lang="zh-CN" altLang="en-US" sz="2400" dirty="0"/>
              <a:t>赋值语句</a:t>
            </a:r>
          </a:p>
          <a:p>
            <a:pPr lvl="1">
              <a:lnSpc>
                <a:spcPct val="120000"/>
              </a:lnSpc>
            </a:pPr>
            <a:r>
              <a:rPr lang="zh-CN" altLang="en-US" sz="2200" dirty="0"/>
              <a:t>变量名称 </a:t>
            </a:r>
            <a:r>
              <a:rPr lang="en-US" altLang="zh-CN" sz="2200" dirty="0"/>
              <a:t>:=</a:t>
            </a:r>
            <a:r>
              <a:rPr lang="zh-CN" altLang="en-US" sz="2200" dirty="0"/>
              <a:t>表达式</a:t>
            </a:r>
          </a:p>
          <a:p>
            <a:pPr marL="0" indent="0"/>
            <a:endParaRPr lang="zh-CN" altLang="en-US" sz="2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
          <p:cNvSpPr>
            <a:spLocks noGrp="1" noChangeArrowheads="1"/>
          </p:cNvSpPr>
          <p:nvPr>
            <p:ph type="title" idx="4294967295"/>
          </p:nvPr>
        </p:nvSpPr>
        <p:spPr/>
        <p:txBody>
          <a:bodyPr/>
          <a:lstStyle/>
          <a:p>
            <a:r>
              <a:rPr lang="en-US" altLang="zh-CN"/>
              <a:t>8.2</a:t>
            </a:r>
            <a:r>
              <a:rPr lang="zh-CN" altLang="en-US"/>
              <a:t> 过程化</a:t>
            </a:r>
            <a:r>
              <a:rPr lang="en-US" altLang="zh-CN"/>
              <a:t>SQL</a:t>
            </a:r>
            <a:endParaRPr lang="zh-CN" altLang="en-US"/>
          </a:p>
        </p:txBody>
      </p:sp>
      <p:sp>
        <p:nvSpPr>
          <p:cNvPr id="44034" name="内容占位符 2"/>
          <p:cNvSpPr>
            <a:spLocks noGrp="1" noChangeArrowheads="1"/>
          </p:cNvSpPr>
          <p:nvPr>
            <p:ph idx="4294967295"/>
          </p:nvPr>
        </p:nvSpPr>
        <p:spPr>
          <a:xfrm>
            <a:off x="720725" y="627063"/>
            <a:ext cx="7966075" cy="3495675"/>
          </a:xfrm>
        </p:spPr>
        <p:txBody>
          <a:bodyPr/>
          <a:lstStyle/>
          <a:p>
            <a:pPr marL="0" indent="0">
              <a:lnSpc>
                <a:spcPct val="150000"/>
              </a:lnSpc>
              <a:spcBef>
                <a:spcPts val="0"/>
              </a:spcBef>
              <a:buFont typeface="Wingdings" panose="05000000000000000000" pitchFamily="2" charset="2"/>
              <a:buNone/>
            </a:pPr>
            <a:r>
              <a:rPr lang="en-US" altLang="zh-CN" dirty="0"/>
              <a:t>8.2.1  </a:t>
            </a:r>
            <a:r>
              <a:rPr lang="zh-CN" altLang="en-US" dirty="0"/>
              <a:t>过程化</a:t>
            </a:r>
            <a:r>
              <a:rPr lang="en-US" altLang="zh-CN" dirty="0"/>
              <a:t>SQL</a:t>
            </a:r>
            <a:r>
              <a:rPr lang="zh-CN" altLang="en-US" dirty="0"/>
              <a:t>的块结构</a:t>
            </a:r>
          </a:p>
          <a:p>
            <a:pPr marL="0" indent="0">
              <a:lnSpc>
                <a:spcPct val="150000"/>
              </a:lnSpc>
              <a:spcBef>
                <a:spcPts val="0"/>
              </a:spcBef>
              <a:buFont typeface="Wingdings" panose="05000000000000000000" pitchFamily="2" charset="2"/>
              <a:buNone/>
            </a:pPr>
            <a:r>
              <a:rPr lang="en-US" altLang="zh-CN" dirty="0"/>
              <a:t>8.2.2  </a:t>
            </a:r>
            <a:r>
              <a:rPr lang="zh-CN" altLang="en-US" dirty="0"/>
              <a:t>变量和常量的定义</a:t>
            </a:r>
          </a:p>
          <a:p>
            <a:pPr marL="0" indent="0">
              <a:lnSpc>
                <a:spcPct val="150000"/>
              </a:lnSpc>
              <a:spcBef>
                <a:spcPts val="0"/>
              </a:spcBef>
              <a:buFont typeface="Wingdings" panose="05000000000000000000" pitchFamily="2" charset="2"/>
              <a:buNone/>
            </a:pPr>
            <a:r>
              <a:rPr lang="en-US" altLang="zh-CN" dirty="0">
                <a:solidFill>
                  <a:srgbClr val="00B050"/>
                </a:solidFill>
              </a:rPr>
              <a:t>8.2.3  </a:t>
            </a:r>
            <a:r>
              <a:rPr lang="zh-CN" altLang="en-US" dirty="0">
                <a:solidFill>
                  <a:srgbClr val="00B050"/>
                </a:solidFill>
              </a:rPr>
              <a:t>流程控制</a:t>
            </a:r>
            <a:endParaRPr lang="en-US" altLang="zh-CN" dirty="0">
              <a:solidFill>
                <a:srgbClr val="00B050"/>
              </a:solidFill>
            </a:endParaRPr>
          </a:p>
          <a:p>
            <a:pPr marL="0" indent="0">
              <a:lnSpc>
                <a:spcPct val="150000"/>
              </a:lnSpc>
              <a:spcBef>
                <a:spcPts val="0"/>
              </a:spcBef>
              <a:buFont typeface="Wingdings" panose="05000000000000000000" pitchFamily="2" charset="2"/>
              <a:buNone/>
            </a:pPr>
            <a:r>
              <a:rPr lang="en-US" altLang="zh-CN" dirty="0"/>
              <a:t>8.2.4  </a:t>
            </a:r>
            <a:r>
              <a:rPr lang="zh-CN" altLang="en-US" dirty="0"/>
              <a:t>游标的定义与使用</a:t>
            </a:r>
            <a:endParaRPr lang="en-US" altLang="zh-CN" dirty="0"/>
          </a:p>
          <a:p>
            <a:pPr marL="0" indent="0">
              <a:lnSpc>
                <a:spcPct val="150000"/>
              </a:lnSpc>
              <a:spcBef>
                <a:spcPts val="0"/>
              </a:spcBef>
              <a:buFont typeface="Wingdings" panose="05000000000000000000" pitchFamily="2" charset="2"/>
              <a:buNone/>
            </a:pPr>
            <a:r>
              <a:rPr lang="en-US" altLang="zh-CN" dirty="0"/>
              <a:t>8.2.5  </a:t>
            </a:r>
            <a:r>
              <a:rPr lang="zh-CN" altLang="en-US" dirty="0"/>
              <a:t>存储过程</a:t>
            </a:r>
            <a:endParaRPr lang="en-US" altLang="zh-CN" dirty="0"/>
          </a:p>
          <a:p>
            <a:pPr marL="0" indent="0">
              <a:lnSpc>
                <a:spcPct val="150000"/>
              </a:lnSpc>
              <a:spcBef>
                <a:spcPts val="0"/>
              </a:spcBef>
              <a:buFont typeface="Wingdings" panose="05000000000000000000" pitchFamily="2" charset="2"/>
              <a:buNone/>
            </a:pPr>
            <a:r>
              <a:rPr lang="en-US" altLang="zh-CN" dirty="0"/>
              <a:t>8.2.6  </a:t>
            </a:r>
            <a:r>
              <a:rPr lang="zh-CN" altLang="en-US" dirty="0"/>
              <a:t>存储函数</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p:cNvSpPr>
            <a:spLocks noGrp="1" noChangeArrowheads="1"/>
          </p:cNvSpPr>
          <p:nvPr>
            <p:ph type="title" idx="4294967295"/>
          </p:nvPr>
        </p:nvSpPr>
        <p:spPr/>
        <p:txBody>
          <a:bodyPr/>
          <a:lstStyle/>
          <a:p>
            <a:r>
              <a:rPr lang="en-US" altLang="zh-CN"/>
              <a:t>8.2.3 </a:t>
            </a:r>
            <a:r>
              <a:rPr lang="zh-CN" altLang="en-US"/>
              <a:t>流程控制</a:t>
            </a:r>
          </a:p>
        </p:txBody>
      </p:sp>
      <p:sp>
        <p:nvSpPr>
          <p:cNvPr id="45058" name="内容占位符 2"/>
          <p:cNvSpPr>
            <a:spLocks noGrp="1" noChangeArrowheads="1"/>
          </p:cNvSpPr>
          <p:nvPr>
            <p:ph idx="4294967295"/>
          </p:nvPr>
        </p:nvSpPr>
        <p:spPr/>
        <p:txBody>
          <a:bodyPr/>
          <a:lstStyle/>
          <a:p>
            <a:pPr>
              <a:lnSpc>
                <a:spcPct val="150000"/>
              </a:lnSpc>
            </a:pPr>
            <a:r>
              <a:rPr lang="zh-CN" altLang="en-US"/>
              <a:t>过程化</a:t>
            </a:r>
            <a:r>
              <a:rPr lang="en-US" altLang="zh-CN"/>
              <a:t>SQL</a:t>
            </a:r>
            <a:r>
              <a:rPr lang="zh-CN" altLang="en-US"/>
              <a:t>功能</a:t>
            </a:r>
          </a:p>
          <a:p>
            <a:pPr marL="457200" lvl="1" indent="0">
              <a:lnSpc>
                <a:spcPct val="150000"/>
              </a:lnSpc>
              <a:buFont typeface="Wingdings" panose="05000000000000000000" pitchFamily="2" charset="2"/>
              <a:buNone/>
            </a:pPr>
            <a:r>
              <a:rPr lang="en-US" altLang="zh-CN"/>
              <a:t>1. </a:t>
            </a:r>
            <a:r>
              <a:rPr lang="zh-CN" altLang="en-US"/>
              <a:t>条件控制语句</a:t>
            </a:r>
          </a:p>
          <a:p>
            <a:pPr marL="457200" lvl="1" indent="0">
              <a:lnSpc>
                <a:spcPct val="150000"/>
              </a:lnSpc>
              <a:buFont typeface="Wingdings" panose="05000000000000000000" pitchFamily="2" charset="2"/>
              <a:buNone/>
            </a:pPr>
            <a:r>
              <a:rPr lang="en-US" altLang="zh-CN"/>
              <a:t>2. </a:t>
            </a:r>
            <a:r>
              <a:rPr lang="zh-CN" altLang="en-US"/>
              <a:t>循环控制语句 </a:t>
            </a:r>
          </a:p>
          <a:p>
            <a:pPr marL="457200" lvl="1" indent="0">
              <a:lnSpc>
                <a:spcPct val="150000"/>
              </a:lnSpc>
              <a:buFont typeface="Wingdings" panose="05000000000000000000" pitchFamily="2" charset="2"/>
              <a:buNone/>
            </a:pPr>
            <a:r>
              <a:rPr lang="en-US" altLang="zh-CN"/>
              <a:t>3. </a:t>
            </a:r>
            <a:r>
              <a:rPr lang="zh-CN" altLang="en-US"/>
              <a:t>错误处理 </a:t>
            </a:r>
          </a:p>
          <a:p>
            <a:pPr>
              <a:buFont typeface="Wingdings" panose="05000000000000000000" pitchFamily="2" charset="2"/>
              <a:buNone/>
            </a:pP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p:cNvSpPr>
            <a:spLocks noGrp="1" noChangeArrowheads="1"/>
          </p:cNvSpPr>
          <p:nvPr>
            <p:ph type="title" idx="4294967295"/>
          </p:nvPr>
        </p:nvSpPr>
        <p:spPr>
          <a:xfrm>
            <a:off x="457200" y="-22225"/>
            <a:ext cx="8229600" cy="846138"/>
          </a:xfrm>
        </p:spPr>
        <p:txBody>
          <a:bodyPr/>
          <a:lstStyle/>
          <a:p>
            <a:r>
              <a:rPr lang="en-US" altLang="zh-CN"/>
              <a:t>8.2.3 </a:t>
            </a:r>
            <a:r>
              <a:rPr lang="zh-CN" altLang="zh-CN"/>
              <a:t>流程控制</a:t>
            </a:r>
            <a:r>
              <a:rPr lang="zh-CN" altLang="en-US"/>
              <a:t>（续）</a:t>
            </a:r>
            <a:endParaRPr lang="zh-CN" altLang="zh-CN"/>
          </a:p>
        </p:txBody>
      </p:sp>
      <p:sp>
        <p:nvSpPr>
          <p:cNvPr id="46082" name="内容占位符 2"/>
          <p:cNvSpPr>
            <a:spLocks noGrp="1" noChangeArrowheads="1"/>
          </p:cNvSpPr>
          <p:nvPr>
            <p:ph idx="4294967295"/>
          </p:nvPr>
        </p:nvSpPr>
        <p:spPr>
          <a:xfrm>
            <a:off x="395288" y="627063"/>
            <a:ext cx="8497192" cy="4104927"/>
          </a:xfrm>
        </p:spPr>
        <p:txBody>
          <a:bodyPr/>
          <a:lstStyle/>
          <a:p>
            <a:pPr marL="0" indent="0">
              <a:lnSpc>
                <a:spcPct val="90000"/>
              </a:lnSpc>
              <a:buFont typeface="Wingdings" panose="05000000000000000000" pitchFamily="2" charset="2"/>
              <a:buNone/>
            </a:pPr>
            <a:r>
              <a:rPr lang="en-US" altLang="zh-CN" sz="2400" dirty="0"/>
              <a:t>1. </a:t>
            </a:r>
            <a:r>
              <a:rPr lang="zh-CN" altLang="en-US" sz="2400" dirty="0"/>
              <a:t>条件控制语句</a:t>
            </a:r>
          </a:p>
          <a:p>
            <a:pPr marL="0" indent="0">
              <a:lnSpc>
                <a:spcPct val="90000"/>
              </a:lnSpc>
              <a:buFont typeface="Wingdings" panose="05000000000000000000" pitchFamily="2" charset="2"/>
              <a:buNone/>
            </a:pPr>
            <a:r>
              <a:rPr lang="zh-CN" altLang="en-US" sz="1800" dirty="0"/>
              <a:t>      </a:t>
            </a:r>
            <a:r>
              <a:rPr lang="zh-CN" altLang="en-US" sz="2000" dirty="0"/>
              <a:t> </a:t>
            </a:r>
            <a:r>
              <a:rPr lang="en-US" altLang="zh-CN" sz="2000" dirty="0"/>
              <a:t>IF-THEN</a:t>
            </a:r>
            <a:r>
              <a:rPr lang="zh-CN" altLang="en-US" sz="2000" dirty="0"/>
              <a:t>，</a:t>
            </a:r>
            <a:r>
              <a:rPr lang="en-US" altLang="zh-CN" sz="2000" dirty="0"/>
              <a:t>IF-THEN-ELSE</a:t>
            </a:r>
            <a:r>
              <a:rPr lang="zh-CN" altLang="en-US" sz="2000" dirty="0"/>
              <a:t>和嵌套的</a:t>
            </a:r>
            <a:r>
              <a:rPr lang="en-US" altLang="zh-CN" sz="2000" dirty="0"/>
              <a:t>IF</a:t>
            </a:r>
            <a:r>
              <a:rPr lang="zh-CN" altLang="en-US" sz="2000" dirty="0"/>
              <a:t>语句 </a:t>
            </a:r>
          </a:p>
          <a:p>
            <a:pPr lvl="1">
              <a:buFont typeface="Wingdings" panose="05000000000000000000" pitchFamily="2" charset="2"/>
              <a:buNone/>
            </a:pPr>
            <a:r>
              <a:rPr lang="zh-CN" altLang="en-US" sz="2000" dirty="0"/>
              <a:t>（</a:t>
            </a:r>
            <a:r>
              <a:rPr lang="en-US" altLang="zh-CN" sz="2000" dirty="0"/>
              <a:t>1</a:t>
            </a:r>
            <a:r>
              <a:rPr lang="zh-CN" altLang="en-US" sz="2000" dirty="0"/>
              <a:t>）</a:t>
            </a:r>
            <a:r>
              <a:rPr lang="en-US" altLang="zh-CN" sz="2000" dirty="0"/>
              <a:t>IF condition THEN</a:t>
            </a:r>
          </a:p>
          <a:p>
            <a:pPr marL="0" indent="0">
              <a:buFont typeface="Wingdings" panose="05000000000000000000" pitchFamily="2" charset="2"/>
              <a:buNone/>
            </a:pPr>
            <a:r>
              <a:rPr lang="en-US" altLang="zh-CN" sz="1800" dirty="0"/>
              <a:t>	    </a:t>
            </a:r>
            <a:r>
              <a:rPr lang="en-US" altLang="zh-CN" sz="2000" dirty="0"/>
              <a:t>   </a:t>
            </a:r>
            <a:r>
              <a:rPr lang="en-US" altLang="zh-CN" sz="2000" dirty="0" err="1"/>
              <a:t>Sequence_of_statements</a:t>
            </a:r>
            <a:r>
              <a:rPr lang="en-US" altLang="zh-CN" sz="2000" dirty="0"/>
              <a:t>;        </a:t>
            </a:r>
            <a:endParaRPr lang="en-US" altLang="zh-CN" sz="2400" dirty="0"/>
          </a:p>
          <a:p>
            <a:pPr marL="0" indent="0">
              <a:buFont typeface="Wingdings" panose="05000000000000000000" pitchFamily="2" charset="2"/>
              <a:buNone/>
            </a:pPr>
            <a:r>
              <a:rPr lang="en-US" altLang="zh-CN" sz="2000" dirty="0"/>
              <a:t>	  END IF;   </a:t>
            </a:r>
          </a:p>
          <a:p>
            <a:pPr lvl="1">
              <a:buFont typeface="Wingdings" panose="05000000000000000000" pitchFamily="2" charset="2"/>
              <a:buNone/>
            </a:pPr>
            <a:r>
              <a:rPr lang="zh-CN" altLang="en-US" sz="2000" dirty="0"/>
              <a:t>（</a:t>
            </a:r>
            <a:r>
              <a:rPr lang="en-US" altLang="zh-CN" sz="2000" dirty="0"/>
              <a:t>2</a:t>
            </a:r>
            <a:r>
              <a:rPr lang="zh-CN" altLang="en-US" sz="2000" dirty="0"/>
              <a:t>）</a:t>
            </a:r>
            <a:r>
              <a:rPr lang="en-US" altLang="zh-CN" sz="2000" dirty="0"/>
              <a:t>IF condition THEN</a:t>
            </a:r>
            <a:endParaRPr lang="zh-CN" altLang="en-US" sz="2000" dirty="0"/>
          </a:p>
          <a:p>
            <a:pPr marL="0" indent="0">
              <a:buFont typeface="Wingdings" panose="05000000000000000000" pitchFamily="2" charset="2"/>
              <a:buNone/>
            </a:pPr>
            <a:r>
              <a:rPr lang="en-US" altLang="zh-CN" sz="1800" dirty="0"/>
              <a:t>	</a:t>
            </a:r>
            <a:r>
              <a:rPr lang="en-US" altLang="zh-CN" sz="2000" dirty="0"/>
              <a:t>       Sequence_of_statements1;  </a:t>
            </a:r>
            <a:endParaRPr lang="en-US" altLang="zh-CN" sz="2400" dirty="0"/>
          </a:p>
          <a:p>
            <a:pPr marL="0" indent="0">
              <a:buFont typeface="Wingdings" panose="05000000000000000000" pitchFamily="2" charset="2"/>
              <a:buNone/>
            </a:pPr>
            <a:r>
              <a:rPr lang="en-US" altLang="zh-CN" sz="2000" dirty="0"/>
              <a:t>	  ELSE</a:t>
            </a:r>
            <a:endParaRPr lang="en-US" altLang="zh-CN" sz="2400" dirty="0"/>
          </a:p>
          <a:p>
            <a:pPr marL="0" indent="0">
              <a:buFont typeface="Wingdings" panose="05000000000000000000" pitchFamily="2" charset="2"/>
              <a:buNone/>
            </a:pPr>
            <a:r>
              <a:rPr lang="en-US" altLang="zh-CN" sz="2000" dirty="0"/>
              <a:t>	       Sequence_of_statements2;  </a:t>
            </a:r>
            <a:endParaRPr lang="en-US" altLang="zh-CN" sz="2400" dirty="0"/>
          </a:p>
          <a:p>
            <a:pPr marL="0" indent="0">
              <a:buFont typeface="Wingdings" panose="05000000000000000000" pitchFamily="2" charset="2"/>
              <a:buNone/>
            </a:pPr>
            <a:r>
              <a:rPr lang="en-US" altLang="zh-CN" sz="2000" dirty="0"/>
              <a:t>	  END IF;</a:t>
            </a:r>
          </a:p>
          <a:p>
            <a:pPr lvl="1">
              <a:lnSpc>
                <a:spcPct val="90000"/>
              </a:lnSpc>
              <a:buFont typeface="Wingdings" panose="05000000000000000000" pitchFamily="2" charset="2"/>
              <a:buNone/>
            </a:pPr>
            <a:r>
              <a:rPr lang="zh-CN" altLang="en-US" sz="2000" dirty="0"/>
              <a:t>（</a:t>
            </a:r>
            <a:r>
              <a:rPr lang="en-US" altLang="zh-CN" sz="2000" dirty="0"/>
              <a:t>3</a:t>
            </a:r>
            <a:r>
              <a:rPr lang="zh-CN" altLang="en-US" sz="2000" dirty="0"/>
              <a:t>）在</a:t>
            </a:r>
            <a:r>
              <a:rPr lang="en-US" altLang="zh-CN" sz="2000" dirty="0"/>
              <a:t>THEN</a:t>
            </a:r>
            <a:r>
              <a:rPr lang="zh-CN" altLang="en-US" sz="2000" dirty="0"/>
              <a:t>和</a:t>
            </a:r>
            <a:r>
              <a:rPr lang="en-US" altLang="zh-CN" sz="2000" dirty="0"/>
              <a:t>ELSE</a:t>
            </a:r>
            <a:r>
              <a:rPr lang="zh-CN" altLang="en-US" sz="2000" dirty="0"/>
              <a:t>子句中还可以再包含</a:t>
            </a:r>
            <a:r>
              <a:rPr lang="en-US" altLang="zh-CN" sz="2000" dirty="0"/>
              <a:t>IF</a:t>
            </a:r>
            <a:r>
              <a:rPr lang="zh-CN" altLang="en-US" sz="2000" dirty="0"/>
              <a:t>语句，即</a:t>
            </a:r>
            <a:r>
              <a:rPr lang="en-US" altLang="zh-CN" sz="2000" dirty="0"/>
              <a:t>IF</a:t>
            </a:r>
            <a:r>
              <a:rPr lang="zh-CN" altLang="en-US" sz="2000" dirty="0"/>
              <a:t>语句可以嵌套 </a:t>
            </a:r>
          </a:p>
          <a:p>
            <a:pPr marL="0" indent="0">
              <a:lnSpc>
                <a:spcPct val="90000"/>
              </a:lnSpc>
            </a:pPr>
            <a:endParaRPr lang="zh-CN" altLang="en-US" sz="2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p:cNvSpPr>
            <a:spLocks noGrp="1" noChangeArrowheads="1"/>
          </p:cNvSpPr>
          <p:nvPr>
            <p:ph type="title" idx="4294967295"/>
          </p:nvPr>
        </p:nvSpPr>
        <p:spPr>
          <a:xfrm>
            <a:off x="457200" y="-22225"/>
            <a:ext cx="8229600" cy="846138"/>
          </a:xfrm>
        </p:spPr>
        <p:txBody>
          <a:bodyPr/>
          <a:lstStyle/>
          <a:p>
            <a:r>
              <a:rPr lang="en-US" altLang="zh-CN"/>
              <a:t>8.2.3 </a:t>
            </a:r>
            <a:r>
              <a:rPr lang="zh-CN" altLang="zh-CN"/>
              <a:t>流程控制（续）</a:t>
            </a:r>
          </a:p>
        </p:txBody>
      </p:sp>
      <p:sp>
        <p:nvSpPr>
          <p:cNvPr id="47106" name="内容占位符 2"/>
          <p:cNvSpPr>
            <a:spLocks noGrp="1" noChangeArrowheads="1"/>
          </p:cNvSpPr>
          <p:nvPr>
            <p:ph idx="4294967295"/>
          </p:nvPr>
        </p:nvSpPr>
        <p:spPr>
          <a:xfrm>
            <a:off x="457200" y="627534"/>
            <a:ext cx="8229600" cy="3495675"/>
          </a:xfrm>
        </p:spPr>
        <p:txBody>
          <a:bodyPr/>
          <a:lstStyle/>
          <a:p>
            <a:pPr marL="0" indent="0">
              <a:lnSpc>
                <a:spcPct val="120000"/>
              </a:lnSpc>
              <a:buFont typeface="Wingdings" panose="05000000000000000000" pitchFamily="2" charset="2"/>
              <a:buNone/>
            </a:pPr>
            <a:r>
              <a:rPr lang="en-US" altLang="zh-CN" sz="2400" dirty="0"/>
              <a:t>2. </a:t>
            </a:r>
            <a:r>
              <a:rPr lang="zh-CN" altLang="en-US" sz="2400" dirty="0"/>
              <a:t>循环控制语句</a:t>
            </a:r>
          </a:p>
          <a:p>
            <a:pPr marL="0" indent="0">
              <a:lnSpc>
                <a:spcPct val="120000"/>
              </a:lnSpc>
              <a:buFont typeface="Wingdings" panose="05000000000000000000" pitchFamily="2" charset="2"/>
              <a:buNone/>
            </a:pPr>
            <a:r>
              <a:rPr lang="zh-CN" altLang="en-US" sz="2200" dirty="0"/>
              <a:t>    </a:t>
            </a:r>
            <a:r>
              <a:rPr lang="en-US" altLang="zh-CN" sz="2200" dirty="0"/>
              <a:t>LOOP</a:t>
            </a:r>
            <a:r>
              <a:rPr lang="zh-CN" altLang="en-US" sz="2200" dirty="0"/>
              <a:t>，</a:t>
            </a:r>
            <a:r>
              <a:rPr lang="en-US" altLang="zh-CN" sz="2200" dirty="0"/>
              <a:t>WHILE-LOOP</a:t>
            </a:r>
            <a:r>
              <a:rPr lang="zh-CN" altLang="en-US" sz="2200" dirty="0"/>
              <a:t>和</a:t>
            </a:r>
            <a:r>
              <a:rPr lang="en-US" altLang="zh-CN" sz="2200" dirty="0"/>
              <a:t>FOR-LOOP </a:t>
            </a:r>
          </a:p>
          <a:p>
            <a:pPr lvl="1">
              <a:lnSpc>
                <a:spcPct val="120000"/>
              </a:lnSpc>
              <a:buFont typeface="Wingdings" panose="05000000000000000000" pitchFamily="2" charset="2"/>
              <a:buNone/>
            </a:pPr>
            <a:r>
              <a:rPr lang="zh-CN" altLang="en-US" sz="2200" dirty="0"/>
              <a:t>（</a:t>
            </a:r>
            <a:r>
              <a:rPr lang="en-US" altLang="zh-CN" sz="2200" dirty="0"/>
              <a:t>1</a:t>
            </a:r>
            <a:r>
              <a:rPr lang="zh-CN" altLang="en-US" sz="2200" dirty="0"/>
              <a:t>）简单的循环语句</a:t>
            </a:r>
            <a:r>
              <a:rPr lang="en-US" altLang="zh-CN" sz="2200" dirty="0"/>
              <a:t>LOOP</a:t>
            </a:r>
            <a:endParaRPr lang="zh-CN" altLang="en-US" sz="2200" dirty="0"/>
          </a:p>
          <a:p>
            <a:pPr marL="0" indent="0">
              <a:lnSpc>
                <a:spcPct val="120000"/>
              </a:lnSpc>
              <a:buFont typeface="Wingdings" panose="05000000000000000000" pitchFamily="2" charset="2"/>
              <a:buNone/>
            </a:pPr>
            <a:r>
              <a:rPr lang="en-US" altLang="zh-CN" sz="2200" dirty="0"/>
              <a:t>	   LOOP</a:t>
            </a:r>
          </a:p>
          <a:p>
            <a:pPr marL="0" indent="0">
              <a:lnSpc>
                <a:spcPct val="120000"/>
              </a:lnSpc>
              <a:buFont typeface="Wingdings" panose="05000000000000000000" pitchFamily="2" charset="2"/>
              <a:buNone/>
            </a:pPr>
            <a:r>
              <a:rPr lang="en-US" altLang="zh-CN" sz="2200" dirty="0"/>
              <a:t>	      </a:t>
            </a:r>
            <a:r>
              <a:rPr lang="en-US" altLang="zh-CN" sz="2200" dirty="0" err="1"/>
              <a:t>Sequence_of_statements</a:t>
            </a:r>
            <a:r>
              <a:rPr lang="en-US" altLang="zh-CN" sz="2200" dirty="0"/>
              <a:t>;        </a:t>
            </a:r>
            <a:endParaRPr lang="zh-CN" altLang="en-US" sz="2200" dirty="0"/>
          </a:p>
          <a:p>
            <a:pPr marL="0" indent="0">
              <a:lnSpc>
                <a:spcPct val="120000"/>
              </a:lnSpc>
              <a:buFont typeface="Wingdings" panose="05000000000000000000" pitchFamily="2" charset="2"/>
              <a:buNone/>
            </a:pPr>
            <a:r>
              <a:rPr lang="en-US" altLang="zh-CN" sz="2200" dirty="0"/>
              <a:t>	   END LOOP; </a:t>
            </a:r>
            <a:endParaRPr lang="zh-CN" altLang="en-US" sz="2200" dirty="0"/>
          </a:p>
          <a:p>
            <a:pPr marL="0" indent="0">
              <a:lnSpc>
                <a:spcPct val="120000"/>
              </a:lnSpc>
              <a:buFont typeface="Wingdings" panose="05000000000000000000" pitchFamily="2" charset="2"/>
              <a:buNone/>
            </a:pPr>
            <a:r>
              <a:rPr lang="en-US" altLang="zh-CN" sz="2200" dirty="0"/>
              <a:t>     </a:t>
            </a:r>
            <a:r>
              <a:rPr lang="zh-CN" altLang="en-US" sz="2200" dirty="0"/>
              <a:t>多数数据库服务器的过程化</a:t>
            </a:r>
            <a:r>
              <a:rPr lang="en-US" altLang="zh-CN" sz="2200" dirty="0"/>
              <a:t>SQL</a:t>
            </a:r>
            <a:r>
              <a:rPr lang="zh-CN" altLang="en-US" sz="2200" dirty="0"/>
              <a:t>都提供</a:t>
            </a:r>
            <a:r>
              <a:rPr lang="en-US" altLang="zh-CN" sz="2200" dirty="0"/>
              <a:t>EXIT</a:t>
            </a:r>
            <a:r>
              <a:rPr lang="zh-CN" altLang="en-US" sz="2200" dirty="0"/>
              <a:t>、</a:t>
            </a:r>
            <a:r>
              <a:rPr lang="en-US" altLang="zh-CN" sz="2200" dirty="0"/>
              <a:t>BREAK</a:t>
            </a:r>
            <a:r>
              <a:rPr lang="zh-CN" altLang="en-US" sz="2200" dirty="0"/>
              <a:t>或</a:t>
            </a:r>
            <a:endParaRPr lang="en-US" altLang="zh-CN" sz="2200" dirty="0"/>
          </a:p>
          <a:p>
            <a:pPr marL="0" indent="0">
              <a:lnSpc>
                <a:spcPct val="120000"/>
              </a:lnSpc>
              <a:buFont typeface="Wingdings" panose="05000000000000000000" pitchFamily="2" charset="2"/>
              <a:buNone/>
            </a:pPr>
            <a:r>
              <a:rPr lang="zh-CN" altLang="en-US" sz="2200" dirty="0"/>
              <a:t>     </a:t>
            </a:r>
            <a:r>
              <a:rPr lang="en-US" altLang="zh-CN" sz="2200" dirty="0"/>
              <a:t>LEAVE</a:t>
            </a:r>
            <a:r>
              <a:rPr lang="zh-CN" altLang="en-US" sz="2200" dirty="0"/>
              <a:t>等循环结束语句，保证</a:t>
            </a:r>
            <a:r>
              <a:rPr lang="en-US" altLang="zh-CN" sz="2200" dirty="0"/>
              <a:t>LOOP</a:t>
            </a:r>
            <a:r>
              <a:rPr lang="zh-CN" altLang="en-US" sz="2200" dirty="0"/>
              <a:t>语句块能够在适当的条件下提前结束</a:t>
            </a:r>
          </a:p>
          <a:p>
            <a:pPr marL="0" indent="0"/>
            <a:endParaRPr lang="zh-CN" altLang="en-US" sz="2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p:cNvSpPr>
            <a:spLocks noGrp="1" noChangeArrowheads="1"/>
          </p:cNvSpPr>
          <p:nvPr>
            <p:ph type="title" idx="4294967295"/>
          </p:nvPr>
        </p:nvSpPr>
        <p:spPr>
          <a:xfrm>
            <a:off x="457200" y="-22225"/>
            <a:ext cx="8229600" cy="846138"/>
          </a:xfrm>
        </p:spPr>
        <p:txBody>
          <a:bodyPr/>
          <a:lstStyle/>
          <a:p>
            <a:r>
              <a:rPr lang="en-US" altLang="zh-CN"/>
              <a:t>8.2.3 </a:t>
            </a:r>
            <a:r>
              <a:rPr lang="zh-CN" altLang="zh-CN"/>
              <a:t>流程控制（续）</a:t>
            </a:r>
          </a:p>
        </p:txBody>
      </p:sp>
      <p:sp>
        <p:nvSpPr>
          <p:cNvPr id="48130" name="内容占位符 2"/>
          <p:cNvSpPr>
            <a:spLocks noGrp="1" noChangeArrowheads="1"/>
          </p:cNvSpPr>
          <p:nvPr>
            <p:ph idx="4294967295"/>
          </p:nvPr>
        </p:nvSpPr>
        <p:spPr>
          <a:xfrm>
            <a:off x="395288" y="823913"/>
            <a:ext cx="8580437" cy="3814762"/>
          </a:xfrm>
        </p:spPr>
        <p:txBody>
          <a:bodyPr/>
          <a:lstStyle/>
          <a:p>
            <a:pPr marL="0" indent="0">
              <a:lnSpc>
                <a:spcPct val="120000"/>
              </a:lnSpc>
              <a:buFont typeface="Wingdings" panose="05000000000000000000" pitchFamily="2" charset="2"/>
              <a:buNone/>
            </a:pPr>
            <a:r>
              <a:rPr lang="en-US" altLang="zh-CN" dirty="0"/>
              <a:t>2. </a:t>
            </a:r>
            <a:r>
              <a:rPr lang="zh-CN" altLang="en-US" dirty="0"/>
              <a:t>循环控制语句（续）</a:t>
            </a:r>
          </a:p>
          <a:p>
            <a:pPr marL="457200" lvl="1" indent="0">
              <a:lnSpc>
                <a:spcPct val="120000"/>
              </a:lnSpc>
              <a:buFont typeface="Wingdings" panose="05000000000000000000" pitchFamily="2" charset="2"/>
              <a:buNone/>
            </a:pPr>
            <a:r>
              <a:rPr lang="zh-CN" altLang="en-US" dirty="0"/>
              <a:t>（</a:t>
            </a:r>
            <a:r>
              <a:rPr lang="en-US" altLang="zh-CN" dirty="0"/>
              <a:t>2</a:t>
            </a:r>
            <a:r>
              <a:rPr lang="zh-CN" altLang="en-US" dirty="0"/>
              <a:t>）</a:t>
            </a:r>
            <a:r>
              <a:rPr lang="en-US" altLang="zh-CN" dirty="0"/>
              <a:t>WHILE-LOOP</a:t>
            </a:r>
          </a:p>
          <a:p>
            <a:pPr marL="0" indent="0">
              <a:lnSpc>
                <a:spcPct val="120000"/>
              </a:lnSpc>
              <a:buFont typeface="Wingdings" panose="05000000000000000000" pitchFamily="2" charset="2"/>
              <a:buNone/>
            </a:pPr>
            <a:r>
              <a:rPr lang="en-US" altLang="zh-CN" sz="2400" dirty="0"/>
              <a:t>     </a:t>
            </a:r>
            <a:r>
              <a:rPr lang="zh-CN" altLang="en-US" sz="2400" dirty="0"/>
              <a:t>	  </a:t>
            </a:r>
            <a:r>
              <a:rPr lang="en-US" altLang="zh-CN" sz="2200" dirty="0"/>
              <a:t>WHILE condition LOOP</a:t>
            </a:r>
            <a:endParaRPr lang="zh-CN" altLang="en-US" sz="2200" dirty="0"/>
          </a:p>
          <a:p>
            <a:pPr marL="0" indent="0">
              <a:lnSpc>
                <a:spcPct val="120000"/>
              </a:lnSpc>
              <a:buFont typeface="Wingdings" panose="05000000000000000000" pitchFamily="2" charset="2"/>
              <a:buNone/>
            </a:pPr>
            <a:r>
              <a:rPr lang="en-US" altLang="zh-CN" sz="2200" dirty="0"/>
              <a:t> 	   </a:t>
            </a:r>
            <a:r>
              <a:rPr lang="zh-CN" altLang="en-US" sz="2200" dirty="0"/>
              <a:t>	</a:t>
            </a:r>
            <a:r>
              <a:rPr lang="en-US" altLang="zh-CN" sz="2200" dirty="0" err="1"/>
              <a:t>Sequence_of_statements</a:t>
            </a:r>
            <a:r>
              <a:rPr lang="en-US" altLang="zh-CN" sz="2200" dirty="0"/>
              <a:t>;</a:t>
            </a:r>
          </a:p>
          <a:p>
            <a:pPr marL="0" indent="0">
              <a:lnSpc>
                <a:spcPct val="120000"/>
              </a:lnSpc>
              <a:buFont typeface="Wingdings" panose="05000000000000000000" pitchFamily="2" charset="2"/>
              <a:buNone/>
            </a:pPr>
            <a:r>
              <a:rPr lang="en-US" altLang="zh-CN" sz="2200" dirty="0"/>
              <a:t>      </a:t>
            </a:r>
            <a:r>
              <a:rPr lang="zh-CN" altLang="en-US" sz="2200" dirty="0"/>
              <a:t>	  </a:t>
            </a:r>
            <a:r>
              <a:rPr lang="en-US" altLang="zh-CN" sz="2200" dirty="0"/>
              <a:t>END LOOP;</a:t>
            </a:r>
            <a:endParaRPr lang="zh-CN" altLang="en-US" sz="2200" dirty="0"/>
          </a:p>
          <a:p>
            <a:pPr lvl="2">
              <a:lnSpc>
                <a:spcPct val="120000"/>
              </a:lnSpc>
            </a:pPr>
            <a:r>
              <a:rPr lang="zh-CN" altLang="en-US" dirty="0"/>
              <a:t>每次执行循环体语句之前，首先对条件进行求值</a:t>
            </a:r>
          </a:p>
          <a:p>
            <a:pPr lvl="2">
              <a:lnSpc>
                <a:spcPct val="120000"/>
              </a:lnSpc>
            </a:pPr>
            <a:r>
              <a:rPr lang="zh-CN" altLang="en-US" dirty="0"/>
              <a:t>如果条件为真，则执行循环体内的语句序列</a:t>
            </a:r>
          </a:p>
          <a:p>
            <a:pPr lvl="2">
              <a:lnSpc>
                <a:spcPct val="120000"/>
              </a:lnSpc>
            </a:pPr>
            <a:r>
              <a:rPr lang="zh-CN" altLang="en-US" dirty="0"/>
              <a:t>如果条件为假，则跳过循环并把控制传递给下一个语句 </a:t>
            </a:r>
          </a:p>
          <a:p>
            <a:pPr marL="0" indent="0">
              <a:lnSpc>
                <a:spcPct val="120000"/>
              </a:lnSpc>
              <a:buFont typeface="Wingdings" panose="05000000000000000000" pitchFamily="2" charset="2"/>
              <a:buNone/>
            </a:pPr>
            <a:endParaRPr lang="zh-CN" altLang="en-US"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p:cNvSpPr>
            <a:spLocks noGrp="1" noChangeArrowheads="1"/>
          </p:cNvSpPr>
          <p:nvPr>
            <p:ph type="title"/>
          </p:nvPr>
        </p:nvSpPr>
        <p:spPr/>
        <p:txBody>
          <a:bodyPr/>
          <a:lstStyle/>
          <a:p>
            <a:r>
              <a:rPr lang="en-US" altLang="zh-CN"/>
              <a:t>8.2.3 </a:t>
            </a:r>
            <a:r>
              <a:rPr lang="zh-CN" altLang="zh-CN"/>
              <a:t>流程控制（续）</a:t>
            </a:r>
            <a:endParaRPr lang="zh-CN" altLang="en-US"/>
          </a:p>
        </p:txBody>
      </p:sp>
      <p:sp>
        <p:nvSpPr>
          <p:cNvPr id="49154" name="内容占位符 2"/>
          <p:cNvSpPr>
            <a:spLocks noGrp="1" noChangeArrowheads="1"/>
          </p:cNvSpPr>
          <p:nvPr>
            <p:ph idx="1"/>
          </p:nvPr>
        </p:nvSpPr>
        <p:spPr/>
        <p:txBody>
          <a:bodyPr/>
          <a:lstStyle/>
          <a:p>
            <a:pPr marL="0" indent="0">
              <a:lnSpc>
                <a:spcPct val="150000"/>
              </a:lnSpc>
              <a:buFont typeface="Wingdings" panose="05000000000000000000" pitchFamily="2" charset="2"/>
              <a:buNone/>
            </a:pPr>
            <a:r>
              <a:rPr lang="en-US" altLang="zh-CN" dirty="0"/>
              <a:t>2. </a:t>
            </a:r>
            <a:r>
              <a:rPr lang="zh-CN" altLang="en-US" dirty="0"/>
              <a:t>循环控制语句（续）</a:t>
            </a:r>
            <a:endParaRPr lang="en-US" altLang="zh-CN" dirty="0"/>
          </a:p>
          <a:p>
            <a:pPr marL="457200" lvl="1" indent="0">
              <a:lnSpc>
                <a:spcPct val="90000"/>
              </a:lnSpc>
              <a:buFont typeface="Wingdings" panose="05000000000000000000" pitchFamily="2" charset="2"/>
              <a:buNone/>
            </a:pPr>
            <a:r>
              <a:rPr lang="zh-CN" altLang="en-US" dirty="0"/>
              <a:t>（</a:t>
            </a:r>
            <a:r>
              <a:rPr lang="en-US" altLang="zh-CN" dirty="0"/>
              <a:t>3</a:t>
            </a:r>
            <a:r>
              <a:rPr lang="zh-CN" altLang="en-US" dirty="0"/>
              <a:t>）</a:t>
            </a:r>
            <a:r>
              <a:rPr lang="en-US" altLang="zh-CN" dirty="0"/>
              <a:t>FOR-LOOP</a:t>
            </a:r>
            <a:endParaRPr lang="zh-CN" altLang="en-US" dirty="0"/>
          </a:p>
          <a:p>
            <a:pPr marL="0" indent="0">
              <a:lnSpc>
                <a:spcPct val="120000"/>
              </a:lnSpc>
              <a:buFont typeface="Wingdings" panose="05000000000000000000" pitchFamily="2" charset="2"/>
              <a:buNone/>
            </a:pPr>
            <a:r>
              <a:rPr lang="en-US" altLang="zh-CN" sz="2400" dirty="0"/>
              <a:t>    	</a:t>
            </a:r>
            <a:r>
              <a:rPr lang="zh-CN" altLang="en-US" sz="2400" dirty="0"/>
              <a:t> </a:t>
            </a:r>
            <a:r>
              <a:rPr lang="en-US" altLang="zh-CN" sz="2200" dirty="0"/>
              <a:t>FOR count IN [REVERSE] bound1 … bound2 LOOP</a:t>
            </a:r>
            <a:endParaRPr lang="zh-CN" altLang="en-US" sz="2200" dirty="0"/>
          </a:p>
          <a:p>
            <a:pPr marL="0" indent="0">
              <a:lnSpc>
                <a:spcPct val="120000"/>
              </a:lnSpc>
              <a:buFont typeface="Wingdings" panose="05000000000000000000" pitchFamily="2" charset="2"/>
              <a:buNone/>
            </a:pPr>
            <a:r>
              <a:rPr lang="en-US" altLang="zh-CN" sz="2200" dirty="0"/>
              <a:t> 	    </a:t>
            </a:r>
            <a:r>
              <a:rPr lang="zh-CN" altLang="en-US" sz="2200" dirty="0"/>
              <a:t>	</a:t>
            </a:r>
            <a:r>
              <a:rPr lang="en-US" altLang="zh-CN" sz="2200" dirty="0" err="1"/>
              <a:t>Sequence_of_statements</a:t>
            </a:r>
            <a:r>
              <a:rPr lang="en-US" altLang="zh-CN" sz="2200" dirty="0"/>
              <a:t>;</a:t>
            </a:r>
            <a:endParaRPr lang="zh-CN" altLang="en-US" sz="2200" dirty="0"/>
          </a:p>
          <a:p>
            <a:pPr marL="0" indent="0">
              <a:lnSpc>
                <a:spcPct val="120000"/>
              </a:lnSpc>
              <a:buFont typeface="Wingdings" panose="05000000000000000000" pitchFamily="2" charset="2"/>
              <a:buNone/>
            </a:pPr>
            <a:r>
              <a:rPr lang="en-US" altLang="zh-CN" sz="2200" dirty="0"/>
              <a:t>	</a:t>
            </a:r>
            <a:r>
              <a:rPr lang="zh-CN" altLang="en-US" sz="2200" dirty="0"/>
              <a:t> </a:t>
            </a:r>
            <a:r>
              <a:rPr lang="en-US" altLang="zh-CN" sz="2200" dirty="0"/>
              <a:t>END LOOP;</a:t>
            </a:r>
            <a:endParaRPr lang="zh-CN" altLang="en-US" sz="2200" dirty="0"/>
          </a:p>
          <a:p>
            <a:pPr marL="0" indent="0"/>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p:cNvSpPr>
            <a:spLocks noGrp="1" noChangeArrowheads="1"/>
          </p:cNvSpPr>
          <p:nvPr>
            <p:ph type="title" idx="4294967295"/>
          </p:nvPr>
        </p:nvSpPr>
        <p:spPr>
          <a:xfrm>
            <a:off x="457200" y="-22225"/>
            <a:ext cx="8229600" cy="846138"/>
          </a:xfrm>
        </p:spPr>
        <p:txBody>
          <a:bodyPr/>
          <a:lstStyle/>
          <a:p>
            <a:r>
              <a:rPr lang="en-US" altLang="zh-CN"/>
              <a:t>8.2.3 </a:t>
            </a:r>
            <a:r>
              <a:rPr lang="zh-CN" altLang="zh-CN"/>
              <a:t>流程控制（续）</a:t>
            </a:r>
          </a:p>
        </p:txBody>
      </p:sp>
      <p:sp>
        <p:nvSpPr>
          <p:cNvPr id="50178" name="内容占位符 2"/>
          <p:cNvSpPr>
            <a:spLocks noGrp="1" noChangeArrowheads="1"/>
          </p:cNvSpPr>
          <p:nvPr>
            <p:ph idx="4294967295"/>
          </p:nvPr>
        </p:nvSpPr>
        <p:spPr>
          <a:xfrm>
            <a:off x="395288" y="728663"/>
            <a:ext cx="8229600" cy="3641725"/>
          </a:xfrm>
        </p:spPr>
        <p:txBody>
          <a:bodyPr/>
          <a:lstStyle/>
          <a:p>
            <a:pPr>
              <a:lnSpc>
                <a:spcPct val="150000"/>
              </a:lnSpc>
              <a:buFont typeface="Wingdings" panose="05000000000000000000" pitchFamily="2" charset="2"/>
              <a:buNone/>
            </a:pPr>
            <a:r>
              <a:rPr lang="en-US" altLang="zh-CN"/>
              <a:t>3. </a:t>
            </a:r>
            <a:r>
              <a:rPr lang="zh-CN" altLang="en-US"/>
              <a:t>错误处理</a:t>
            </a:r>
          </a:p>
          <a:p>
            <a:pPr lvl="1">
              <a:lnSpc>
                <a:spcPct val="120000"/>
              </a:lnSpc>
            </a:pPr>
            <a:r>
              <a:rPr lang="zh-CN" altLang="en-US"/>
              <a:t>如果过程化</a:t>
            </a:r>
            <a:r>
              <a:rPr lang="en-US" altLang="zh-CN"/>
              <a:t>SQL</a:t>
            </a:r>
            <a:r>
              <a:rPr lang="zh-CN" altLang="en-US"/>
              <a:t>在执行时出现异常，则应该让程序在产生异常的语句处停下来，根据异常的类型去执行异常处理语句 </a:t>
            </a:r>
          </a:p>
          <a:p>
            <a:pPr lvl="1">
              <a:lnSpc>
                <a:spcPct val="120000"/>
              </a:lnSpc>
            </a:pPr>
            <a:r>
              <a:rPr lang="en-US" altLang="zh-CN"/>
              <a:t>SQL</a:t>
            </a:r>
            <a:r>
              <a:rPr lang="zh-CN" altLang="en-US"/>
              <a:t>标准对数据库服务器提供什么样的异常处理做出了建议，要求过程化</a:t>
            </a:r>
            <a:r>
              <a:rPr lang="en-US" altLang="zh-CN"/>
              <a:t>SQL</a:t>
            </a:r>
            <a:r>
              <a:rPr lang="zh-CN" altLang="en-US"/>
              <a:t>管理器提供完善的异常处理机制 </a:t>
            </a:r>
          </a:p>
          <a:p>
            <a:pPr>
              <a:buFont typeface="Wingdings" panose="05000000000000000000" pitchFamily="2" charset="2"/>
              <a:buNone/>
            </a:pP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1"/>
          <p:cNvSpPr>
            <a:spLocks noGrp="1" noChangeArrowheads="1"/>
          </p:cNvSpPr>
          <p:nvPr>
            <p:ph type="title" idx="4294967295"/>
          </p:nvPr>
        </p:nvSpPr>
        <p:spPr/>
        <p:txBody>
          <a:bodyPr/>
          <a:lstStyle/>
          <a:p>
            <a:r>
              <a:rPr lang="en-US" altLang="zh-CN"/>
              <a:t>8.2</a:t>
            </a:r>
            <a:r>
              <a:rPr lang="zh-CN" altLang="en-US"/>
              <a:t> 过程化</a:t>
            </a:r>
            <a:r>
              <a:rPr lang="en-US" altLang="zh-CN"/>
              <a:t>SQL</a:t>
            </a:r>
            <a:endParaRPr lang="zh-CN" altLang="en-US"/>
          </a:p>
        </p:txBody>
      </p:sp>
      <p:sp>
        <p:nvSpPr>
          <p:cNvPr id="51202" name="内容占位符 2"/>
          <p:cNvSpPr>
            <a:spLocks noGrp="1" noChangeArrowheads="1"/>
          </p:cNvSpPr>
          <p:nvPr>
            <p:ph idx="4294967295"/>
          </p:nvPr>
        </p:nvSpPr>
        <p:spPr>
          <a:xfrm>
            <a:off x="720725" y="627063"/>
            <a:ext cx="7966075" cy="3495675"/>
          </a:xfrm>
        </p:spPr>
        <p:txBody>
          <a:bodyPr/>
          <a:lstStyle/>
          <a:p>
            <a:pPr marL="0" indent="0">
              <a:lnSpc>
                <a:spcPct val="150000"/>
              </a:lnSpc>
              <a:spcBef>
                <a:spcPts val="0"/>
              </a:spcBef>
              <a:buFont typeface="Wingdings" panose="05000000000000000000" pitchFamily="2" charset="2"/>
              <a:buNone/>
            </a:pPr>
            <a:r>
              <a:rPr lang="en-US" altLang="zh-CN" dirty="0"/>
              <a:t>8.2.1  </a:t>
            </a:r>
            <a:r>
              <a:rPr lang="zh-CN" altLang="en-US" dirty="0"/>
              <a:t>过程化</a:t>
            </a:r>
            <a:r>
              <a:rPr lang="en-US" altLang="zh-CN" dirty="0"/>
              <a:t>SQL</a:t>
            </a:r>
            <a:r>
              <a:rPr lang="zh-CN" altLang="en-US" dirty="0"/>
              <a:t>的块结构</a:t>
            </a:r>
          </a:p>
          <a:p>
            <a:pPr marL="0" indent="0">
              <a:lnSpc>
                <a:spcPct val="150000"/>
              </a:lnSpc>
              <a:spcBef>
                <a:spcPts val="0"/>
              </a:spcBef>
              <a:buFont typeface="Wingdings" panose="05000000000000000000" pitchFamily="2" charset="2"/>
              <a:buNone/>
            </a:pPr>
            <a:r>
              <a:rPr lang="en-US" altLang="zh-CN" dirty="0"/>
              <a:t>8.2.2  </a:t>
            </a:r>
            <a:r>
              <a:rPr lang="zh-CN" altLang="en-US" dirty="0"/>
              <a:t>变量和常量的定义</a:t>
            </a:r>
          </a:p>
          <a:p>
            <a:pPr marL="0" indent="0">
              <a:lnSpc>
                <a:spcPct val="150000"/>
              </a:lnSpc>
              <a:spcBef>
                <a:spcPts val="0"/>
              </a:spcBef>
              <a:buFont typeface="Wingdings" panose="05000000000000000000" pitchFamily="2" charset="2"/>
              <a:buNone/>
            </a:pPr>
            <a:r>
              <a:rPr lang="en-US" altLang="zh-CN" dirty="0"/>
              <a:t>8.2.3  </a:t>
            </a:r>
            <a:r>
              <a:rPr lang="zh-CN" altLang="en-US" dirty="0"/>
              <a:t>流程控制</a:t>
            </a:r>
            <a:endParaRPr lang="en-US" altLang="zh-CN" dirty="0"/>
          </a:p>
          <a:p>
            <a:pPr marL="0" indent="0">
              <a:lnSpc>
                <a:spcPct val="150000"/>
              </a:lnSpc>
              <a:spcBef>
                <a:spcPts val="0"/>
              </a:spcBef>
              <a:buFont typeface="Wingdings" panose="05000000000000000000" pitchFamily="2" charset="2"/>
              <a:buNone/>
            </a:pPr>
            <a:r>
              <a:rPr lang="en-US" altLang="zh-CN" dirty="0">
                <a:solidFill>
                  <a:srgbClr val="00B050"/>
                </a:solidFill>
              </a:rPr>
              <a:t>8.2.4  </a:t>
            </a:r>
            <a:r>
              <a:rPr lang="zh-CN" altLang="en-US" dirty="0">
                <a:solidFill>
                  <a:srgbClr val="00B050"/>
                </a:solidFill>
              </a:rPr>
              <a:t>游标的定义与使用</a:t>
            </a:r>
            <a:endParaRPr lang="en-US" altLang="zh-CN" dirty="0">
              <a:solidFill>
                <a:srgbClr val="00B050"/>
              </a:solidFill>
            </a:endParaRPr>
          </a:p>
          <a:p>
            <a:pPr marL="0" indent="0">
              <a:lnSpc>
                <a:spcPct val="150000"/>
              </a:lnSpc>
              <a:spcBef>
                <a:spcPts val="0"/>
              </a:spcBef>
              <a:buFont typeface="Wingdings" panose="05000000000000000000" pitchFamily="2" charset="2"/>
              <a:buNone/>
            </a:pPr>
            <a:r>
              <a:rPr lang="en-US" altLang="zh-CN" dirty="0"/>
              <a:t>8.2.5  </a:t>
            </a:r>
            <a:r>
              <a:rPr lang="zh-CN" altLang="en-US" dirty="0"/>
              <a:t>存储过程</a:t>
            </a:r>
            <a:endParaRPr lang="en-US" altLang="zh-CN" dirty="0"/>
          </a:p>
          <a:p>
            <a:pPr marL="0" indent="0">
              <a:lnSpc>
                <a:spcPct val="150000"/>
              </a:lnSpc>
              <a:spcBef>
                <a:spcPts val="0"/>
              </a:spcBef>
              <a:buFont typeface="Wingdings" panose="05000000000000000000" pitchFamily="2" charset="2"/>
              <a:buNone/>
            </a:pPr>
            <a:r>
              <a:rPr lang="en-US" altLang="zh-CN" dirty="0"/>
              <a:t>8.2.6  </a:t>
            </a:r>
            <a:r>
              <a:rPr lang="zh-CN" altLang="en-US" dirty="0"/>
              <a:t>存储函数</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p:cNvSpPr>
            <a:spLocks noGrp="1" noChangeArrowheads="1"/>
          </p:cNvSpPr>
          <p:nvPr>
            <p:ph type="title" idx="4294967295"/>
          </p:nvPr>
        </p:nvSpPr>
        <p:spPr/>
        <p:txBody>
          <a:bodyPr/>
          <a:lstStyle/>
          <a:p>
            <a:r>
              <a:rPr lang="en-US" altLang="zh-CN"/>
              <a:t>8.2.4  </a:t>
            </a:r>
            <a:r>
              <a:rPr lang="zh-CN" altLang="en-US"/>
              <a:t>游标的定义与使用</a:t>
            </a:r>
          </a:p>
        </p:txBody>
      </p:sp>
      <p:sp>
        <p:nvSpPr>
          <p:cNvPr id="52226" name="内容占位符 2"/>
          <p:cNvSpPr>
            <a:spLocks noGrp="1" noChangeArrowheads="1"/>
          </p:cNvSpPr>
          <p:nvPr>
            <p:ph idx="4294967295"/>
          </p:nvPr>
        </p:nvSpPr>
        <p:spPr/>
        <p:txBody>
          <a:bodyPr/>
          <a:lstStyle/>
          <a:p>
            <a:pPr>
              <a:lnSpc>
                <a:spcPct val="150000"/>
              </a:lnSpc>
            </a:pPr>
            <a:r>
              <a:rPr lang="zh-CN" altLang="en-US" dirty="0"/>
              <a:t>游标</a:t>
            </a:r>
          </a:p>
          <a:p>
            <a:pPr lvl="1">
              <a:lnSpc>
                <a:spcPct val="120000"/>
              </a:lnSpc>
            </a:pPr>
            <a:r>
              <a:rPr lang="zh-CN" altLang="en-US" dirty="0"/>
              <a:t>在过程化</a:t>
            </a:r>
            <a:r>
              <a:rPr lang="en-US" altLang="zh-CN" dirty="0"/>
              <a:t>SQL</a:t>
            </a:r>
            <a:r>
              <a:rPr lang="zh-CN" altLang="en-US" dirty="0"/>
              <a:t>中，如果</a:t>
            </a:r>
            <a:r>
              <a:rPr lang="en-US" altLang="zh-CN" dirty="0"/>
              <a:t>SELECT</a:t>
            </a:r>
            <a:r>
              <a:rPr lang="zh-CN" altLang="en-US" dirty="0"/>
              <a:t>语句只返回一条记录，可以将该结果存放到变量</a:t>
            </a:r>
            <a:r>
              <a:rPr lang="zh-CN" altLang="en-US" dirty="0" smtClean="0"/>
              <a:t>中</a:t>
            </a:r>
            <a:endParaRPr lang="en-US" altLang="zh-CN" dirty="0"/>
          </a:p>
          <a:p>
            <a:pPr lvl="1">
              <a:lnSpc>
                <a:spcPct val="120000"/>
              </a:lnSpc>
            </a:pPr>
            <a:r>
              <a:rPr lang="zh-CN" altLang="en-US" dirty="0"/>
              <a:t>当查询返回多条记录时，就要使用游标对结果集进行处理。一个游标与一个</a:t>
            </a:r>
            <a:r>
              <a:rPr lang="en-US" altLang="zh-CN" dirty="0"/>
              <a:t>SQL</a:t>
            </a:r>
            <a:r>
              <a:rPr lang="zh-CN" altLang="en-US" dirty="0"/>
              <a:t>语句相</a:t>
            </a:r>
            <a:r>
              <a:rPr lang="zh-CN" altLang="en-US" dirty="0" smtClean="0"/>
              <a:t>关联</a:t>
            </a:r>
            <a:endParaRPr lang="zh-CN" altLang="en-US" dirty="0"/>
          </a:p>
          <a:p>
            <a:pPr>
              <a:buFont typeface="Wingdings" panose="05000000000000000000" pitchFamily="2" charset="2"/>
              <a:buNone/>
            </a:pP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1"/>
          <p:cNvSpPr>
            <a:spLocks noGrp="1" noChangeArrowheads="1"/>
          </p:cNvSpPr>
          <p:nvPr>
            <p:ph type="title" idx="4294967295"/>
          </p:nvPr>
        </p:nvSpPr>
        <p:spPr/>
        <p:txBody>
          <a:bodyPr/>
          <a:lstStyle/>
          <a:p>
            <a:r>
              <a:rPr lang="en-US" altLang="zh-CN"/>
              <a:t>8.1.1 SQL</a:t>
            </a:r>
            <a:r>
              <a:rPr lang="zh-CN" altLang="en-US"/>
              <a:t>语言表达能力的限制</a:t>
            </a:r>
          </a:p>
        </p:txBody>
      </p:sp>
      <p:sp>
        <p:nvSpPr>
          <p:cNvPr id="7170" name="内容占位符 2"/>
          <p:cNvSpPr>
            <a:spLocks noGrp="1" noChangeArrowheads="1"/>
          </p:cNvSpPr>
          <p:nvPr>
            <p:ph idx="4294967295"/>
          </p:nvPr>
        </p:nvSpPr>
        <p:spPr>
          <a:xfrm>
            <a:off x="395288" y="823913"/>
            <a:ext cx="8497887" cy="3727450"/>
          </a:xfrm>
        </p:spPr>
        <p:txBody>
          <a:bodyPr/>
          <a:lstStyle/>
          <a:p>
            <a:pPr>
              <a:lnSpc>
                <a:spcPct val="120000"/>
              </a:lnSpc>
            </a:pPr>
            <a:r>
              <a:rPr lang="en-US" altLang="zh-CN" sz="2400" dirty="0"/>
              <a:t>【</a:t>
            </a:r>
            <a:r>
              <a:rPr lang="zh-CN" altLang="en-US" sz="2400" dirty="0"/>
              <a:t>任务</a:t>
            </a:r>
            <a:r>
              <a:rPr lang="en-US" altLang="zh-CN" sz="2400" dirty="0"/>
              <a:t>1】</a:t>
            </a:r>
            <a:r>
              <a:rPr lang="zh-CN" altLang="zh-CN" sz="2400" dirty="0"/>
              <a:t>打印“数据库系统概论”课程的所有先修课信息</a:t>
            </a:r>
            <a:endParaRPr lang="zh-CN" altLang="en-US" sz="2400" dirty="0"/>
          </a:p>
          <a:p>
            <a:pPr marL="457200" lvl="1" indent="0">
              <a:lnSpc>
                <a:spcPct val="120000"/>
              </a:lnSpc>
              <a:buFont typeface="Wingdings" panose="05000000000000000000" pitchFamily="2" charset="2"/>
              <a:buNone/>
            </a:pPr>
            <a:endParaRPr lang="en-US" altLang="zh-CN" dirty="0">
              <a:solidFill>
                <a:srgbClr val="C00000"/>
              </a:solidFill>
            </a:endParaRPr>
          </a:p>
        </p:txBody>
      </p:sp>
      <p:sp>
        <p:nvSpPr>
          <p:cNvPr id="7213" name="文本框 5"/>
          <p:cNvSpPr txBox="1">
            <a:spLocks noChangeArrowheads="1"/>
          </p:cNvSpPr>
          <p:nvPr/>
        </p:nvSpPr>
        <p:spPr bwMode="auto">
          <a:xfrm>
            <a:off x="2987824" y="1285875"/>
            <a:ext cx="12239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en-US" altLang="zh-CN" sz="1600" dirty="0"/>
              <a:t>Course</a:t>
            </a:r>
            <a:r>
              <a:rPr lang="zh-CN" altLang="en-US" sz="1600" dirty="0"/>
              <a:t>表</a:t>
            </a:r>
          </a:p>
        </p:txBody>
      </p:sp>
      <p:sp>
        <p:nvSpPr>
          <p:cNvPr id="7214" name="椭圆 2"/>
          <p:cNvSpPr>
            <a:spLocks noChangeArrowheads="1"/>
          </p:cNvSpPr>
          <p:nvPr/>
        </p:nvSpPr>
        <p:spPr bwMode="auto">
          <a:xfrm>
            <a:off x="6804025" y="3840163"/>
            <a:ext cx="792163" cy="476250"/>
          </a:xfrm>
          <a:prstGeom prst="ellipse">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lgn="ctr" eaLnBrk="1" hangingPunct="1">
              <a:spcBef>
                <a:spcPct val="0"/>
              </a:spcBef>
              <a:buSzTx/>
              <a:buFont typeface="Arial" panose="020B0604020202020204" pitchFamily="34" charset="0"/>
              <a:buNone/>
            </a:pPr>
            <a:r>
              <a:rPr lang="zh-CN" altLang="en-US" sz="1100"/>
              <a:t>数据库系统概论</a:t>
            </a:r>
          </a:p>
        </p:txBody>
      </p:sp>
      <p:sp>
        <p:nvSpPr>
          <p:cNvPr id="7215" name="椭圆 6"/>
          <p:cNvSpPr>
            <a:spLocks noChangeArrowheads="1"/>
          </p:cNvSpPr>
          <p:nvPr/>
        </p:nvSpPr>
        <p:spPr bwMode="auto">
          <a:xfrm>
            <a:off x="6804025" y="2940050"/>
            <a:ext cx="792163" cy="476250"/>
          </a:xfrm>
          <a:prstGeom prst="ellipse">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lgn="ctr" eaLnBrk="1" hangingPunct="1">
              <a:spcBef>
                <a:spcPct val="0"/>
              </a:spcBef>
              <a:buSzTx/>
              <a:buFont typeface="Arial" panose="020B0604020202020204" pitchFamily="34" charset="0"/>
              <a:buNone/>
            </a:pPr>
            <a:r>
              <a:rPr lang="zh-CN" altLang="en-US" sz="1100"/>
              <a:t>数据结构</a:t>
            </a:r>
          </a:p>
        </p:txBody>
      </p:sp>
      <p:sp>
        <p:nvSpPr>
          <p:cNvPr id="7216" name="椭圆 7"/>
          <p:cNvSpPr>
            <a:spLocks noChangeArrowheads="1"/>
          </p:cNvSpPr>
          <p:nvPr/>
        </p:nvSpPr>
        <p:spPr bwMode="auto">
          <a:xfrm>
            <a:off x="6804025" y="1995488"/>
            <a:ext cx="792163" cy="476250"/>
          </a:xfrm>
          <a:prstGeom prst="ellipse">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lgn="ctr" eaLnBrk="1" hangingPunct="1">
              <a:spcBef>
                <a:spcPct val="0"/>
              </a:spcBef>
              <a:buSzTx/>
              <a:buFont typeface="Arial" panose="020B0604020202020204" pitchFamily="34" charset="0"/>
              <a:buNone/>
            </a:pPr>
            <a:r>
              <a:rPr lang="zh-CN" altLang="en-US" sz="1100"/>
              <a:t>程序设计基础</a:t>
            </a:r>
          </a:p>
        </p:txBody>
      </p:sp>
      <p:cxnSp>
        <p:nvCxnSpPr>
          <p:cNvPr id="7217" name="直线箭头连接符 5"/>
          <p:cNvCxnSpPr>
            <a:cxnSpLocks noChangeShapeType="1"/>
            <a:stCxn id="7215" idx="4"/>
          </p:cNvCxnSpPr>
          <p:nvPr/>
        </p:nvCxnSpPr>
        <p:spPr bwMode="auto">
          <a:xfrm>
            <a:off x="7200900" y="3416300"/>
            <a:ext cx="0" cy="423863"/>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7218" name="直线箭头连接符 11"/>
          <p:cNvCxnSpPr>
            <a:stCxn id="7216" idx="4"/>
          </p:cNvCxnSpPr>
          <p:nvPr/>
        </p:nvCxnSpPr>
        <p:spPr bwMode="auto">
          <a:xfrm>
            <a:off x="7200900" y="2471738"/>
            <a:ext cx="0" cy="468312"/>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sp>
        <p:nvSpPr>
          <p:cNvPr id="7219" name="文本框 9"/>
          <p:cNvSpPr txBox="1">
            <a:spLocks noChangeArrowheads="1"/>
          </p:cNvSpPr>
          <p:nvPr/>
        </p:nvSpPr>
        <p:spPr bwMode="auto">
          <a:xfrm>
            <a:off x="7200900" y="2563813"/>
            <a:ext cx="7477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kumimoji="1" lang="zh-CN" altLang="en-US" sz="1100"/>
              <a:t>先修课程</a:t>
            </a:r>
          </a:p>
        </p:txBody>
      </p:sp>
      <p:sp>
        <p:nvSpPr>
          <p:cNvPr id="7220" name="文本框 14"/>
          <p:cNvSpPr txBox="1">
            <a:spLocks noChangeArrowheads="1"/>
          </p:cNvSpPr>
          <p:nvPr/>
        </p:nvSpPr>
        <p:spPr bwMode="auto">
          <a:xfrm>
            <a:off x="7200900" y="3451225"/>
            <a:ext cx="7477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kumimoji="1" lang="zh-CN" altLang="en-US" sz="1100"/>
              <a:t>先修课程</a:t>
            </a:r>
          </a:p>
        </p:txBody>
      </p:sp>
      <p:sp>
        <p:nvSpPr>
          <p:cNvPr id="7221" name="文本框 15"/>
          <p:cNvSpPr txBox="1">
            <a:spLocks noChangeArrowheads="1"/>
          </p:cNvSpPr>
          <p:nvPr/>
        </p:nvSpPr>
        <p:spPr bwMode="auto">
          <a:xfrm>
            <a:off x="7593013" y="2085975"/>
            <a:ext cx="1262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kumimoji="1" lang="zh-CN" altLang="en-US" sz="1400">
                <a:solidFill>
                  <a:srgbClr val="C00000"/>
                </a:solidFill>
              </a:rPr>
              <a:t>间接先修课程</a:t>
            </a:r>
          </a:p>
        </p:txBody>
      </p:sp>
      <p:sp>
        <p:nvSpPr>
          <p:cNvPr id="7222" name="文本框 16"/>
          <p:cNvSpPr txBox="1">
            <a:spLocks noChangeArrowheads="1"/>
          </p:cNvSpPr>
          <p:nvPr/>
        </p:nvSpPr>
        <p:spPr bwMode="auto">
          <a:xfrm>
            <a:off x="7618413" y="3017838"/>
            <a:ext cx="1262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kumimoji="1" lang="zh-CN" altLang="en-US" sz="1400">
                <a:solidFill>
                  <a:srgbClr val="C00000"/>
                </a:solidFill>
              </a:rPr>
              <a:t>直接先修课程</a:t>
            </a:r>
          </a:p>
        </p:txBody>
      </p:sp>
      <p:graphicFrame>
        <p:nvGraphicFramePr>
          <p:cNvPr id="3" name="表格 2">
            <a:extLst>
              <a:ext uri="{FF2B5EF4-FFF2-40B4-BE49-F238E27FC236}">
                <a16:creationId xmlns:a16="http://schemas.microsoft.com/office/drawing/2014/main" xmlns="" id="{D65182B1-9005-2E5F-3AC3-93D5A309351D}"/>
              </a:ext>
            </a:extLst>
          </p:cNvPr>
          <p:cNvGraphicFramePr>
            <a:graphicFrameLocks noGrp="1"/>
          </p:cNvGraphicFramePr>
          <p:nvPr/>
        </p:nvGraphicFramePr>
        <p:xfrm>
          <a:off x="534031" y="1602117"/>
          <a:ext cx="5912846" cy="2942889"/>
        </p:xfrm>
        <a:graphic>
          <a:graphicData uri="http://schemas.openxmlformats.org/drawingml/2006/table">
            <a:tbl>
              <a:tblPr/>
              <a:tblGrid>
                <a:gridCol w="1596805">
                  <a:extLst>
                    <a:ext uri="{9D8B030D-6E8A-4147-A177-3AD203B41FA5}">
                      <a16:colId xmlns:a16="http://schemas.microsoft.com/office/drawing/2014/main" xmlns="" val="20000"/>
                    </a:ext>
                  </a:extLst>
                </a:gridCol>
                <a:gridCol w="1944546">
                  <a:extLst>
                    <a:ext uri="{9D8B030D-6E8A-4147-A177-3AD203B41FA5}">
                      <a16:colId xmlns:a16="http://schemas.microsoft.com/office/drawing/2014/main" xmlns="" val="20001"/>
                    </a:ext>
                  </a:extLst>
                </a:gridCol>
                <a:gridCol w="1138347">
                  <a:extLst>
                    <a:ext uri="{9D8B030D-6E8A-4147-A177-3AD203B41FA5}">
                      <a16:colId xmlns:a16="http://schemas.microsoft.com/office/drawing/2014/main" xmlns="" val="137456492"/>
                    </a:ext>
                  </a:extLst>
                </a:gridCol>
                <a:gridCol w="1233148">
                  <a:extLst>
                    <a:ext uri="{9D8B030D-6E8A-4147-A177-3AD203B41FA5}">
                      <a16:colId xmlns:a16="http://schemas.microsoft.com/office/drawing/2014/main" xmlns="" val="20002"/>
                    </a:ext>
                  </a:extLst>
                </a:gridCol>
              </a:tblGrid>
              <a:tr h="432331">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FFFFFF"/>
                          </a:solidFill>
                          <a:effectLst/>
                          <a:latin typeface="Arial" panose="020B0604020202020204" pitchFamily="34" charset="0"/>
                          <a:ea typeface="宋体" pitchFamily="2" charset="-122"/>
                        </a:rPr>
                        <a:t>课程号</a:t>
                      </a:r>
                      <a:r>
                        <a:rPr kumimoji="0" lang="en-US" altLang="zh-CN" sz="1200" b="1" i="0" u="none" strike="noStrike" cap="none" normalizeH="0" baseline="0" dirty="0" err="1">
                          <a:ln>
                            <a:noFill/>
                          </a:ln>
                          <a:solidFill>
                            <a:srgbClr val="FFFFFF"/>
                          </a:solidFill>
                          <a:effectLst/>
                          <a:latin typeface="Arial" panose="020B0604020202020204" pitchFamily="34" charset="0"/>
                          <a:ea typeface="宋体" pitchFamily="2" charset="-122"/>
                        </a:rPr>
                        <a:t>Cno</a:t>
                      </a:r>
                      <a:endParaRPr kumimoji="0" lang="zh-CN" altLang="en-US" sz="1200" b="1" i="0" u="none" strike="noStrike" cap="none" normalizeH="0" baseline="0" dirty="0">
                        <a:ln>
                          <a:noFill/>
                        </a:ln>
                        <a:solidFill>
                          <a:srgbClr val="FFFFFF"/>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FFFFFF"/>
                          </a:solidFill>
                          <a:effectLst/>
                          <a:latin typeface="Arial" panose="020B0604020202020204" pitchFamily="34" charset="0"/>
                          <a:ea typeface="宋体" pitchFamily="2" charset="-122"/>
                        </a:rPr>
                        <a:t>课程名</a:t>
                      </a:r>
                      <a:r>
                        <a:rPr kumimoji="0" lang="en-US" altLang="zh-CN" sz="1200" b="1" i="0" u="none" strike="noStrike" cap="none" normalizeH="0" baseline="0" dirty="0" err="1">
                          <a:ln>
                            <a:noFill/>
                          </a:ln>
                          <a:solidFill>
                            <a:srgbClr val="FFFFFF"/>
                          </a:solidFill>
                          <a:effectLst/>
                          <a:latin typeface="Arial" panose="020B0604020202020204" pitchFamily="34" charset="0"/>
                          <a:ea typeface="宋体" pitchFamily="2" charset="-122"/>
                        </a:rPr>
                        <a:t>Cname</a:t>
                      </a:r>
                      <a:endParaRPr kumimoji="0" lang="zh-CN" altLang="en-US" sz="1200" b="1" i="0" u="none" strike="noStrike" cap="none" normalizeH="0" baseline="0" dirty="0">
                        <a:ln>
                          <a:noFill/>
                        </a:ln>
                        <a:solidFill>
                          <a:srgbClr val="FFFFFF"/>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FFFFFF"/>
                          </a:solidFill>
                          <a:effectLst/>
                          <a:latin typeface="Arial" panose="020B0604020202020204" pitchFamily="34" charset="0"/>
                          <a:ea typeface="宋体" pitchFamily="2" charset="-122"/>
                        </a:rPr>
                        <a:t>学分</a:t>
                      </a:r>
                      <a:r>
                        <a:rPr kumimoji="0" lang="en-US" altLang="zh-CN" sz="1200" b="1" i="0" u="none" strike="noStrike" cap="none" normalizeH="0" baseline="0" dirty="0" err="1">
                          <a:ln>
                            <a:noFill/>
                          </a:ln>
                          <a:solidFill>
                            <a:srgbClr val="FFFFFF"/>
                          </a:solidFill>
                          <a:effectLst/>
                          <a:latin typeface="Arial" panose="020B0604020202020204" pitchFamily="34" charset="0"/>
                          <a:ea typeface="宋体" pitchFamily="2" charset="-122"/>
                        </a:rPr>
                        <a:t>Ccredit</a:t>
                      </a:r>
                      <a:endParaRPr kumimoji="0" lang="zh-CN" altLang="en-US" sz="1200" b="1" i="0" u="none" strike="noStrike" cap="none" normalizeH="0" baseline="0" dirty="0">
                        <a:ln>
                          <a:noFill/>
                        </a:ln>
                        <a:solidFill>
                          <a:srgbClr val="FFFFFF"/>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dirty="0">
                          <a:ln>
                            <a:noFill/>
                          </a:ln>
                          <a:solidFill>
                            <a:srgbClr val="FFFFFF"/>
                          </a:solidFill>
                          <a:effectLst/>
                          <a:latin typeface="Arial" panose="020B0604020202020204" pitchFamily="34" charset="0"/>
                          <a:ea typeface="宋体" pitchFamily="2" charset="-122"/>
                        </a:rPr>
                        <a:t>先修课程</a:t>
                      </a:r>
                      <a:r>
                        <a:rPr kumimoji="0" lang="en-US" altLang="zh-CN" sz="1200" b="1" i="0" u="none" strike="noStrike" cap="none" normalizeH="0" baseline="0" dirty="0" err="1">
                          <a:ln>
                            <a:noFill/>
                          </a:ln>
                          <a:solidFill>
                            <a:srgbClr val="FFFFFF"/>
                          </a:solidFill>
                          <a:effectLst/>
                          <a:latin typeface="Arial" panose="020B0604020202020204" pitchFamily="34" charset="0"/>
                          <a:ea typeface="宋体" pitchFamily="2" charset="-122"/>
                        </a:rPr>
                        <a:t>Cpno</a:t>
                      </a:r>
                      <a:endParaRPr kumimoji="0" lang="zh-CN" altLang="en-US" sz="1200" b="1" i="0" u="none" strike="noStrike" cap="none" normalizeH="0" baseline="0" dirty="0">
                        <a:ln>
                          <a:noFill/>
                        </a:ln>
                        <a:solidFill>
                          <a:srgbClr val="FFFFFF"/>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432331">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Arial" panose="020B0604020202020204" pitchFamily="34" charset="0"/>
                          <a:ea typeface="宋体" pitchFamily="2" charset="-122"/>
                        </a:rPr>
                        <a:t>81001</a:t>
                      </a:r>
                      <a:endParaRPr kumimoji="0" lang="zh-CN" altLang="en-US" sz="1200" b="0"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dirty="0">
                          <a:ln>
                            <a:noFill/>
                          </a:ln>
                          <a:solidFill>
                            <a:srgbClr val="000000"/>
                          </a:solidFill>
                          <a:effectLst/>
                          <a:latin typeface="Arial" panose="020B0604020202020204" pitchFamily="34" charset="0"/>
                          <a:ea typeface="宋体" pitchFamily="2" charset="-122"/>
                        </a:rPr>
                        <a:t>程序设计基础与</a:t>
                      </a:r>
                      <a:r>
                        <a:rPr kumimoji="0" lang="en-US" altLang="zh-CN" sz="1200" b="0" i="0" u="none" strike="noStrike" cap="none" normalizeH="0" baseline="0" dirty="0">
                          <a:ln>
                            <a:noFill/>
                          </a:ln>
                          <a:solidFill>
                            <a:srgbClr val="000000"/>
                          </a:solidFill>
                          <a:effectLst/>
                          <a:latin typeface="Arial" panose="020B0604020202020204" pitchFamily="34" charset="0"/>
                          <a:ea typeface="宋体" pitchFamily="2" charset="-122"/>
                        </a:rPr>
                        <a:t>C</a:t>
                      </a:r>
                      <a:r>
                        <a:rPr kumimoji="0" lang="zh-CN" altLang="en-US" sz="1200" b="0" i="0" u="none" strike="noStrike" cap="none" normalizeH="0" baseline="0" dirty="0">
                          <a:ln>
                            <a:noFill/>
                          </a:ln>
                          <a:solidFill>
                            <a:srgbClr val="000000"/>
                          </a:solidFill>
                          <a:effectLst/>
                          <a:latin typeface="Arial" panose="020B0604020202020204" pitchFamily="34" charset="0"/>
                          <a:ea typeface="宋体" pitchFamily="2" charset="-122"/>
                        </a:rPr>
                        <a:t>语言</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rgbClr val="000000"/>
                          </a:solidFill>
                          <a:effectLst/>
                          <a:latin typeface="Arial" panose="020B0604020202020204" pitchFamily="34" charset="0"/>
                          <a:ea typeface="宋体" pitchFamily="2" charset="-122"/>
                        </a:rPr>
                        <a:t>4</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rgbClr val="000000"/>
                          </a:solidFill>
                          <a:effectLst/>
                          <a:latin typeface="Arial" panose="020B0604020202020204" pitchFamily="34" charset="0"/>
                          <a:ea typeface="宋体" pitchFamily="2" charset="-122"/>
                        </a:rPr>
                        <a:t>NULL</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1"/>
                  </a:ext>
                </a:extLst>
              </a:tr>
              <a:tr h="273850">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rgbClr val="000000"/>
                          </a:solidFill>
                          <a:effectLst/>
                          <a:latin typeface="Arial" panose="020B0604020202020204" pitchFamily="34" charset="0"/>
                          <a:ea typeface="宋体" pitchFamily="2" charset="-122"/>
                        </a:rPr>
                        <a:t>81002</a:t>
                      </a:r>
                      <a:endParaRPr kumimoji="0" lang="zh-CN" altLang="en-US" sz="1200" b="0"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dirty="0">
                          <a:ln>
                            <a:noFill/>
                          </a:ln>
                          <a:solidFill>
                            <a:srgbClr val="000000"/>
                          </a:solidFill>
                          <a:effectLst/>
                          <a:latin typeface="Arial" panose="020B0604020202020204" pitchFamily="34" charset="0"/>
                          <a:ea typeface="宋体" pitchFamily="2" charset="-122"/>
                        </a:rPr>
                        <a:t>数据结构</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rgbClr val="000000"/>
                          </a:solidFill>
                          <a:effectLst/>
                          <a:latin typeface="Arial" panose="020B0604020202020204" pitchFamily="34" charset="0"/>
                          <a:ea typeface="宋体" pitchFamily="2" charset="-122"/>
                        </a:rPr>
                        <a:t>4</a:t>
                      </a:r>
                      <a:endParaRPr kumimoji="0" lang="zh-CN" altLang="en-US" sz="1200" b="0"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rgbClr val="000000"/>
                          </a:solidFill>
                          <a:effectLst/>
                          <a:latin typeface="Arial" panose="020B0604020202020204" pitchFamily="34" charset="0"/>
                          <a:ea typeface="宋体" pitchFamily="2" charset="-122"/>
                        </a:rPr>
                        <a:t>81001</a:t>
                      </a:r>
                      <a:endParaRPr kumimoji="0" lang="zh-CN" altLang="en-US" sz="1200" b="0"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xmlns="" val="10002"/>
                  </a:ext>
                </a:extLst>
              </a:tr>
              <a:tr h="432331">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rgbClr val="000000"/>
                          </a:solidFill>
                          <a:effectLst/>
                          <a:latin typeface="Arial" panose="020B0604020202020204" pitchFamily="34" charset="0"/>
                          <a:ea typeface="宋体" pitchFamily="2" charset="-122"/>
                        </a:rPr>
                        <a:t>81003</a:t>
                      </a:r>
                      <a:endParaRPr kumimoji="0" lang="zh-CN" altLang="en-US" sz="1200" b="0"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dirty="0">
                          <a:ln>
                            <a:noFill/>
                          </a:ln>
                          <a:solidFill>
                            <a:srgbClr val="000000"/>
                          </a:solidFill>
                          <a:effectLst/>
                          <a:latin typeface="Arial" panose="020B0604020202020204" pitchFamily="34" charset="0"/>
                          <a:ea typeface="宋体" pitchFamily="2" charset="-122"/>
                        </a:rPr>
                        <a:t>数据库系统概论</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rgbClr val="000000"/>
                          </a:solidFill>
                          <a:effectLst/>
                          <a:latin typeface="Arial" panose="020B0604020202020204" pitchFamily="34" charset="0"/>
                          <a:ea typeface="宋体" pitchFamily="2" charset="-122"/>
                        </a:rPr>
                        <a:t>4</a:t>
                      </a:r>
                      <a:endParaRPr kumimoji="0" lang="zh-CN" altLang="en-US" sz="1200" b="0"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rgbClr val="000000"/>
                          </a:solidFill>
                          <a:effectLst/>
                          <a:latin typeface="Arial" panose="020B0604020202020204" pitchFamily="34" charset="0"/>
                          <a:ea typeface="宋体" pitchFamily="2" charset="-122"/>
                        </a:rPr>
                        <a:t>81002</a:t>
                      </a:r>
                      <a:endParaRPr kumimoji="0" lang="zh-CN" altLang="en-US" sz="1200" b="0"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xmlns="" val="10003"/>
                  </a:ext>
                </a:extLst>
              </a:tr>
              <a:tr h="273850">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Arial" panose="020B0604020202020204" pitchFamily="34" charset="0"/>
                          <a:ea typeface="宋体" pitchFamily="2" charset="-122"/>
                        </a:rPr>
                        <a:t>81004</a:t>
                      </a:r>
                      <a:endParaRPr kumimoji="0" lang="zh-CN" altLang="en-US" sz="1200" b="0"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dirty="0">
                          <a:ln>
                            <a:noFill/>
                          </a:ln>
                          <a:solidFill>
                            <a:srgbClr val="000000"/>
                          </a:solidFill>
                          <a:effectLst/>
                          <a:latin typeface="Arial" panose="020B0604020202020204" pitchFamily="34" charset="0"/>
                          <a:ea typeface="宋体" pitchFamily="2" charset="-122"/>
                        </a:rPr>
                        <a:t>信息系统概论</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rgbClr val="000000"/>
                          </a:solidFill>
                          <a:effectLst/>
                          <a:latin typeface="Arial" panose="020B0604020202020204" pitchFamily="34" charset="0"/>
                          <a:ea typeface="宋体" pitchFamily="2" charset="-122"/>
                        </a:rPr>
                        <a:t>4</a:t>
                      </a:r>
                      <a:endParaRPr kumimoji="0" lang="zh-CN" altLang="en-US" sz="1200" b="0"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Arial" panose="020B0604020202020204" pitchFamily="34" charset="0"/>
                          <a:ea typeface="宋体" pitchFamily="2" charset="-122"/>
                        </a:rPr>
                        <a:t>81003</a:t>
                      </a:r>
                      <a:endParaRPr kumimoji="0" lang="zh-CN" altLang="en-US" sz="1200" b="0"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xmlns="" val="10004"/>
                  </a:ext>
                </a:extLst>
              </a:tr>
              <a:tr h="273850">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Arial" panose="020B0604020202020204" pitchFamily="34" charset="0"/>
                          <a:ea typeface="宋体" pitchFamily="2" charset="-122"/>
                        </a:rPr>
                        <a:t>81005</a:t>
                      </a:r>
                      <a:endParaRPr kumimoji="0" lang="zh-CN" altLang="en-US" sz="1200" b="0"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dirty="0">
                          <a:ln>
                            <a:noFill/>
                          </a:ln>
                          <a:solidFill>
                            <a:srgbClr val="000000"/>
                          </a:solidFill>
                          <a:effectLst/>
                          <a:latin typeface="Arial" panose="020B0604020202020204" pitchFamily="34" charset="0"/>
                          <a:ea typeface="宋体" pitchFamily="2" charset="-122"/>
                        </a:rPr>
                        <a:t>操作系统</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rgbClr val="000000"/>
                          </a:solidFill>
                          <a:effectLst/>
                          <a:latin typeface="Arial" panose="020B0604020202020204" pitchFamily="34" charset="0"/>
                          <a:ea typeface="宋体" pitchFamily="2" charset="-122"/>
                        </a:rPr>
                        <a:t>4</a:t>
                      </a:r>
                      <a:endParaRPr kumimoji="0" lang="zh-CN" altLang="en-US" sz="1200" b="0"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rgbClr val="000000"/>
                          </a:solidFill>
                          <a:effectLst/>
                          <a:latin typeface="Arial" panose="020B0604020202020204" pitchFamily="34" charset="0"/>
                          <a:ea typeface="宋体" pitchFamily="2" charset="-122"/>
                        </a:rPr>
                        <a:t>81001</a:t>
                      </a:r>
                      <a:endParaRPr kumimoji="0" lang="zh-CN" altLang="en-US" sz="1200" b="0"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5"/>
                  </a:ext>
                </a:extLst>
              </a:tr>
              <a:tr h="273850">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Arial" panose="020B0604020202020204" pitchFamily="34" charset="0"/>
                          <a:ea typeface="宋体" pitchFamily="2" charset="-122"/>
                        </a:rPr>
                        <a:t>81006</a:t>
                      </a:r>
                      <a:endParaRPr kumimoji="0" lang="zh-CN" altLang="en-US" sz="1200" b="0"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rgbClr val="000000"/>
                          </a:solidFill>
                          <a:effectLst/>
                          <a:latin typeface="Arial" panose="020B0604020202020204" pitchFamily="34" charset="0"/>
                          <a:ea typeface="宋体" pitchFamily="2" charset="-122"/>
                        </a:rPr>
                        <a:t>Python</a:t>
                      </a:r>
                      <a:r>
                        <a:rPr kumimoji="0" lang="zh-CN" altLang="en-US" sz="1200" b="0" i="0" u="none" strike="noStrike" cap="none" normalizeH="0" baseline="0" dirty="0">
                          <a:ln>
                            <a:noFill/>
                          </a:ln>
                          <a:solidFill>
                            <a:srgbClr val="000000"/>
                          </a:solidFill>
                          <a:effectLst/>
                          <a:latin typeface="Arial" panose="020B0604020202020204" pitchFamily="34" charset="0"/>
                          <a:ea typeface="宋体" pitchFamily="2" charset="-122"/>
                        </a:rPr>
                        <a:t>语言</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rgbClr val="000000"/>
                          </a:solidFill>
                          <a:effectLst/>
                          <a:latin typeface="Arial" panose="020B0604020202020204" pitchFamily="34" charset="0"/>
                          <a:ea typeface="宋体" pitchFamily="2" charset="-122"/>
                        </a:rPr>
                        <a:t>3</a:t>
                      </a:r>
                      <a:endParaRPr kumimoji="0" lang="zh-CN" altLang="en-US" sz="1200" b="0"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Arial" panose="020B0604020202020204" pitchFamily="34" charset="0"/>
                          <a:ea typeface="宋体" pitchFamily="2" charset="-122"/>
                        </a:rPr>
                        <a:t>81002</a:t>
                      </a:r>
                      <a:endParaRPr kumimoji="0" lang="zh-CN" altLang="en-US" sz="1200" b="0"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xmlns="" val="10006"/>
                  </a:ext>
                </a:extLst>
              </a:tr>
              <a:tr h="273850">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Arial" panose="020B0604020202020204" pitchFamily="34" charset="0"/>
                          <a:ea typeface="宋体" pitchFamily="2" charset="-122"/>
                        </a:rPr>
                        <a:t>81007</a:t>
                      </a:r>
                      <a:endParaRPr kumimoji="0" lang="zh-CN" altLang="en-US" sz="1200" b="0"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dirty="0">
                          <a:ln>
                            <a:noFill/>
                          </a:ln>
                          <a:solidFill>
                            <a:srgbClr val="000000"/>
                          </a:solidFill>
                          <a:effectLst/>
                          <a:latin typeface="Arial" panose="020B0604020202020204" pitchFamily="34" charset="0"/>
                          <a:ea typeface="宋体" pitchFamily="2" charset="-122"/>
                        </a:rPr>
                        <a:t>离散数学</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rgbClr val="000000"/>
                          </a:solidFill>
                          <a:effectLst/>
                          <a:latin typeface="Arial" panose="020B0604020202020204" pitchFamily="34" charset="0"/>
                          <a:ea typeface="宋体" pitchFamily="2" charset="-122"/>
                        </a:rPr>
                        <a:t>4</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Arial" panose="020B0604020202020204" pitchFamily="34" charset="0"/>
                          <a:ea typeface="宋体" pitchFamily="2" charset="-122"/>
                        </a:rPr>
                        <a:t>NULL</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7"/>
                  </a:ext>
                </a:extLst>
              </a:tr>
              <a:tr h="273850">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Arial" panose="020B0604020202020204" pitchFamily="34" charset="0"/>
                          <a:ea typeface="宋体" pitchFamily="2" charset="-122"/>
                        </a:rPr>
                        <a:t>81008</a:t>
                      </a:r>
                      <a:endParaRPr kumimoji="0" lang="zh-CN" altLang="en-US" sz="1200" b="0" i="0" u="none" strike="noStrike" cap="none" normalizeH="0" baseline="0">
                        <a:ln>
                          <a:noFill/>
                        </a:ln>
                        <a:solidFill>
                          <a:srgbClr val="000000"/>
                        </a:solidFill>
                        <a:effectLst/>
                        <a:latin typeface="Arial" panose="020B0604020202020204" pitchFamily="34" charset="0"/>
                        <a:ea typeface="宋体" pitchFamily="2" charset="-122"/>
                      </a:endParaRP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dirty="0">
                          <a:ln>
                            <a:noFill/>
                          </a:ln>
                          <a:solidFill>
                            <a:srgbClr val="000000"/>
                          </a:solidFill>
                          <a:effectLst/>
                          <a:latin typeface="Arial" panose="020B0604020202020204" pitchFamily="34" charset="0"/>
                          <a:ea typeface="宋体" pitchFamily="2" charset="-122"/>
                        </a:rPr>
                        <a:t>大数据技术概论</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rgbClr val="000000"/>
                          </a:solidFill>
                          <a:effectLst/>
                          <a:latin typeface="Arial" panose="020B0604020202020204" pitchFamily="34" charset="0"/>
                          <a:ea typeface="宋体" pitchFamily="2" charset="-122"/>
                        </a:rPr>
                        <a:t>4</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rgbClr val="000000"/>
                          </a:solidFill>
                          <a:effectLst/>
                          <a:latin typeface="Arial" panose="020B0604020202020204" pitchFamily="34" charset="0"/>
                          <a:ea typeface="宋体" pitchFamily="2" charset="-122"/>
                        </a:rPr>
                        <a:t>81003</a:t>
                      </a:r>
                    </a:p>
                  </a:txBody>
                  <a:tcPr marL="91432" marR="91432"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xmlns="" val="10008"/>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noChangeArrowheads="1"/>
          </p:cNvSpPr>
          <p:nvPr>
            <p:ph type="title" idx="4294967295"/>
          </p:nvPr>
        </p:nvSpPr>
        <p:spPr/>
        <p:txBody>
          <a:bodyPr/>
          <a:lstStyle/>
          <a:p>
            <a:r>
              <a:rPr lang="en-US" altLang="zh-CN"/>
              <a:t>8.2.4  </a:t>
            </a:r>
            <a:r>
              <a:rPr lang="zh-CN" altLang="en-US"/>
              <a:t>游标的定义与使用（续）</a:t>
            </a:r>
          </a:p>
        </p:txBody>
      </p:sp>
      <p:sp>
        <p:nvSpPr>
          <p:cNvPr id="53250" name="内容占位符 2"/>
          <p:cNvSpPr>
            <a:spLocks noGrp="1" noChangeArrowheads="1"/>
          </p:cNvSpPr>
          <p:nvPr>
            <p:ph idx="4294967295"/>
          </p:nvPr>
        </p:nvSpPr>
        <p:spPr/>
        <p:txBody>
          <a:bodyPr/>
          <a:lstStyle/>
          <a:p>
            <a:pPr>
              <a:lnSpc>
                <a:spcPct val="150000"/>
              </a:lnSpc>
            </a:pPr>
            <a:r>
              <a:rPr lang="zh-CN" altLang="en-US" dirty="0"/>
              <a:t>游标的用户接口</a:t>
            </a:r>
          </a:p>
          <a:p>
            <a:pPr lvl="1">
              <a:lnSpc>
                <a:spcPct val="150000"/>
              </a:lnSpc>
              <a:buFont typeface="Wingdings" panose="05000000000000000000" pitchFamily="2" charset="2"/>
              <a:buNone/>
            </a:pPr>
            <a:r>
              <a:rPr lang="en-US" altLang="zh-CN" dirty="0"/>
              <a:t>1.</a:t>
            </a:r>
            <a:r>
              <a:rPr lang="zh-CN" altLang="en-US" dirty="0"/>
              <a:t>声明游标</a:t>
            </a:r>
            <a:r>
              <a:rPr lang="zh-CN" altLang="zh-CN" dirty="0"/>
              <a:t> </a:t>
            </a:r>
          </a:p>
          <a:p>
            <a:pPr lvl="1">
              <a:lnSpc>
                <a:spcPct val="150000"/>
              </a:lnSpc>
              <a:buFont typeface="Wingdings" panose="05000000000000000000" pitchFamily="2" charset="2"/>
              <a:buNone/>
            </a:pPr>
            <a:r>
              <a:rPr lang="en-US" altLang="zh-CN" dirty="0"/>
              <a:t>2.</a:t>
            </a:r>
            <a:r>
              <a:rPr lang="zh-CN" altLang="en-US" dirty="0"/>
              <a:t>打开游标</a:t>
            </a:r>
            <a:r>
              <a:rPr lang="zh-CN" altLang="zh-CN" dirty="0"/>
              <a:t> </a:t>
            </a:r>
            <a:endParaRPr lang="en-US" altLang="zh-CN" dirty="0"/>
          </a:p>
          <a:p>
            <a:pPr lvl="1">
              <a:lnSpc>
                <a:spcPct val="150000"/>
              </a:lnSpc>
              <a:buFont typeface="Wingdings" panose="05000000000000000000" pitchFamily="2" charset="2"/>
              <a:buNone/>
            </a:pPr>
            <a:r>
              <a:rPr lang="en-US" altLang="zh-CN" dirty="0"/>
              <a:t>3.</a:t>
            </a:r>
            <a:r>
              <a:rPr lang="zh-CN" altLang="en-US" dirty="0"/>
              <a:t>使用游标</a:t>
            </a:r>
            <a:endParaRPr lang="zh-CN" altLang="zh-CN" dirty="0"/>
          </a:p>
          <a:p>
            <a:pPr lvl="1">
              <a:lnSpc>
                <a:spcPct val="150000"/>
              </a:lnSpc>
              <a:buFont typeface="Wingdings" panose="05000000000000000000" pitchFamily="2" charset="2"/>
              <a:buNone/>
            </a:pPr>
            <a:r>
              <a:rPr lang="en-US" altLang="zh-CN" dirty="0"/>
              <a:t>4.</a:t>
            </a:r>
            <a:r>
              <a:rPr lang="zh-CN" altLang="en-US" dirty="0"/>
              <a:t>关闭游标</a:t>
            </a:r>
          </a:p>
          <a:p>
            <a:pPr>
              <a:buFont typeface="Wingdings" panose="05000000000000000000" pitchFamily="2" charset="2"/>
              <a:buNone/>
            </a:pP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p:cNvSpPr>
            <a:spLocks noGrp="1" noChangeArrowheads="1"/>
          </p:cNvSpPr>
          <p:nvPr>
            <p:ph type="title" idx="4294967295"/>
          </p:nvPr>
        </p:nvSpPr>
        <p:spPr/>
        <p:txBody>
          <a:bodyPr/>
          <a:lstStyle/>
          <a:p>
            <a:r>
              <a:rPr lang="en-US" altLang="zh-CN"/>
              <a:t>8.2.4  </a:t>
            </a:r>
            <a:r>
              <a:rPr lang="zh-CN" altLang="en-US"/>
              <a:t>游标的定义与使用（续）</a:t>
            </a:r>
            <a:endParaRPr lang="zh-CN" altLang="zh-CN"/>
          </a:p>
        </p:txBody>
      </p:sp>
      <p:sp>
        <p:nvSpPr>
          <p:cNvPr id="54274" name="内容占位符 2"/>
          <p:cNvSpPr>
            <a:spLocks noGrp="1" noChangeArrowheads="1"/>
          </p:cNvSpPr>
          <p:nvPr>
            <p:ph idx="4294967295"/>
          </p:nvPr>
        </p:nvSpPr>
        <p:spPr>
          <a:xfrm>
            <a:off x="395288" y="823913"/>
            <a:ext cx="8425184" cy="3495675"/>
          </a:xfrm>
        </p:spPr>
        <p:txBody>
          <a:bodyPr/>
          <a:lstStyle/>
          <a:p>
            <a:pPr>
              <a:lnSpc>
                <a:spcPct val="120000"/>
              </a:lnSpc>
              <a:buFont typeface="Wingdings" panose="05000000000000000000" pitchFamily="2" charset="2"/>
              <a:buNone/>
            </a:pPr>
            <a:r>
              <a:rPr lang="en-US" altLang="zh-CN" dirty="0"/>
              <a:t>1.</a:t>
            </a:r>
            <a:r>
              <a:rPr lang="zh-CN" altLang="en-US" dirty="0"/>
              <a:t>声明游标</a:t>
            </a:r>
          </a:p>
          <a:p>
            <a:pPr>
              <a:lnSpc>
                <a:spcPct val="120000"/>
              </a:lnSpc>
              <a:buFont typeface="Wingdings" panose="05000000000000000000" pitchFamily="2" charset="2"/>
              <a:buNone/>
            </a:pPr>
            <a:r>
              <a:rPr lang="zh-CN" altLang="en-US" sz="2400" dirty="0"/>
              <a:t>   </a:t>
            </a:r>
            <a:r>
              <a:rPr lang="en-US" altLang="zh-CN" sz="2400" dirty="0"/>
              <a:t>DECLARE </a:t>
            </a:r>
            <a:r>
              <a:rPr lang="zh-CN" altLang="en-US" sz="2400" dirty="0"/>
              <a:t>游标名 </a:t>
            </a:r>
            <a:r>
              <a:rPr lang="en-US" altLang="zh-CN" sz="2400" dirty="0"/>
              <a:t>[(</a:t>
            </a:r>
            <a:r>
              <a:rPr lang="zh-CN" altLang="en-US" sz="2400" dirty="0"/>
              <a:t>参数</a:t>
            </a:r>
            <a:r>
              <a:rPr lang="en-US" altLang="zh-CN" sz="2400" dirty="0"/>
              <a:t>1 </a:t>
            </a:r>
            <a:r>
              <a:rPr lang="zh-CN" altLang="en-US" sz="2400" dirty="0"/>
              <a:t>数据类型</a:t>
            </a:r>
            <a:r>
              <a:rPr lang="en-US" altLang="zh-CN" sz="2400" dirty="0"/>
              <a:t>, </a:t>
            </a:r>
            <a:r>
              <a:rPr lang="zh-CN" altLang="en-US" sz="2400" dirty="0"/>
              <a:t>参数</a:t>
            </a:r>
            <a:r>
              <a:rPr lang="en-US" altLang="zh-CN" sz="2400" dirty="0"/>
              <a:t>2 </a:t>
            </a:r>
            <a:r>
              <a:rPr lang="zh-CN" altLang="en-US" sz="2400" dirty="0"/>
              <a:t>数据类型</a:t>
            </a:r>
            <a:r>
              <a:rPr lang="en-US" altLang="zh-CN" sz="2400" dirty="0"/>
              <a:t>, …)] </a:t>
            </a:r>
          </a:p>
          <a:p>
            <a:pPr>
              <a:lnSpc>
                <a:spcPct val="120000"/>
              </a:lnSpc>
              <a:buFont typeface="Wingdings" panose="05000000000000000000" pitchFamily="2" charset="2"/>
              <a:buNone/>
            </a:pPr>
            <a:r>
              <a:rPr lang="zh-CN" altLang="en-US" sz="2400" dirty="0"/>
              <a:t>   </a:t>
            </a:r>
            <a:r>
              <a:rPr lang="en-US" altLang="zh-CN" sz="2400" dirty="0"/>
              <a:t>CURSOR FOR </a:t>
            </a:r>
          </a:p>
          <a:p>
            <a:pPr>
              <a:lnSpc>
                <a:spcPct val="120000"/>
              </a:lnSpc>
              <a:buFont typeface="Wingdings" panose="05000000000000000000" pitchFamily="2" charset="2"/>
              <a:buNone/>
            </a:pPr>
            <a:r>
              <a:rPr lang="zh-CN" altLang="en-US" sz="2400" dirty="0"/>
              <a:t>   </a:t>
            </a:r>
            <a:r>
              <a:rPr lang="en-US" altLang="zh-CN" sz="2400" dirty="0"/>
              <a:t>SELECT</a:t>
            </a:r>
            <a:r>
              <a:rPr lang="zh-CN" altLang="en-US" sz="2400" dirty="0"/>
              <a:t>语句</a:t>
            </a:r>
            <a:r>
              <a:rPr lang="en-US" altLang="zh-CN" sz="2400" dirty="0"/>
              <a:t>;</a:t>
            </a:r>
            <a:endParaRPr lang="zh-CN" altLang="en-US" sz="2400" dirty="0"/>
          </a:p>
          <a:p>
            <a:pPr lvl="1">
              <a:lnSpc>
                <a:spcPct val="120000"/>
              </a:lnSpc>
            </a:pPr>
            <a:r>
              <a:rPr lang="zh-CN" altLang="en-US" dirty="0"/>
              <a:t>定义游标仅仅是一条说明性语句，这时关系数据库管理系统并不执行</a:t>
            </a:r>
            <a:r>
              <a:rPr lang="en-US" altLang="zh-CN" dirty="0"/>
              <a:t>SELECT</a:t>
            </a:r>
            <a:r>
              <a:rPr lang="zh-CN" altLang="en-US" dirty="0"/>
              <a:t>语句。</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1"/>
          <p:cNvSpPr>
            <a:spLocks noGrp="1" noChangeArrowheads="1"/>
          </p:cNvSpPr>
          <p:nvPr>
            <p:ph type="title" idx="4294967295"/>
          </p:nvPr>
        </p:nvSpPr>
        <p:spPr/>
        <p:txBody>
          <a:bodyPr/>
          <a:lstStyle/>
          <a:p>
            <a:r>
              <a:rPr lang="en-US" altLang="zh-CN"/>
              <a:t>8.2.4  </a:t>
            </a:r>
            <a:r>
              <a:rPr lang="zh-CN" altLang="en-US"/>
              <a:t>游标的定义与使用（续）</a:t>
            </a:r>
            <a:endParaRPr lang="zh-CN" altLang="zh-CN"/>
          </a:p>
        </p:txBody>
      </p:sp>
      <p:sp>
        <p:nvSpPr>
          <p:cNvPr id="55298" name="内容占位符 2"/>
          <p:cNvSpPr>
            <a:spLocks noGrp="1" noChangeArrowheads="1"/>
          </p:cNvSpPr>
          <p:nvPr>
            <p:ph idx="4294967295"/>
          </p:nvPr>
        </p:nvSpPr>
        <p:spPr>
          <a:xfrm>
            <a:off x="395288" y="823913"/>
            <a:ext cx="8229600" cy="3495675"/>
          </a:xfrm>
        </p:spPr>
        <p:txBody>
          <a:bodyPr/>
          <a:lstStyle/>
          <a:p>
            <a:pPr>
              <a:lnSpc>
                <a:spcPct val="120000"/>
              </a:lnSpc>
              <a:buFont typeface="Wingdings" panose="05000000000000000000" pitchFamily="2" charset="2"/>
              <a:buNone/>
            </a:pPr>
            <a:r>
              <a:rPr lang="en-US" altLang="zh-CN" dirty="0"/>
              <a:t>2.</a:t>
            </a:r>
            <a:r>
              <a:rPr lang="zh-CN" altLang="en-US" dirty="0"/>
              <a:t>打开游标</a:t>
            </a:r>
          </a:p>
          <a:p>
            <a:pPr>
              <a:lnSpc>
                <a:spcPct val="120000"/>
              </a:lnSpc>
              <a:buFont typeface="Wingdings" panose="05000000000000000000" pitchFamily="2" charset="2"/>
              <a:buNone/>
            </a:pPr>
            <a:r>
              <a:rPr lang="zh-CN" altLang="en-US" dirty="0"/>
              <a:t>	</a:t>
            </a:r>
            <a:r>
              <a:rPr lang="en-US" altLang="zh-CN" sz="2400" dirty="0"/>
              <a:t>OPEN </a:t>
            </a:r>
            <a:r>
              <a:rPr lang="zh-CN" altLang="en-US" sz="2400" dirty="0"/>
              <a:t>游标名</a:t>
            </a:r>
            <a:r>
              <a:rPr lang="en-US" altLang="zh-CN" sz="2400" dirty="0"/>
              <a:t>[(</a:t>
            </a:r>
            <a:r>
              <a:rPr lang="zh-CN" altLang="en-US" sz="2400" dirty="0"/>
              <a:t>参数</a:t>
            </a:r>
            <a:r>
              <a:rPr lang="en-US" altLang="zh-CN" sz="2400" dirty="0"/>
              <a:t>1 </a:t>
            </a:r>
            <a:r>
              <a:rPr lang="zh-CN" altLang="en-US" sz="2400" dirty="0"/>
              <a:t>数据类型</a:t>
            </a:r>
            <a:r>
              <a:rPr lang="en-US" altLang="zh-CN" sz="2400" dirty="0"/>
              <a:t>, </a:t>
            </a:r>
            <a:r>
              <a:rPr lang="zh-CN" altLang="en-US" sz="2400" dirty="0"/>
              <a:t>参数</a:t>
            </a:r>
            <a:r>
              <a:rPr lang="en-US" altLang="zh-CN" sz="2400" dirty="0"/>
              <a:t>2 </a:t>
            </a:r>
            <a:r>
              <a:rPr lang="zh-CN" altLang="en-US" sz="2400" dirty="0"/>
              <a:t>数据类型</a:t>
            </a:r>
            <a:r>
              <a:rPr lang="en-US" altLang="zh-CN" sz="2400" dirty="0"/>
              <a:t>, …)];</a:t>
            </a:r>
            <a:endParaRPr lang="zh-CN" altLang="en-US" sz="2400" dirty="0"/>
          </a:p>
          <a:p>
            <a:pPr lvl="1">
              <a:lnSpc>
                <a:spcPct val="120000"/>
              </a:lnSpc>
            </a:pPr>
            <a:r>
              <a:rPr lang="zh-CN" altLang="en-US" dirty="0"/>
              <a:t>打开游标实际上是执行相应的</a:t>
            </a:r>
            <a:r>
              <a:rPr lang="en-US" altLang="zh-CN" dirty="0"/>
              <a:t>SELECT</a:t>
            </a:r>
            <a:r>
              <a:rPr lang="zh-CN" altLang="en-US" dirty="0"/>
              <a:t>语句，把查询结果取到缓冲区中。这时游标处于活动状态，指针指向查询结果集中的第一条</a:t>
            </a:r>
            <a:r>
              <a:rPr lang="zh-CN" altLang="en-US" dirty="0" smtClean="0"/>
              <a:t>记录</a:t>
            </a:r>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p:cNvSpPr>
            <a:spLocks noGrp="1" noChangeArrowheads="1"/>
          </p:cNvSpPr>
          <p:nvPr>
            <p:ph type="title" idx="4294967295"/>
          </p:nvPr>
        </p:nvSpPr>
        <p:spPr/>
        <p:txBody>
          <a:bodyPr/>
          <a:lstStyle/>
          <a:p>
            <a:r>
              <a:rPr lang="en-US" altLang="zh-CN"/>
              <a:t>8.2.4  </a:t>
            </a:r>
            <a:r>
              <a:rPr lang="zh-CN" altLang="en-US"/>
              <a:t>游标的定义与使用（续）</a:t>
            </a:r>
            <a:endParaRPr lang="zh-CN" altLang="zh-CN"/>
          </a:p>
        </p:txBody>
      </p:sp>
      <p:sp>
        <p:nvSpPr>
          <p:cNvPr id="56322" name="内容占位符 2"/>
          <p:cNvSpPr>
            <a:spLocks noGrp="1" noChangeArrowheads="1"/>
          </p:cNvSpPr>
          <p:nvPr>
            <p:ph idx="4294967295"/>
          </p:nvPr>
        </p:nvSpPr>
        <p:spPr>
          <a:xfrm>
            <a:off x="395288" y="823913"/>
            <a:ext cx="8497192" cy="3495675"/>
          </a:xfrm>
        </p:spPr>
        <p:txBody>
          <a:bodyPr/>
          <a:lstStyle/>
          <a:p>
            <a:pPr>
              <a:lnSpc>
                <a:spcPct val="120000"/>
              </a:lnSpc>
              <a:buFont typeface="Wingdings" panose="05000000000000000000" pitchFamily="2" charset="2"/>
              <a:buNone/>
            </a:pPr>
            <a:r>
              <a:rPr lang="en-US" altLang="zh-CN" dirty="0"/>
              <a:t>3.</a:t>
            </a:r>
            <a:r>
              <a:rPr lang="zh-CN" altLang="en-US" dirty="0"/>
              <a:t>使用游标</a:t>
            </a:r>
          </a:p>
          <a:p>
            <a:pPr>
              <a:lnSpc>
                <a:spcPct val="120000"/>
              </a:lnSpc>
              <a:buFont typeface="Wingdings" panose="05000000000000000000" pitchFamily="2" charset="2"/>
              <a:buNone/>
            </a:pPr>
            <a:r>
              <a:rPr lang="zh-CN" altLang="en-US" dirty="0"/>
              <a:t>	</a:t>
            </a:r>
            <a:r>
              <a:rPr lang="en-US" altLang="zh-CN" sz="2400" dirty="0"/>
              <a:t>FETCH </a:t>
            </a:r>
            <a:r>
              <a:rPr lang="zh-CN" altLang="en-US" sz="2400" dirty="0"/>
              <a:t>游标名 </a:t>
            </a:r>
            <a:r>
              <a:rPr lang="en-US" altLang="zh-CN" sz="2400" dirty="0"/>
              <a:t>INTO </a:t>
            </a:r>
            <a:r>
              <a:rPr lang="zh-CN" altLang="en-US" sz="2400" dirty="0"/>
              <a:t>变量</a:t>
            </a:r>
            <a:r>
              <a:rPr lang="en-US" altLang="zh-CN" sz="2400" dirty="0"/>
              <a:t>1[, </a:t>
            </a:r>
            <a:r>
              <a:rPr lang="zh-CN" altLang="en-US" sz="2400" dirty="0"/>
              <a:t>变量</a:t>
            </a:r>
            <a:r>
              <a:rPr lang="en-US" altLang="zh-CN" sz="2400" dirty="0"/>
              <a:t>2,…];</a:t>
            </a:r>
            <a:endParaRPr lang="zh-CN" altLang="en-US" sz="2400" dirty="0"/>
          </a:p>
          <a:p>
            <a:pPr lvl="1">
              <a:lnSpc>
                <a:spcPct val="120000"/>
              </a:lnSpc>
            </a:pPr>
            <a:r>
              <a:rPr lang="zh-CN" altLang="en-US" dirty="0"/>
              <a:t>变量必须与</a:t>
            </a:r>
            <a:r>
              <a:rPr lang="en-US" altLang="zh-CN" dirty="0"/>
              <a:t>SELECT</a:t>
            </a:r>
            <a:r>
              <a:rPr lang="zh-CN" altLang="en-US" dirty="0"/>
              <a:t>语句中的目标列表达式一一对应</a:t>
            </a:r>
            <a:endParaRPr lang="en-US" altLang="zh-CN" dirty="0"/>
          </a:p>
          <a:p>
            <a:pPr lvl="1">
              <a:lnSpc>
                <a:spcPct val="120000"/>
              </a:lnSpc>
            </a:pPr>
            <a:r>
              <a:rPr lang="zh-CN" altLang="en-US" dirty="0"/>
              <a:t>用</a:t>
            </a:r>
            <a:r>
              <a:rPr lang="en-US" altLang="zh-CN" dirty="0"/>
              <a:t>FETCH</a:t>
            </a:r>
            <a:r>
              <a:rPr lang="zh-CN" altLang="en-US" dirty="0"/>
              <a:t>语句把游标指针向前推进一条记录，同时将缓冲区中的当前记录取出来送至变量供过程化</a:t>
            </a:r>
            <a:r>
              <a:rPr lang="en-US" altLang="zh-CN" dirty="0"/>
              <a:t>SQL</a:t>
            </a:r>
            <a:r>
              <a:rPr lang="zh-CN" altLang="en-US" dirty="0"/>
              <a:t>进一步</a:t>
            </a:r>
            <a:r>
              <a:rPr lang="zh-CN" altLang="en-US" dirty="0" smtClean="0"/>
              <a:t>处理</a:t>
            </a:r>
            <a:endParaRPr lang="en-US" altLang="zh-CN" dirty="0"/>
          </a:p>
          <a:p>
            <a:pPr lvl="1">
              <a:lnSpc>
                <a:spcPct val="120000"/>
              </a:lnSpc>
            </a:pPr>
            <a:r>
              <a:rPr lang="zh-CN" altLang="en-US" dirty="0"/>
              <a:t>循环执行</a:t>
            </a:r>
            <a:r>
              <a:rPr lang="en-US" altLang="zh-CN" dirty="0"/>
              <a:t>FETCH</a:t>
            </a:r>
            <a:r>
              <a:rPr lang="zh-CN" altLang="en-US" dirty="0"/>
              <a:t>语句，逐条取出结果集中的行进行处理</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
          <p:cNvSpPr>
            <a:spLocks noGrp="1" noChangeArrowheads="1"/>
          </p:cNvSpPr>
          <p:nvPr>
            <p:ph type="title" idx="4294967295"/>
          </p:nvPr>
        </p:nvSpPr>
        <p:spPr/>
        <p:txBody>
          <a:bodyPr/>
          <a:lstStyle/>
          <a:p>
            <a:r>
              <a:rPr lang="en-US" altLang="zh-CN"/>
              <a:t>8.2.4  </a:t>
            </a:r>
            <a:r>
              <a:rPr lang="zh-CN" altLang="en-US"/>
              <a:t>游标的定义与使用（续）</a:t>
            </a:r>
            <a:endParaRPr lang="zh-CN" altLang="zh-CN"/>
          </a:p>
        </p:txBody>
      </p:sp>
      <p:sp>
        <p:nvSpPr>
          <p:cNvPr id="57346" name="内容占位符 2"/>
          <p:cNvSpPr>
            <a:spLocks noGrp="1" noChangeArrowheads="1"/>
          </p:cNvSpPr>
          <p:nvPr>
            <p:ph idx="4294967295"/>
          </p:nvPr>
        </p:nvSpPr>
        <p:spPr>
          <a:xfrm>
            <a:off x="395288" y="823913"/>
            <a:ext cx="8229600" cy="3495675"/>
          </a:xfrm>
        </p:spPr>
        <p:txBody>
          <a:bodyPr/>
          <a:lstStyle/>
          <a:p>
            <a:pPr>
              <a:lnSpc>
                <a:spcPct val="120000"/>
              </a:lnSpc>
              <a:buFont typeface="Wingdings" panose="05000000000000000000" pitchFamily="2" charset="2"/>
              <a:buNone/>
            </a:pPr>
            <a:r>
              <a:rPr lang="en-US" altLang="zh-CN" dirty="0"/>
              <a:t>4.</a:t>
            </a:r>
            <a:r>
              <a:rPr lang="zh-CN" altLang="en-US" dirty="0"/>
              <a:t>关闭游标</a:t>
            </a:r>
          </a:p>
          <a:p>
            <a:pPr>
              <a:lnSpc>
                <a:spcPct val="120000"/>
              </a:lnSpc>
              <a:buFont typeface="Wingdings" panose="05000000000000000000" pitchFamily="2" charset="2"/>
              <a:buNone/>
            </a:pPr>
            <a:r>
              <a:rPr lang="zh-CN" altLang="en-US" dirty="0"/>
              <a:t>	</a:t>
            </a:r>
            <a:r>
              <a:rPr lang="en-US" altLang="zh-CN" sz="2400" dirty="0"/>
              <a:t>CLOSE </a:t>
            </a:r>
            <a:r>
              <a:rPr lang="zh-CN" altLang="en-US" sz="2400" dirty="0"/>
              <a:t>游标名</a:t>
            </a:r>
            <a:r>
              <a:rPr lang="en-US" altLang="zh-CN" sz="2400" dirty="0"/>
              <a:t>;</a:t>
            </a:r>
            <a:endParaRPr lang="zh-CN" altLang="en-US" sz="2400" dirty="0"/>
          </a:p>
          <a:p>
            <a:pPr lvl="1">
              <a:lnSpc>
                <a:spcPct val="120000"/>
              </a:lnSpc>
            </a:pPr>
            <a:r>
              <a:rPr lang="zh-CN" altLang="en-US" dirty="0"/>
              <a:t>游标被关闭后就不再和原来的查询结果集相</a:t>
            </a:r>
            <a:r>
              <a:rPr lang="zh-CN" altLang="en-US" dirty="0" smtClean="0"/>
              <a:t>联系</a:t>
            </a:r>
            <a:endParaRPr lang="en-US" altLang="zh-CN" dirty="0"/>
          </a:p>
          <a:p>
            <a:pPr lvl="1">
              <a:lnSpc>
                <a:spcPct val="120000"/>
              </a:lnSpc>
            </a:pPr>
            <a:r>
              <a:rPr lang="zh-CN" altLang="en-US" dirty="0"/>
              <a:t>但被关闭的游标可以再次被打开，与新的查询结果相</a:t>
            </a:r>
            <a:r>
              <a:rPr lang="zh-CN" altLang="en-US" dirty="0" smtClean="0"/>
              <a:t>联系</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1"/>
          <p:cNvSpPr>
            <a:spLocks noGrp="1" noChangeArrowheads="1"/>
          </p:cNvSpPr>
          <p:nvPr>
            <p:ph type="title" idx="4294967295"/>
          </p:nvPr>
        </p:nvSpPr>
        <p:spPr/>
        <p:txBody>
          <a:bodyPr/>
          <a:lstStyle/>
          <a:p>
            <a:r>
              <a:rPr lang="en-US" altLang="zh-CN"/>
              <a:t>8.2.4  </a:t>
            </a:r>
            <a:r>
              <a:rPr lang="zh-CN" altLang="en-US"/>
              <a:t>游标的定义与使用（续）</a:t>
            </a:r>
            <a:endParaRPr lang="zh-CN" altLang="zh-CN"/>
          </a:p>
        </p:txBody>
      </p:sp>
      <p:sp>
        <p:nvSpPr>
          <p:cNvPr id="58370" name="内容占位符 2"/>
          <p:cNvSpPr txBox="1">
            <a:spLocks noChangeArrowheads="1"/>
          </p:cNvSpPr>
          <p:nvPr/>
        </p:nvSpPr>
        <p:spPr bwMode="auto">
          <a:xfrm>
            <a:off x="395288" y="728663"/>
            <a:ext cx="8497887"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r>
              <a:rPr lang="en-US" altLang="zh-CN" sz="2400" dirty="0"/>
              <a:t>[</a:t>
            </a:r>
            <a:r>
              <a:rPr lang="zh-CN" altLang="en-US" sz="2400" dirty="0"/>
              <a:t>例</a:t>
            </a:r>
            <a:r>
              <a:rPr lang="en-US" altLang="zh-CN" sz="2400" dirty="0"/>
              <a:t>8.4]</a:t>
            </a:r>
            <a:r>
              <a:rPr lang="zh-CN" altLang="en-US" sz="2400" dirty="0"/>
              <a:t>根据给定学号</a:t>
            </a:r>
            <a:r>
              <a:rPr lang="en-US" altLang="zh-CN" sz="2400" dirty="0"/>
              <a:t>20180001</a:t>
            </a:r>
            <a:r>
              <a:rPr lang="zh-CN" altLang="en-US" sz="2400" dirty="0"/>
              <a:t>，使用游标输出该学生的全部选课记录。</a:t>
            </a:r>
            <a:endParaRPr lang="en-US" altLang="zh-CN" sz="2400" dirty="0"/>
          </a:p>
          <a:p>
            <a:pPr lvl="1">
              <a:buFont typeface="Wingdings" panose="05000000000000000000" pitchFamily="2" charset="2"/>
              <a:buNone/>
            </a:pPr>
            <a:r>
              <a:rPr lang="en-US" altLang="zh-CN" sz="2200" dirty="0"/>
              <a:t>DECLARE</a:t>
            </a:r>
          </a:p>
          <a:p>
            <a:pPr lvl="1">
              <a:buFont typeface="Wingdings" panose="05000000000000000000" pitchFamily="2" charset="2"/>
              <a:buNone/>
            </a:pPr>
            <a:r>
              <a:rPr lang="en-US" altLang="zh-CN" sz="2200" dirty="0"/>
              <a:t>	</a:t>
            </a:r>
            <a:r>
              <a:rPr lang="en-US" altLang="zh-CN" sz="2200" dirty="0" err="1"/>
              <a:t>CnoOfStudent</a:t>
            </a:r>
            <a:r>
              <a:rPr lang="en-US" altLang="zh-CN" sz="2200" dirty="0"/>
              <a:t> CHAR(10);</a:t>
            </a:r>
          </a:p>
          <a:p>
            <a:pPr lvl="1">
              <a:buFont typeface="Wingdings" panose="05000000000000000000" pitchFamily="2" charset="2"/>
              <a:buNone/>
            </a:pPr>
            <a:r>
              <a:rPr lang="en-US" altLang="zh-CN" sz="2200" dirty="0"/>
              <a:t>	</a:t>
            </a:r>
            <a:r>
              <a:rPr lang="en-US" altLang="zh-CN" sz="2200" dirty="0" err="1"/>
              <a:t>GradeOfStudent</a:t>
            </a:r>
            <a:r>
              <a:rPr lang="en-US" altLang="zh-CN" sz="2200" dirty="0"/>
              <a:t> INT;</a:t>
            </a:r>
          </a:p>
          <a:p>
            <a:pPr lvl="1">
              <a:buFont typeface="Wingdings" panose="05000000000000000000" pitchFamily="2" charset="2"/>
              <a:buNone/>
            </a:pPr>
            <a:r>
              <a:rPr lang="en-US" altLang="zh-CN" sz="2200" dirty="0"/>
              <a:t>	 </a:t>
            </a:r>
            <a:r>
              <a:rPr lang="en-US" altLang="zh-CN" sz="2200" dirty="0" err="1"/>
              <a:t>mycursor</a:t>
            </a:r>
            <a:r>
              <a:rPr lang="en-US" altLang="zh-CN" sz="2200" dirty="0"/>
              <a:t> CURSOR FOR </a:t>
            </a:r>
          </a:p>
          <a:p>
            <a:pPr lvl="1">
              <a:buFont typeface="Wingdings" panose="05000000000000000000" pitchFamily="2" charset="2"/>
              <a:buNone/>
            </a:pPr>
            <a:r>
              <a:rPr lang="en-US" altLang="zh-CN" sz="2000" dirty="0"/>
              <a:t>       SELECT </a:t>
            </a:r>
            <a:r>
              <a:rPr lang="en-US" altLang="zh-CN" sz="2000" dirty="0" err="1"/>
              <a:t>Cno,Grade</a:t>
            </a:r>
            <a:r>
              <a:rPr lang="en-US" altLang="zh-CN" sz="2000" dirty="0"/>
              <a:t> FROM SC WHERE Sno = ‘20180001’;</a:t>
            </a:r>
          </a:p>
          <a:p>
            <a:pPr lvl="1">
              <a:buFont typeface="Wingdings" panose="05000000000000000000" pitchFamily="2" charset="2"/>
              <a:buNone/>
            </a:pPr>
            <a:r>
              <a:rPr lang="zh-CN" altLang="en-US" sz="2200" dirty="0"/>
              <a:t>（接下页代码）</a:t>
            </a:r>
            <a:endParaRPr lang="en-US" altLang="zh-CN" sz="22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noChangeArrowheads="1"/>
          </p:cNvSpPr>
          <p:nvPr>
            <p:ph type="title" idx="4294967295"/>
          </p:nvPr>
        </p:nvSpPr>
        <p:spPr/>
        <p:txBody>
          <a:bodyPr/>
          <a:lstStyle/>
          <a:p>
            <a:r>
              <a:rPr lang="en-US" altLang="zh-CN"/>
              <a:t>8.2.4  </a:t>
            </a:r>
            <a:r>
              <a:rPr lang="zh-CN" altLang="en-US"/>
              <a:t>游标的定义与使用（续）</a:t>
            </a:r>
            <a:endParaRPr lang="zh-CN" altLang="zh-CN"/>
          </a:p>
        </p:txBody>
      </p:sp>
      <p:sp>
        <p:nvSpPr>
          <p:cNvPr id="59394" name="内容占位符 2"/>
          <p:cNvSpPr txBox="1">
            <a:spLocks noChangeArrowheads="1"/>
          </p:cNvSpPr>
          <p:nvPr/>
        </p:nvSpPr>
        <p:spPr bwMode="auto">
          <a:xfrm>
            <a:off x="0" y="699542"/>
            <a:ext cx="9324528"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ts val="0"/>
              </a:spcBef>
            </a:pPr>
            <a:r>
              <a:rPr lang="en-US" altLang="zh-CN" sz="2400" dirty="0"/>
              <a:t>[</a:t>
            </a:r>
            <a:r>
              <a:rPr lang="zh-CN" altLang="en-US" sz="2400" dirty="0"/>
              <a:t>例</a:t>
            </a:r>
            <a:r>
              <a:rPr lang="en-US" altLang="zh-CN" sz="2400" dirty="0"/>
              <a:t>8.4]</a:t>
            </a:r>
            <a:r>
              <a:rPr lang="zh-CN" altLang="en-US" sz="2400" dirty="0"/>
              <a:t> （接上页代码）</a:t>
            </a:r>
            <a:endParaRPr lang="en-US" altLang="zh-CN" sz="2400" dirty="0"/>
          </a:p>
          <a:p>
            <a:pPr lvl="1">
              <a:spcBef>
                <a:spcPts val="0"/>
              </a:spcBef>
              <a:buFont typeface="Wingdings" panose="05000000000000000000" pitchFamily="2" charset="2"/>
              <a:buNone/>
            </a:pPr>
            <a:r>
              <a:rPr lang="en-US" altLang="zh-CN" sz="2000" dirty="0"/>
              <a:t>BEGIN</a:t>
            </a:r>
          </a:p>
          <a:p>
            <a:pPr lvl="1">
              <a:spcBef>
                <a:spcPts val="0"/>
              </a:spcBef>
              <a:buFont typeface="Wingdings" panose="05000000000000000000" pitchFamily="2" charset="2"/>
              <a:buNone/>
            </a:pPr>
            <a:r>
              <a:rPr lang="en-US" altLang="zh-CN" sz="2000" dirty="0"/>
              <a:t>     OPEN </a:t>
            </a:r>
            <a:r>
              <a:rPr lang="en-US" altLang="zh-CN" sz="2000" dirty="0" err="1"/>
              <a:t>mycursor</a:t>
            </a:r>
            <a:r>
              <a:rPr lang="en-US" altLang="zh-CN" sz="2000" dirty="0"/>
              <a:t>;		</a:t>
            </a:r>
            <a:r>
              <a:rPr lang="en-US" altLang="zh-CN" sz="1600" dirty="0"/>
              <a:t>/*</a:t>
            </a:r>
            <a:r>
              <a:rPr lang="zh-CN" altLang="en-US" sz="1600" dirty="0"/>
              <a:t>打开游标*</a:t>
            </a:r>
            <a:r>
              <a:rPr lang="en-US" altLang="zh-CN" sz="1600" dirty="0"/>
              <a:t>/</a:t>
            </a:r>
          </a:p>
          <a:p>
            <a:pPr lvl="1">
              <a:spcBef>
                <a:spcPts val="0"/>
              </a:spcBef>
              <a:buFont typeface="Wingdings" panose="05000000000000000000" pitchFamily="2" charset="2"/>
              <a:buNone/>
            </a:pPr>
            <a:r>
              <a:rPr lang="en-US" altLang="zh-CN" sz="2000" dirty="0"/>
              <a:t>     LOOP			             </a:t>
            </a:r>
            <a:r>
              <a:rPr lang="en-US" altLang="zh-CN" sz="1600" dirty="0"/>
              <a:t>/*</a:t>
            </a:r>
            <a:r>
              <a:rPr lang="zh-CN" altLang="en-US" sz="1600" dirty="0"/>
              <a:t>循环遍历游标*</a:t>
            </a:r>
            <a:r>
              <a:rPr lang="en-US" altLang="zh-CN" sz="1600" dirty="0"/>
              <a:t>/</a:t>
            </a:r>
            <a:endParaRPr lang="en-US" altLang="zh-CN" sz="2000" dirty="0"/>
          </a:p>
          <a:p>
            <a:pPr lvl="1">
              <a:spcBef>
                <a:spcPts val="0"/>
              </a:spcBef>
              <a:buFont typeface="Wingdings" panose="05000000000000000000" pitchFamily="2" charset="2"/>
              <a:buNone/>
            </a:pPr>
            <a:r>
              <a:rPr lang="en-US" altLang="zh-CN" sz="2000" dirty="0"/>
              <a:t>         FETCH </a:t>
            </a:r>
            <a:r>
              <a:rPr lang="en-US" altLang="zh-CN" sz="2000" dirty="0" err="1"/>
              <a:t>mycursor</a:t>
            </a:r>
            <a:r>
              <a:rPr lang="en-US" altLang="zh-CN" sz="2000" dirty="0"/>
              <a:t> INTO </a:t>
            </a:r>
            <a:r>
              <a:rPr lang="en-US" altLang="zh-CN" sz="2000" dirty="0" err="1"/>
              <a:t>CnoOfStudent</a:t>
            </a:r>
            <a:r>
              <a:rPr lang="en-US" altLang="zh-CN" sz="2000" dirty="0"/>
              <a:t>, </a:t>
            </a:r>
            <a:r>
              <a:rPr lang="en-US" altLang="zh-CN" sz="2000" dirty="0" err="1"/>
              <a:t>GradeOfStudent</a:t>
            </a:r>
            <a:r>
              <a:rPr lang="en-US" altLang="zh-CN" sz="2000" dirty="0"/>
              <a:t>; </a:t>
            </a:r>
            <a:r>
              <a:rPr lang="en-US" altLang="zh-CN" sz="1400" dirty="0"/>
              <a:t>/*</a:t>
            </a:r>
            <a:r>
              <a:rPr lang="zh-CN" altLang="en-US" sz="1400" dirty="0"/>
              <a:t>检索游标*</a:t>
            </a:r>
            <a:r>
              <a:rPr lang="en-US" altLang="zh-CN" sz="1400" dirty="0"/>
              <a:t>/</a:t>
            </a:r>
            <a:endParaRPr lang="en-US" altLang="zh-CN" sz="2800" dirty="0"/>
          </a:p>
          <a:p>
            <a:pPr lvl="1">
              <a:spcBef>
                <a:spcPts val="0"/>
              </a:spcBef>
              <a:buFont typeface="Wingdings" panose="05000000000000000000" pitchFamily="2" charset="2"/>
              <a:buNone/>
            </a:pPr>
            <a:r>
              <a:rPr lang="en-US" altLang="zh-CN" sz="2000" dirty="0"/>
              <a:t>         EXIT WHEN </a:t>
            </a:r>
            <a:r>
              <a:rPr lang="en-US" altLang="zh-CN" sz="2000" dirty="0" err="1"/>
              <a:t>mycursor%NOTFOUND</a:t>
            </a:r>
            <a:r>
              <a:rPr lang="en-US" altLang="zh-CN" sz="2000" dirty="0"/>
              <a:t>;</a:t>
            </a:r>
          </a:p>
          <a:p>
            <a:pPr lvl="1">
              <a:spcBef>
                <a:spcPts val="0"/>
              </a:spcBef>
              <a:buFont typeface="Wingdings" panose="05000000000000000000" pitchFamily="2" charset="2"/>
              <a:buNone/>
            </a:pPr>
            <a:r>
              <a:rPr lang="en-US" altLang="zh-CN" sz="2000" dirty="0"/>
              <a:t>         </a:t>
            </a:r>
            <a:r>
              <a:rPr lang="en-US" altLang="zh-CN" sz="1600" dirty="0"/>
              <a:t>RAISE NOTICE ‘Sno:20180001, </a:t>
            </a:r>
            <a:r>
              <a:rPr lang="en-US" altLang="zh-CN" sz="1600" dirty="0" err="1"/>
              <a:t>Cno</a:t>
            </a:r>
            <a:r>
              <a:rPr lang="en-US" altLang="zh-CN" sz="1600" dirty="0"/>
              <a:t>:%, Grade:%', </a:t>
            </a:r>
            <a:r>
              <a:rPr lang="en-US" altLang="zh-CN" sz="1600" dirty="0" err="1"/>
              <a:t>CnoOfStudent</a:t>
            </a:r>
            <a:r>
              <a:rPr lang="en-US" altLang="zh-CN" sz="1600" dirty="0"/>
              <a:t>, </a:t>
            </a:r>
            <a:r>
              <a:rPr lang="en-US" altLang="zh-CN" sz="1600" dirty="0" err="1"/>
              <a:t>GradeOfStudent</a:t>
            </a:r>
            <a:r>
              <a:rPr lang="en-US" altLang="zh-CN" sz="1600" dirty="0"/>
              <a:t>;</a:t>
            </a:r>
          </a:p>
          <a:p>
            <a:pPr lvl="1">
              <a:spcBef>
                <a:spcPts val="0"/>
              </a:spcBef>
              <a:buFont typeface="Wingdings" panose="05000000000000000000" pitchFamily="2" charset="2"/>
              <a:buNone/>
            </a:pPr>
            <a:r>
              <a:rPr lang="en-US" altLang="zh-CN" sz="2000" dirty="0"/>
              <a:t>	END LOOP;</a:t>
            </a:r>
          </a:p>
          <a:p>
            <a:pPr lvl="1">
              <a:spcBef>
                <a:spcPts val="0"/>
              </a:spcBef>
              <a:buFont typeface="Wingdings" panose="05000000000000000000" pitchFamily="2" charset="2"/>
              <a:buNone/>
            </a:pPr>
            <a:r>
              <a:rPr lang="en-US" altLang="zh-CN" sz="2000" dirty="0"/>
              <a:t>	CLOSE </a:t>
            </a:r>
            <a:r>
              <a:rPr lang="en-US" altLang="zh-CN" sz="2000" dirty="0" err="1"/>
              <a:t>mycursor</a:t>
            </a:r>
            <a:r>
              <a:rPr lang="en-US" altLang="zh-CN" sz="2000" dirty="0"/>
              <a:t>;		</a:t>
            </a:r>
            <a:r>
              <a:rPr lang="en-US" altLang="zh-CN" sz="1600" dirty="0"/>
              <a:t>/*</a:t>
            </a:r>
            <a:r>
              <a:rPr lang="zh-CN" altLang="en-US" sz="1600" dirty="0"/>
              <a:t>关闭游标*</a:t>
            </a:r>
            <a:r>
              <a:rPr lang="en-US" altLang="zh-CN" sz="1600" dirty="0"/>
              <a:t>/</a:t>
            </a:r>
            <a:endParaRPr lang="en-US" altLang="zh-CN" sz="2000" dirty="0"/>
          </a:p>
          <a:p>
            <a:pPr lvl="1">
              <a:spcBef>
                <a:spcPts val="0"/>
              </a:spcBef>
              <a:buFont typeface="Wingdings" panose="05000000000000000000" pitchFamily="2" charset="2"/>
              <a:buNone/>
            </a:pPr>
            <a:r>
              <a:rPr lang="en-US" altLang="zh-CN" sz="2000" dirty="0"/>
              <a:t>END;</a:t>
            </a:r>
          </a:p>
          <a:p>
            <a:pPr lvl="1">
              <a:spcBef>
                <a:spcPts val="0"/>
              </a:spcBef>
              <a:buFont typeface="Wingdings" panose="05000000000000000000" pitchFamily="2" charset="2"/>
              <a:buNone/>
            </a:pPr>
            <a:endParaRPr lang="en-US" altLang="zh-CN" sz="2000" dirty="0"/>
          </a:p>
          <a:p>
            <a:pPr lvl="1">
              <a:spcBef>
                <a:spcPts val="0"/>
              </a:spcBef>
              <a:buFont typeface="Wingdings" panose="05000000000000000000" pitchFamily="2" charset="2"/>
              <a:buNone/>
            </a:pPr>
            <a:endParaRPr lang="en-US" altLang="zh-CN" sz="2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noChangeArrowheads="1"/>
          </p:cNvSpPr>
          <p:nvPr>
            <p:ph type="title" idx="4294967295"/>
          </p:nvPr>
        </p:nvSpPr>
        <p:spPr/>
        <p:txBody>
          <a:bodyPr/>
          <a:lstStyle/>
          <a:p>
            <a:r>
              <a:rPr lang="en-US" altLang="zh-CN"/>
              <a:t>8.2</a:t>
            </a:r>
            <a:r>
              <a:rPr lang="zh-CN" altLang="en-US"/>
              <a:t> 过程化</a:t>
            </a:r>
            <a:r>
              <a:rPr lang="en-US" altLang="zh-CN"/>
              <a:t>SQL</a:t>
            </a:r>
            <a:endParaRPr lang="zh-CN" altLang="en-US"/>
          </a:p>
        </p:txBody>
      </p:sp>
      <p:sp>
        <p:nvSpPr>
          <p:cNvPr id="60418" name="内容占位符 2"/>
          <p:cNvSpPr>
            <a:spLocks noGrp="1" noChangeArrowheads="1"/>
          </p:cNvSpPr>
          <p:nvPr>
            <p:ph idx="4294967295"/>
          </p:nvPr>
        </p:nvSpPr>
        <p:spPr>
          <a:xfrm>
            <a:off x="720725" y="627063"/>
            <a:ext cx="7966075" cy="3495675"/>
          </a:xfrm>
        </p:spPr>
        <p:txBody>
          <a:bodyPr/>
          <a:lstStyle/>
          <a:p>
            <a:pPr marL="0" indent="0">
              <a:lnSpc>
                <a:spcPct val="150000"/>
              </a:lnSpc>
              <a:spcBef>
                <a:spcPts val="0"/>
              </a:spcBef>
              <a:buFont typeface="Wingdings" panose="05000000000000000000" pitchFamily="2" charset="2"/>
              <a:buNone/>
            </a:pPr>
            <a:r>
              <a:rPr lang="en-US" altLang="zh-CN" dirty="0"/>
              <a:t>8.2.1  </a:t>
            </a:r>
            <a:r>
              <a:rPr lang="zh-CN" altLang="en-US" dirty="0"/>
              <a:t>过程化</a:t>
            </a:r>
            <a:r>
              <a:rPr lang="en-US" altLang="zh-CN" dirty="0"/>
              <a:t>SQL</a:t>
            </a:r>
            <a:r>
              <a:rPr lang="zh-CN" altLang="en-US" dirty="0"/>
              <a:t>的块结构</a:t>
            </a:r>
          </a:p>
          <a:p>
            <a:pPr marL="0" indent="0">
              <a:lnSpc>
                <a:spcPct val="150000"/>
              </a:lnSpc>
              <a:spcBef>
                <a:spcPts val="0"/>
              </a:spcBef>
              <a:buFont typeface="Wingdings" panose="05000000000000000000" pitchFamily="2" charset="2"/>
              <a:buNone/>
            </a:pPr>
            <a:r>
              <a:rPr lang="en-US" altLang="zh-CN" dirty="0"/>
              <a:t>8.2.2  </a:t>
            </a:r>
            <a:r>
              <a:rPr lang="zh-CN" altLang="en-US" dirty="0"/>
              <a:t>变量和常量的定义</a:t>
            </a:r>
          </a:p>
          <a:p>
            <a:pPr marL="0" indent="0">
              <a:lnSpc>
                <a:spcPct val="150000"/>
              </a:lnSpc>
              <a:spcBef>
                <a:spcPts val="0"/>
              </a:spcBef>
              <a:buFont typeface="Wingdings" panose="05000000000000000000" pitchFamily="2" charset="2"/>
              <a:buNone/>
            </a:pPr>
            <a:r>
              <a:rPr lang="en-US" altLang="zh-CN" dirty="0"/>
              <a:t>8.2.3  </a:t>
            </a:r>
            <a:r>
              <a:rPr lang="zh-CN" altLang="en-US" dirty="0"/>
              <a:t>流程控制</a:t>
            </a:r>
            <a:endParaRPr lang="en-US" altLang="zh-CN" dirty="0"/>
          </a:p>
          <a:p>
            <a:pPr marL="0" indent="0">
              <a:lnSpc>
                <a:spcPct val="150000"/>
              </a:lnSpc>
              <a:spcBef>
                <a:spcPts val="0"/>
              </a:spcBef>
              <a:buFont typeface="Wingdings" panose="05000000000000000000" pitchFamily="2" charset="2"/>
              <a:buNone/>
            </a:pPr>
            <a:r>
              <a:rPr lang="en-US" altLang="zh-CN" dirty="0"/>
              <a:t>8.2.4  </a:t>
            </a:r>
            <a:r>
              <a:rPr lang="zh-CN" altLang="en-US" dirty="0"/>
              <a:t>游标的定义与使用</a:t>
            </a:r>
            <a:endParaRPr lang="en-US" altLang="zh-CN" dirty="0"/>
          </a:p>
          <a:p>
            <a:pPr marL="0" indent="0">
              <a:lnSpc>
                <a:spcPct val="150000"/>
              </a:lnSpc>
              <a:spcBef>
                <a:spcPts val="0"/>
              </a:spcBef>
              <a:buFont typeface="Wingdings" panose="05000000000000000000" pitchFamily="2" charset="2"/>
              <a:buNone/>
            </a:pPr>
            <a:r>
              <a:rPr lang="en-US" altLang="zh-CN" dirty="0">
                <a:solidFill>
                  <a:srgbClr val="00B050"/>
                </a:solidFill>
              </a:rPr>
              <a:t>8.2.5  </a:t>
            </a:r>
            <a:r>
              <a:rPr lang="zh-CN" altLang="en-US" dirty="0">
                <a:solidFill>
                  <a:srgbClr val="00B050"/>
                </a:solidFill>
              </a:rPr>
              <a:t>存储过程</a:t>
            </a:r>
            <a:endParaRPr lang="en-US" altLang="zh-CN" dirty="0">
              <a:solidFill>
                <a:srgbClr val="00B050"/>
              </a:solidFill>
            </a:endParaRPr>
          </a:p>
          <a:p>
            <a:pPr marL="0" indent="0">
              <a:lnSpc>
                <a:spcPct val="150000"/>
              </a:lnSpc>
              <a:spcBef>
                <a:spcPts val="0"/>
              </a:spcBef>
              <a:buFont typeface="Wingdings" panose="05000000000000000000" pitchFamily="2" charset="2"/>
              <a:buNone/>
            </a:pPr>
            <a:r>
              <a:rPr lang="en-US" altLang="zh-CN" dirty="0"/>
              <a:t>8.2.6  </a:t>
            </a:r>
            <a:r>
              <a:rPr lang="zh-CN" altLang="en-US" dirty="0"/>
              <a:t>存储函数</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p:cNvSpPr>
            <a:spLocks noGrp="1" noChangeArrowheads="1"/>
          </p:cNvSpPr>
          <p:nvPr>
            <p:ph type="title" idx="4294967295"/>
          </p:nvPr>
        </p:nvSpPr>
        <p:spPr>
          <a:xfrm>
            <a:off x="457200" y="-22225"/>
            <a:ext cx="8229600" cy="846138"/>
          </a:xfrm>
        </p:spPr>
        <p:txBody>
          <a:bodyPr/>
          <a:lstStyle/>
          <a:p>
            <a:r>
              <a:rPr lang="en-US" altLang="zh-CN"/>
              <a:t>8.2.5  </a:t>
            </a:r>
            <a:r>
              <a:rPr lang="zh-CN" altLang="zh-CN"/>
              <a:t>存储过程</a:t>
            </a:r>
          </a:p>
        </p:txBody>
      </p:sp>
      <p:sp>
        <p:nvSpPr>
          <p:cNvPr id="61442" name="内容占位符 2"/>
          <p:cNvSpPr>
            <a:spLocks noGrp="1" noChangeArrowheads="1"/>
          </p:cNvSpPr>
          <p:nvPr>
            <p:ph idx="4294967295"/>
          </p:nvPr>
        </p:nvSpPr>
        <p:spPr>
          <a:xfrm>
            <a:off x="395288" y="823913"/>
            <a:ext cx="8229600" cy="3495675"/>
          </a:xfrm>
        </p:spPr>
        <p:txBody>
          <a:bodyPr/>
          <a:lstStyle/>
          <a:p>
            <a:pPr>
              <a:lnSpc>
                <a:spcPct val="120000"/>
              </a:lnSpc>
            </a:pPr>
            <a:r>
              <a:rPr lang="zh-CN" altLang="en-US" dirty="0"/>
              <a:t>存储过程</a:t>
            </a:r>
            <a:endParaRPr lang="en-US" altLang="zh-CN" dirty="0"/>
          </a:p>
          <a:p>
            <a:pPr lvl="1">
              <a:lnSpc>
                <a:spcPct val="120000"/>
              </a:lnSpc>
            </a:pPr>
            <a:r>
              <a:rPr lang="zh-CN" altLang="en-US" dirty="0"/>
              <a:t>类似于高级语言程序，过程化</a:t>
            </a:r>
            <a:r>
              <a:rPr lang="en-US" altLang="zh-CN" dirty="0"/>
              <a:t>SQL</a:t>
            </a:r>
            <a:r>
              <a:rPr lang="zh-CN" altLang="en-US" dirty="0"/>
              <a:t>程序也可以被命名和编译，并保存在数据库中，称为存储过程（</a:t>
            </a:r>
            <a:r>
              <a:rPr lang="en-US" altLang="zh-CN" dirty="0"/>
              <a:t>stored procedure</a:t>
            </a:r>
            <a:r>
              <a:rPr lang="zh-CN" altLang="en-US" dirty="0"/>
              <a:t>）或存储函数（</a:t>
            </a:r>
            <a:r>
              <a:rPr lang="en-US" altLang="zh-CN" dirty="0"/>
              <a:t>stored function</a:t>
            </a:r>
            <a:r>
              <a:rPr lang="zh-CN" altLang="en-US" dirty="0"/>
              <a:t>），供其他过程化</a:t>
            </a:r>
            <a:r>
              <a:rPr lang="en-US" altLang="zh-CN" dirty="0"/>
              <a:t>SQL</a:t>
            </a:r>
            <a:r>
              <a:rPr lang="zh-CN" altLang="en-US" dirty="0" smtClean="0"/>
              <a:t>调用</a:t>
            </a:r>
            <a:endParaRPr lang="en-US" altLang="zh-CN" dirty="0"/>
          </a:p>
          <a:p>
            <a:pPr lvl="1">
              <a:lnSpc>
                <a:spcPct val="120000"/>
              </a:lnSpc>
            </a:pPr>
            <a:r>
              <a:rPr lang="zh-CN" altLang="en-US" dirty="0"/>
              <a:t>存储过程或存储函数也是一类数据库的对象，需要有创建、删除等语句。这里的存储函数指自定义</a:t>
            </a:r>
            <a:r>
              <a:rPr lang="zh-CN" altLang="en-US" dirty="0" smtClean="0"/>
              <a:t>函数</a:t>
            </a:r>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p:cNvSpPr>
            <a:spLocks noGrp="1" noChangeArrowheads="1"/>
          </p:cNvSpPr>
          <p:nvPr>
            <p:ph type="title" idx="4294967295"/>
          </p:nvPr>
        </p:nvSpPr>
        <p:spPr>
          <a:xfrm>
            <a:off x="457200" y="-22225"/>
            <a:ext cx="8229600" cy="846138"/>
          </a:xfrm>
        </p:spPr>
        <p:txBody>
          <a:bodyPr/>
          <a:lstStyle/>
          <a:p>
            <a:r>
              <a:rPr lang="en-US" altLang="zh-CN"/>
              <a:t>8.2.5  </a:t>
            </a:r>
            <a:r>
              <a:rPr lang="zh-CN" altLang="zh-CN"/>
              <a:t>存储过程（续）</a:t>
            </a:r>
          </a:p>
        </p:txBody>
      </p:sp>
      <p:sp>
        <p:nvSpPr>
          <p:cNvPr id="62466" name="内容占位符 2"/>
          <p:cNvSpPr>
            <a:spLocks noGrp="1" noChangeArrowheads="1"/>
          </p:cNvSpPr>
          <p:nvPr>
            <p:ph idx="4294967295"/>
          </p:nvPr>
        </p:nvSpPr>
        <p:spPr/>
        <p:txBody>
          <a:bodyPr/>
          <a:lstStyle/>
          <a:p>
            <a:pPr>
              <a:lnSpc>
                <a:spcPct val="150000"/>
              </a:lnSpc>
            </a:pPr>
            <a:r>
              <a:rPr lang="zh-CN" altLang="zh-CN" dirty="0"/>
              <a:t>存储过程的用户接口</a:t>
            </a:r>
          </a:p>
          <a:p>
            <a:pPr lvl="1">
              <a:lnSpc>
                <a:spcPct val="150000"/>
              </a:lnSpc>
              <a:buFont typeface="Wingdings" panose="05000000000000000000" pitchFamily="2" charset="2"/>
              <a:buNone/>
            </a:pPr>
            <a:r>
              <a:rPr lang="en-US" altLang="zh-CN" dirty="0"/>
              <a:t>1.</a:t>
            </a:r>
            <a:r>
              <a:rPr lang="zh-CN" altLang="zh-CN" dirty="0"/>
              <a:t>创建存储过程 </a:t>
            </a:r>
          </a:p>
          <a:p>
            <a:pPr lvl="1">
              <a:lnSpc>
                <a:spcPct val="150000"/>
              </a:lnSpc>
              <a:buFont typeface="Wingdings" panose="05000000000000000000" pitchFamily="2" charset="2"/>
              <a:buNone/>
            </a:pPr>
            <a:r>
              <a:rPr lang="en-US" altLang="zh-CN" dirty="0"/>
              <a:t>2.</a:t>
            </a:r>
            <a:r>
              <a:rPr lang="zh-CN" altLang="zh-CN" dirty="0"/>
              <a:t>执行存储过程 </a:t>
            </a:r>
            <a:endParaRPr lang="en-US" altLang="zh-CN" dirty="0"/>
          </a:p>
          <a:p>
            <a:pPr lvl="1">
              <a:lnSpc>
                <a:spcPct val="150000"/>
              </a:lnSpc>
              <a:buFont typeface="Wingdings" panose="05000000000000000000" pitchFamily="2" charset="2"/>
              <a:buNone/>
            </a:pPr>
            <a:r>
              <a:rPr lang="en-US" altLang="zh-CN" dirty="0"/>
              <a:t>3.</a:t>
            </a:r>
            <a:r>
              <a:rPr lang="zh-CN" altLang="en-US" dirty="0"/>
              <a:t>修改存储过程</a:t>
            </a:r>
            <a:endParaRPr lang="zh-CN" altLang="zh-CN" dirty="0"/>
          </a:p>
          <a:p>
            <a:pPr lvl="1">
              <a:lnSpc>
                <a:spcPct val="150000"/>
              </a:lnSpc>
              <a:buFont typeface="Wingdings" panose="05000000000000000000" pitchFamily="2" charset="2"/>
              <a:buNone/>
            </a:pPr>
            <a:r>
              <a:rPr lang="en-US" altLang="zh-CN" dirty="0"/>
              <a:t>4.</a:t>
            </a:r>
            <a:r>
              <a:rPr lang="zh-CN" altLang="zh-CN" dirty="0"/>
              <a:t>删除存储过程  </a:t>
            </a:r>
          </a:p>
          <a:p>
            <a:endParaRPr lang="zh-CN"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标题 1"/>
          <p:cNvSpPr>
            <a:spLocks noGrp="1" noChangeArrowheads="1"/>
          </p:cNvSpPr>
          <p:nvPr>
            <p:ph type="title" idx="4294967295"/>
          </p:nvPr>
        </p:nvSpPr>
        <p:spPr/>
        <p:txBody>
          <a:bodyPr/>
          <a:lstStyle/>
          <a:p>
            <a:r>
              <a:rPr lang="en-US" altLang="zh-CN" dirty="0"/>
              <a:t>8.1.1 SQL</a:t>
            </a:r>
            <a:r>
              <a:rPr lang="zh-CN" altLang="en-US" dirty="0"/>
              <a:t>表达能力的限制</a:t>
            </a:r>
          </a:p>
        </p:txBody>
      </p:sp>
      <p:sp>
        <p:nvSpPr>
          <p:cNvPr id="8194" name="内容占位符 2"/>
          <p:cNvSpPr>
            <a:spLocks noGrp="1" noChangeArrowheads="1"/>
          </p:cNvSpPr>
          <p:nvPr>
            <p:ph idx="4294967295"/>
          </p:nvPr>
        </p:nvSpPr>
        <p:spPr>
          <a:xfrm>
            <a:off x="395288" y="823913"/>
            <a:ext cx="8497887" cy="3727450"/>
          </a:xfrm>
        </p:spPr>
        <p:txBody>
          <a:bodyPr/>
          <a:lstStyle/>
          <a:p>
            <a:pPr>
              <a:lnSpc>
                <a:spcPct val="120000"/>
              </a:lnSpc>
            </a:pPr>
            <a:r>
              <a:rPr lang="en-US" altLang="zh-CN" dirty="0"/>
              <a:t>【</a:t>
            </a:r>
            <a:r>
              <a:rPr lang="zh-CN" altLang="en-US" dirty="0"/>
              <a:t>任务</a:t>
            </a:r>
            <a:r>
              <a:rPr lang="en-US" altLang="zh-CN" dirty="0"/>
              <a:t>1】</a:t>
            </a:r>
            <a:endParaRPr lang="zh-CN" altLang="en-US" dirty="0"/>
          </a:p>
          <a:p>
            <a:pPr lvl="1">
              <a:lnSpc>
                <a:spcPct val="120000"/>
              </a:lnSpc>
            </a:pPr>
            <a:r>
              <a:rPr lang="zh-CN" altLang="zh-CN" dirty="0"/>
              <a:t>打印“数据库系统概论”课程的所有先修课信息</a:t>
            </a:r>
            <a:endParaRPr lang="zh-CN" altLang="en-US" dirty="0"/>
          </a:p>
          <a:p>
            <a:pPr>
              <a:lnSpc>
                <a:spcPct val="120000"/>
              </a:lnSpc>
            </a:pPr>
            <a:r>
              <a:rPr lang="zh-CN" altLang="en-US" dirty="0"/>
              <a:t>任务分析：</a:t>
            </a:r>
            <a:r>
              <a:rPr lang="en-US" altLang="zh-CN" dirty="0"/>
              <a:t>SQL</a:t>
            </a:r>
            <a:r>
              <a:rPr lang="zh-CN" altLang="en-US" dirty="0"/>
              <a:t>如何表达</a:t>
            </a:r>
            <a:endParaRPr lang="en-US" altLang="zh-CN" dirty="0"/>
          </a:p>
          <a:p>
            <a:pPr lvl="1">
              <a:lnSpc>
                <a:spcPct val="120000"/>
              </a:lnSpc>
            </a:pPr>
            <a:r>
              <a:rPr lang="zh-CN" altLang="zh-CN" dirty="0"/>
              <a:t>难点</a:t>
            </a:r>
            <a:r>
              <a:rPr lang="zh-CN" altLang="en-US" dirty="0"/>
              <a:t>：</a:t>
            </a:r>
            <a:r>
              <a:rPr lang="zh-CN" altLang="zh-CN" dirty="0"/>
              <a:t>课程可能同时存在直接先修课和间接先修课</a:t>
            </a:r>
            <a:endParaRPr lang="en-US" altLang="zh-CN" dirty="0"/>
          </a:p>
          <a:p>
            <a:pPr lvl="1">
              <a:lnSpc>
                <a:spcPct val="120000"/>
              </a:lnSpc>
            </a:pPr>
            <a:r>
              <a:rPr lang="zh-CN" altLang="en-US" dirty="0"/>
              <a:t>情况一：如何查询直接先修课：自身连接查询</a:t>
            </a:r>
            <a:endParaRPr lang="en-US" altLang="zh-CN" dirty="0"/>
          </a:p>
          <a:p>
            <a:pPr lvl="1">
              <a:lnSpc>
                <a:spcPct val="120000"/>
              </a:lnSpc>
            </a:pPr>
            <a:r>
              <a:rPr lang="zh-CN" altLang="en-US" dirty="0"/>
              <a:t>情况二：如何查询间接先修课：递归查询</a:t>
            </a:r>
            <a:r>
              <a:rPr lang="zh-CN" altLang="en-US" dirty="0">
                <a:solidFill>
                  <a:srgbClr val="C00000"/>
                </a:solidFill>
              </a:rPr>
              <a:t>（无法表达）</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1"/>
          <p:cNvSpPr>
            <a:spLocks noGrp="1" noChangeArrowheads="1"/>
          </p:cNvSpPr>
          <p:nvPr>
            <p:ph type="title" idx="4294967295"/>
          </p:nvPr>
        </p:nvSpPr>
        <p:spPr/>
        <p:txBody>
          <a:bodyPr/>
          <a:lstStyle/>
          <a:p>
            <a:r>
              <a:rPr lang="en-US" altLang="zh-CN"/>
              <a:t>8.2.5  </a:t>
            </a:r>
            <a:r>
              <a:rPr lang="zh-CN" altLang="zh-CN"/>
              <a:t>存储过程（续）</a:t>
            </a:r>
          </a:p>
        </p:txBody>
      </p:sp>
      <p:sp>
        <p:nvSpPr>
          <p:cNvPr id="63490" name="内容占位符 2"/>
          <p:cNvSpPr>
            <a:spLocks noGrp="1" noChangeArrowheads="1"/>
          </p:cNvSpPr>
          <p:nvPr>
            <p:ph idx="4294967295"/>
          </p:nvPr>
        </p:nvSpPr>
        <p:spPr>
          <a:xfrm>
            <a:off x="395288" y="823913"/>
            <a:ext cx="8229600" cy="3495675"/>
          </a:xfrm>
        </p:spPr>
        <p:txBody>
          <a:bodyPr/>
          <a:lstStyle/>
          <a:p>
            <a:pPr>
              <a:lnSpc>
                <a:spcPct val="120000"/>
              </a:lnSpc>
              <a:buFont typeface="Wingdings" panose="05000000000000000000" pitchFamily="2" charset="2"/>
              <a:buNone/>
            </a:pPr>
            <a:r>
              <a:rPr lang="en-US" altLang="zh-CN" sz="2400" dirty="0"/>
              <a:t>1.</a:t>
            </a:r>
            <a:r>
              <a:rPr lang="zh-CN" altLang="en-US" sz="2400" dirty="0"/>
              <a:t>创建存储过程</a:t>
            </a:r>
          </a:p>
          <a:p>
            <a:pPr>
              <a:lnSpc>
                <a:spcPct val="120000"/>
              </a:lnSpc>
              <a:buFont typeface="Wingdings" panose="05000000000000000000" pitchFamily="2" charset="2"/>
              <a:buNone/>
            </a:pPr>
            <a:r>
              <a:rPr lang="zh-CN" altLang="en-US" sz="2400" dirty="0"/>
              <a:t>	</a:t>
            </a:r>
            <a:r>
              <a:rPr lang="en-US" altLang="zh-CN" sz="2000" dirty="0"/>
              <a:t>CREATE OR REPLACE PROCEDURE</a:t>
            </a:r>
            <a:r>
              <a:rPr lang="zh-CN" altLang="en-US" sz="2000" dirty="0"/>
              <a:t>过程名</a:t>
            </a:r>
            <a:r>
              <a:rPr lang="en-US" altLang="zh-CN" sz="2000" dirty="0"/>
              <a:t>(</a:t>
            </a:r>
          </a:p>
          <a:p>
            <a:pPr>
              <a:lnSpc>
                <a:spcPct val="120000"/>
              </a:lnSpc>
              <a:buFont typeface="Wingdings" panose="05000000000000000000" pitchFamily="2" charset="2"/>
              <a:buNone/>
            </a:pPr>
            <a:r>
              <a:rPr lang="en-US" altLang="zh-CN" sz="2000" dirty="0"/>
              <a:t>		[[IN|OUT|INOUT] </a:t>
            </a:r>
            <a:r>
              <a:rPr lang="zh-CN" altLang="en-US" sz="2000" dirty="0"/>
              <a:t>参数</a:t>
            </a:r>
            <a:r>
              <a:rPr lang="en-US" altLang="zh-CN" sz="2000" dirty="0"/>
              <a:t>1 </a:t>
            </a:r>
            <a:r>
              <a:rPr lang="zh-CN" altLang="en-US" sz="2000" dirty="0"/>
              <a:t>数据类型</a:t>
            </a:r>
            <a:r>
              <a:rPr lang="en-US" altLang="zh-CN" sz="2000" dirty="0"/>
              <a:t>,</a:t>
            </a:r>
          </a:p>
          <a:p>
            <a:pPr>
              <a:lnSpc>
                <a:spcPct val="120000"/>
              </a:lnSpc>
              <a:buFont typeface="Wingdings" panose="05000000000000000000" pitchFamily="2" charset="2"/>
              <a:buNone/>
            </a:pPr>
            <a:r>
              <a:rPr lang="en-US" altLang="zh-CN" sz="2000" dirty="0"/>
              <a:t>		[IN|OUT|INOUT] </a:t>
            </a:r>
            <a:r>
              <a:rPr lang="zh-CN" altLang="en-US" sz="2000" dirty="0"/>
              <a:t>参数</a:t>
            </a:r>
            <a:r>
              <a:rPr lang="en-US" altLang="zh-CN" sz="2000" dirty="0"/>
              <a:t>2 </a:t>
            </a:r>
            <a:r>
              <a:rPr lang="zh-CN" altLang="en-US" sz="2000" dirty="0"/>
              <a:t>数据类型</a:t>
            </a:r>
            <a:r>
              <a:rPr lang="en-US" altLang="zh-CN" sz="2000" dirty="0"/>
              <a:t>,</a:t>
            </a:r>
          </a:p>
          <a:p>
            <a:pPr>
              <a:lnSpc>
                <a:spcPct val="120000"/>
              </a:lnSpc>
              <a:buFont typeface="Wingdings" panose="05000000000000000000" pitchFamily="2" charset="2"/>
              <a:buNone/>
            </a:pPr>
            <a:r>
              <a:rPr lang="en-US" altLang="zh-CN" sz="2000" dirty="0"/>
              <a:t>		…]</a:t>
            </a:r>
          </a:p>
          <a:p>
            <a:pPr>
              <a:lnSpc>
                <a:spcPct val="120000"/>
              </a:lnSpc>
              <a:buFont typeface="Wingdings" panose="05000000000000000000" pitchFamily="2" charset="2"/>
              <a:buNone/>
            </a:pPr>
            <a:r>
              <a:rPr lang="en-US" altLang="zh-CN" sz="2000" dirty="0"/>
              <a:t>	) 						/*</a:t>
            </a:r>
            <a:r>
              <a:rPr lang="zh-CN" altLang="en-US" sz="2000" dirty="0"/>
              <a:t>存储过程首部*</a:t>
            </a:r>
            <a:r>
              <a:rPr lang="en-US" altLang="zh-CN" sz="2000" dirty="0"/>
              <a:t>/ </a:t>
            </a:r>
          </a:p>
          <a:p>
            <a:pPr>
              <a:lnSpc>
                <a:spcPct val="120000"/>
              </a:lnSpc>
              <a:buFont typeface="Wingdings" panose="05000000000000000000" pitchFamily="2" charset="2"/>
              <a:buNone/>
            </a:pPr>
            <a:r>
              <a:rPr lang="en-US" altLang="zh-CN" sz="2000" dirty="0"/>
              <a:t>	AS &lt;</a:t>
            </a:r>
            <a:r>
              <a:rPr lang="zh-CN" altLang="en-US" sz="2000" dirty="0"/>
              <a:t>过程化</a:t>
            </a:r>
            <a:r>
              <a:rPr lang="en-US" altLang="zh-CN" sz="2000" dirty="0"/>
              <a:t>SQL</a:t>
            </a:r>
            <a:r>
              <a:rPr lang="zh-CN" altLang="en-US" sz="2000" dirty="0"/>
              <a:t>块</a:t>
            </a:r>
            <a:r>
              <a:rPr lang="en-US" altLang="zh-CN" sz="2000" dirty="0"/>
              <a:t>&gt;;	  /*</a:t>
            </a:r>
            <a:r>
              <a:rPr lang="zh-CN" altLang="en-US" sz="2000" dirty="0"/>
              <a:t>存储过程体，描述该存储过程的操作*</a:t>
            </a:r>
            <a:r>
              <a:rPr lang="en-US" altLang="zh-CN" sz="2000" dirty="0"/>
              <a:t>/</a:t>
            </a:r>
            <a:endParaRPr lang="zh-CN" altLang="en-US" sz="2000" dirty="0"/>
          </a:p>
          <a:p>
            <a:endParaRPr lang="zh-CN" altLang="en-US"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标题 1"/>
          <p:cNvSpPr>
            <a:spLocks noGrp="1" noChangeArrowheads="1"/>
          </p:cNvSpPr>
          <p:nvPr>
            <p:ph type="title" idx="4294967295"/>
          </p:nvPr>
        </p:nvSpPr>
        <p:spPr/>
        <p:txBody>
          <a:bodyPr/>
          <a:lstStyle/>
          <a:p>
            <a:r>
              <a:rPr lang="en-US" altLang="zh-CN"/>
              <a:t>8.2.5  </a:t>
            </a:r>
            <a:r>
              <a:rPr lang="zh-CN" altLang="zh-CN"/>
              <a:t>存储过程（续）</a:t>
            </a:r>
          </a:p>
        </p:txBody>
      </p:sp>
      <p:sp>
        <p:nvSpPr>
          <p:cNvPr id="64514" name="内容占位符 2"/>
          <p:cNvSpPr>
            <a:spLocks noGrp="1" noChangeArrowheads="1"/>
          </p:cNvSpPr>
          <p:nvPr>
            <p:ph idx="4294967295"/>
          </p:nvPr>
        </p:nvSpPr>
        <p:spPr>
          <a:xfrm>
            <a:off x="216502" y="915566"/>
            <a:ext cx="8497192" cy="3548037"/>
          </a:xfrm>
        </p:spPr>
        <p:txBody>
          <a:bodyPr/>
          <a:lstStyle/>
          <a:p>
            <a:pPr>
              <a:lnSpc>
                <a:spcPct val="120000"/>
              </a:lnSpc>
              <a:buFont typeface="Wingdings" panose="05000000000000000000" pitchFamily="2" charset="2"/>
              <a:buNone/>
            </a:pPr>
            <a:r>
              <a:rPr lang="en-US" altLang="zh-CN" sz="2400" dirty="0"/>
              <a:t>1.</a:t>
            </a:r>
            <a:r>
              <a:rPr lang="zh-CN" altLang="en-US" sz="2400" dirty="0"/>
              <a:t>创建存储过程（续）</a:t>
            </a:r>
          </a:p>
          <a:p>
            <a:pPr lvl="1">
              <a:lnSpc>
                <a:spcPct val="120000"/>
              </a:lnSpc>
            </a:pPr>
            <a:r>
              <a:rPr lang="zh-CN" altLang="en-US" sz="2000" dirty="0"/>
              <a:t>过程名：数据库服务器合法的对象标识</a:t>
            </a:r>
          </a:p>
          <a:p>
            <a:pPr lvl="1">
              <a:lnSpc>
                <a:spcPct val="120000"/>
              </a:lnSpc>
            </a:pPr>
            <a:r>
              <a:rPr lang="zh-CN" altLang="en-US" sz="2000" dirty="0"/>
              <a:t>参数列表：存储过程提供了 </a:t>
            </a:r>
            <a:r>
              <a:rPr lang="en-US" altLang="zh-CN" sz="2000" dirty="0"/>
              <a:t>IN</a:t>
            </a:r>
            <a:r>
              <a:rPr lang="zh-CN" altLang="en-US" sz="2000" dirty="0"/>
              <a:t>、</a:t>
            </a:r>
            <a:r>
              <a:rPr lang="en-US" altLang="zh-CN" sz="2000" dirty="0"/>
              <a:t>OUT</a:t>
            </a:r>
            <a:r>
              <a:rPr lang="zh-CN" altLang="en-US" sz="2000" dirty="0"/>
              <a:t>、</a:t>
            </a:r>
            <a:r>
              <a:rPr lang="en-US" altLang="zh-CN" sz="2000" dirty="0"/>
              <a:t>INOUT </a:t>
            </a:r>
            <a:r>
              <a:rPr lang="zh-CN" altLang="en-US" sz="2000" dirty="0"/>
              <a:t>三种参数模式，分别对应输入、输出、输入输出三种语义，不声明参数模式时，缺省为 </a:t>
            </a:r>
            <a:r>
              <a:rPr lang="en-US" altLang="zh-CN" sz="2000" dirty="0"/>
              <a:t>IN </a:t>
            </a:r>
            <a:r>
              <a:rPr lang="zh-CN" altLang="en-US" sz="2000" dirty="0"/>
              <a:t>类型。输入参数在被调用时需要指定参数值，输出参数调用时不传入参数值，而是作为返回值返回。输入输出参数调用时需要传入初始值，并会返回操作后的最终值。参数列表中需要指定参数模式、参数名、以及参数的</a:t>
            </a:r>
            <a:r>
              <a:rPr lang="zh-CN" altLang="en-US" sz="2000" dirty="0" smtClean="0"/>
              <a:t>数据类型</a:t>
            </a:r>
            <a:endParaRPr lang="en-US" altLang="zh-CN" sz="2000" dirty="0"/>
          </a:p>
          <a:p>
            <a:pPr lvl="1">
              <a:lnSpc>
                <a:spcPct val="120000"/>
              </a:lnSpc>
            </a:pPr>
            <a:r>
              <a:rPr lang="zh-CN" altLang="en-US" sz="2000" dirty="0"/>
              <a:t>过程体：是一个</a:t>
            </a:r>
            <a:r>
              <a:rPr lang="en-US" altLang="zh-CN" sz="2000" dirty="0"/>
              <a:t>&lt;</a:t>
            </a:r>
            <a:r>
              <a:rPr lang="zh-CN" altLang="en-US" sz="2000" dirty="0"/>
              <a:t>过程化</a:t>
            </a:r>
            <a:r>
              <a:rPr lang="en-US" altLang="zh-CN" sz="2000" dirty="0"/>
              <a:t>SQL</a:t>
            </a:r>
            <a:r>
              <a:rPr lang="zh-CN" altLang="en-US" sz="2000" dirty="0"/>
              <a:t>块</a:t>
            </a:r>
            <a:r>
              <a:rPr lang="en-US" altLang="zh-CN" sz="2000" dirty="0"/>
              <a:t>&gt;</a:t>
            </a:r>
            <a:r>
              <a:rPr lang="zh-CN" altLang="en-US" sz="2000" dirty="0"/>
              <a:t>，包括声明部分和可执行语句部分 </a:t>
            </a:r>
          </a:p>
          <a:p>
            <a:endParaRPr lang="zh-CN" altLang="en-US" sz="2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1"/>
          <p:cNvSpPr>
            <a:spLocks noGrp="1" noChangeArrowheads="1"/>
          </p:cNvSpPr>
          <p:nvPr>
            <p:ph type="title" idx="4294967295"/>
          </p:nvPr>
        </p:nvSpPr>
        <p:spPr/>
        <p:txBody>
          <a:bodyPr/>
          <a:lstStyle/>
          <a:p>
            <a:r>
              <a:rPr lang="en-US" altLang="zh-CN"/>
              <a:t>8.2.5  </a:t>
            </a:r>
            <a:r>
              <a:rPr lang="zh-CN" altLang="zh-CN"/>
              <a:t>存储过程（续）</a:t>
            </a:r>
          </a:p>
        </p:txBody>
      </p:sp>
      <p:sp>
        <p:nvSpPr>
          <p:cNvPr id="65538" name="内容占位符 2"/>
          <p:cNvSpPr>
            <a:spLocks noGrp="1" noChangeArrowheads="1"/>
          </p:cNvSpPr>
          <p:nvPr>
            <p:ph idx="4294967295"/>
          </p:nvPr>
        </p:nvSpPr>
        <p:spPr>
          <a:xfrm>
            <a:off x="395288" y="728663"/>
            <a:ext cx="8497887" cy="3822700"/>
          </a:xfrm>
        </p:spPr>
        <p:txBody>
          <a:bodyPr/>
          <a:lstStyle/>
          <a:p>
            <a:r>
              <a:rPr lang="en-US" altLang="zh-CN" sz="2400" dirty="0"/>
              <a:t>[</a:t>
            </a:r>
            <a:r>
              <a:rPr lang="zh-CN" altLang="en-US" sz="2400" dirty="0"/>
              <a:t>例</a:t>
            </a:r>
            <a:r>
              <a:rPr lang="en-US" altLang="zh-CN" sz="2400" dirty="0"/>
              <a:t>8.5]</a:t>
            </a:r>
            <a:r>
              <a:rPr lang="zh-CN" altLang="en-US" sz="2400" dirty="0"/>
              <a:t>给定学生学号，计算学生的平均学分绩点</a:t>
            </a:r>
            <a:r>
              <a:rPr lang="en-US" altLang="zh-CN" sz="2400" dirty="0"/>
              <a:t>GPA</a:t>
            </a:r>
            <a:r>
              <a:rPr lang="zh-CN" altLang="en-US" sz="2400" dirty="0"/>
              <a:t>。</a:t>
            </a:r>
            <a:endParaRPr lang="en-US" altLang="zh-CN" sz="2400" dirty="0"/>
          </a:p>
          <a:p>
            <a:r>
              <a:rPr lang="zh-CN" altLang="zh-CN" sz="2400" dirty="0"/>
              <a:t>求解思路为：</a:t>
            </a:r>
            <a:endParaRPr lang="en-US" altLang="zh-CN" sz="2400" dirty="0"/>
          </a:p>
          <a:p>
            <a:pPr lvl="1"/>
            <a:r>
              <a:rPr lang="zh-CN" altLang="zh-CN" sz="2200" dirty="0"/>
              <a:t>给定学生学号，找出该学生所有选修课程的学分、成绩</a:t>
            </a:r>
            <a:endParaRPr lang="en-US" altLang="zh-CN" sz="2200" dirty="0"/>
          </a:p>
          <a:p>
            <a:pPr lvl="1"/>
            <a:r>
              <a:rPr lang="zh-CN" altLang="zh-CN" sz="2200" dirty="0"/>
              <a:t>根据每门课程的成绩，参照成绩和绩点对照表，确定该成绩所处的范围，找出该门课程对应的学分绩</a:t>
            </a:r>
            <a:r>
              <a:rPr lang="zh-CN" altLang="zh-CN" sz="2200" dirty="0" smtClean="0"/>
              <a:t>点</a:t>
            </a:r>
            <a:endParaRPr lang="zh-CN" altLang="zh-CN" sz="2200" dirty="0"/>
          </a:p>
          <a:p>
            <a:pPr lvl="1"/>
            <a:endParaRPr lang="en-US" altLang="zh-CN" sz="1400" dirty="0"/>
          </a:p>
          <a:p>
            <a:pPr>
              <a:lnSpc>
                <a:spcPct val="120000"/>
              </a:lnSpc>
              <a:buFont typeface="Wingdings" panose="05000000000000000000" pitchFamily="2" charset="2"/>
              <a:buNone/>
            </a:pPr>
            <a:r>
              <a:rPr lang="en-US" altLang="zh-CN" sz="1600" dirty="0"/>
              <a:t>	</a:t>
            </a:r>
          </a:p>
          <a:p>
            <a:pPr>
              <a:lnSpc>
                <a:spcPct val="70000"/>
              </a:lnSpc>
              <a:buFont typeface="Wingdings" panose="05000000000000000000" pitchFamily="2" charset="2"/>
              <a:buNone/>
            </a:pPr>
            <a:r>
              <a:rPr lang="en-US" altLang="zh-CN" sz="1800" dirty="0"/>
              <a:t>	</a:t>
            </a:r>
            <a:endParaRPr lang="zh-CN" altLang="en-US" sz="1600" dirty="0"/>
          </a:p>
        </p:txBody>
      </p:sp>
      <p:graphicFrame>
        <p:nvGraphicFramePr>
          <p:cNvPr id="6" name="表格 2"/>
          <p:cNvGraphicFramePr>
            <a:graphicFrameLocks noGrp="1"/>
          </p:cNvGraphicFramePr>
          <p:nvPr>
            <p:extLst>
              <p:ext uri="{D42A27DB-BD31-4B8C-83A1-F6EECF244321}">
                <p14:modId xmlns:p14="http://schemas.microsoft.com/office/powerpoint/2010/main" val="4013996623"/>
              </p:ext>
            </p:extLst>
          </p:nvPr>
        </p:nvGraphicFramePr>
        <p:xfrm>
          <a:off x="250825" y="3076575"/>
          <a:ext cx="5184775" cy="1631993"/>
        </p:xfrm>
        <a:graphic>
          <a:graphicData uri="http://schemas.openxmlformats.org/drawingml/2006/table">
            <a:tbl>
              <a:tblPr/>
              <a:tblGrid>
                <a:gridCol w="971698">
                  <a:extLst>
                    <a:ext uri="{9D8B030D-6E8A-4147-A177-3AD203B41FA5}">
                      <a16:colId xmlns:a16="http://schemas.microsoft.com/office/drawing/2014/main" xmlns="" val="20000"/>
                    </a:ext>
                  </a:extLst>
                </a:gridCol>
                <a:gridCol w="756559">
                  <a:extLst>
                    <a:ext uri="{9D8B030D-6E8A-4147-A177-3AD203B41FA5}">
                      <a16:colId xmlns:a16="http://schemas.microsoft.com/office/drawing/2014/main" xmlns="" val="20001"/>
                    </a:ext>
                  </a:extLst>
                </a:gridCol>
                <a:gridCol w="702179">
                  <a:extLst>
                    <a:ext uri="{9D8B030D-6E8A-4147-A177-3AD203B41FA5}">
                      <a16:colId xmlns:a16="http://schemas.microsoft.com/office/drawing/2014/main" xmlns="" val="20002"/>
                    </a:ext>
                  </a:extLst>
                </a:gridCol>
                <a:gridCol w="1133649">
                  <a:extLst>
                    <a:ext uri="{9D8B030D-6E8A-4147-A177-3AD203B41FA5}">
                      <a16:colId xmlns:a16="http://schemas.microsoft.com/office/drawing/2014/main" xmlns="" val="20003"/>
                    </a:ext>
                  </a:extLst>
                </a:gridCol>
                <a:gridCol w="1620690">
                  <a:extLst>
                    <a:ext uri="{9D8B030D-6E8A-4147-A177-3AD203B41FA5}">
                      <a16:colId xmlns:a16="http://schemas.microsoft.com/office/drawing/2014/main" xmlns="" val="20004"/>
                    </a:ext>
                  </a:extLst>
                </a:gridCol>
              </a:tblGrid>
              <a:tr h="518071">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chemeClr val="accent4"/>
                          </a:solidFill>
                          <a:effectLst/>
                          <a:latin typeface="Arial" panose="020B0604020202020204" pitchFamily="34" charset="0"/>
                          <a:ea typeface="宋体" pitchFamily="2" charset="-122"/>
                        </a:rPr>
                        <a:t>学号</a:t>
                      </a:r>
                      <a:endParaRPr kumimoji="0" lang="en-US" altLang="zh-CN" sz="1400" b="1" i="0" u="none" strike="noStrike" cap="none" normalizeH="0" baseline="0" dirty="0">
                        <a:ln>
                          <a:noFill/>
                        </a:ln>
                        <a:solidFill>
                          <a:schemeClr val="accent4"/>
                        </a:solidFill>
                        <a:effectLst/>
                        <a:latin typeface="Arial" panose="020B0604020202020204"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err="1">
                          <a:ln>
                            <a:noFill/>
                          </a:ln>
                          <a:solidFill>
                            <a:schemeClr val="accent4"/>
                          </a:solidFill>
                          <a:effectLst/>
                          <a:latin typeface="Arial" panose="020B0604020202020204" pitchFamily="34" charset="0"/>
                          <a:ea typeface="宋体" pitchFamily="2" charset="-122"/>
                        </a:rPr>
                        <a:t>Sno</a:t>
                      </a:r>
                      <a:endParaRPr kumimoji="0" lang="zh-CN" altLang="en-US" sz="1400" b="1" i="0" u="none" strike="noStrike" cap="none" normalizeH="0" baseline="0" dirty="0">
                        <a:ln>
                          <a:noFill/>
                        </a:ln>
                        <a:solidFill>
                          <a:schemeClr val="accent4"/>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chemeClr val="accent4"/>
                          </a:solidFill>
                          <a:effectLst/>
                          <a:latin typeface="Arial" panose="020B0604020202020204" pitchFamily="34" charset="0"/>
                          <a:ea typeface="宋体" pitchFamily="2" charset="-122"/>
                        </a:rPr>
                        <a:t>课程号</a:t>
                      </a:r>
                      <a:r>
                        <a:rPr kumimoji="0" lang="en-US" altLang="zh-CN" sz="1400" b="1" i="0" u="none" strike="noStrike" cap="none" normalizeH="0" baseline="0" dirty="0" err="1">
                          <a:ln>
                            <a:noFill/>
                          </a:ln>
                          <a:solidFill>
                            <a:schemeClr val="accent4"/>
                          </a:solidFill>
                          <a:effectLst/>
                          <a:latin typeface="Arial" panose="020B0604020202020204" pitchFamily="34" charset="0"/>
                          <a:ea typeface="宋体" pitchFamily="2" charset="-122"/>
                        </a:rPr>
                        <a:t>Cno</a:t>
                      </a:r>
                      <a:endParaRPr kumimoji="0" lang="zh-CN" altLang="en-US" sz="1400" b="1" i="0" u="none" strike="noStrike" cap="none" normalizeH="0" baseline="0" dirty="0">
                        <a:ln>
                          <a:noFill/>
                        </a:ln>
                        <a:solidFill>
                          <a:schemeClr val="accent4"/>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a:ln>
                            <a:noFill/>
                          </a:ln>
                          <a:solidFill>
                            <a:schemeClr val="accent4"/>
                          </a:solidFill>
                          <a:effectLst/>
                          <a:latin typeface="Arial" panose="020B0604020202020204" pitchFamily="34" charset="0"/>
                          <a:ea typeface="宋体" pitchFamily="2" charset="-122"/>
                        </a:rPr>
                        <a:t>成绩</a:t>
                      </a:r>
                      <a:r>
                        <a:rPr kumimoji="0" lang="en-US" altLang="zh-CN" sz="1400" b="1" i="0" u="none" strike="noStrike" cap="none" normalizeH="0" baseline="0">
                          <a:ln>
                            <a:noFill/>
                          </a:ln>
                          <a:solidFill>
                            <a:schemeClr val="accent4"/>
                          </a:solidFill>
                          <a:effectLst/>
                          <a:latin typeface="Arial" panose="020B0604020202020204" pitchFamily="34" charset="0"/>
                          <a:ea typeface="宋体" pitchFamily="2" charset="-122"/>
                        </a:rPr>
                        <a:t>Grade</a:t>
                      </a:r>
                      <a:endParaRPr kumimoji="0" lang="zh-CN" altLang="en-US" sz="1400" b="1" i="0" u="none" strike="noStrike" cap="none" normalizeH="0" baseline="0">
                        <a:ln>
                          <a:noFill/>
                        </a:ln>
                        <a:solidFill>
                          <a:schemeClr val="accent4"/>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chemeClr val="accent4"/>
                          </a:solidFill>
                          <a:effectLst/>
                          <a:latin typeface="Arial" panose="020B0604020202020204" pitchFamily="34" charset="0"/>
                          <a:ea typeface="宋体" pitchFamily="2" charset="-122"/>
                        </a:rPr>
                        <a:t>选课学期</a:t>
                      </a: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accent4"/>
                          </a:solidFill>
                          <a:effectLst/>
                          <a:latin typeface="Arial" panose="020B0604020202020204" pitchFamily="34" charset="0"/>
                          <a:ea typeface="宋体" pitchFamily="2" charset="-122"/>
                        </a:rPr>
                        <a:t>Semester</a:t>
                      </a: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chemeClr val="accent4"/>
                          </a:solidFill>
                          <a:effectLst/>
                          <a:latin typeface="Arial" panose="020B0604020202020204" pitchFamily="34" charset="0"/>
                          <a:ea typeface="宋体" pitchFamily="2" charset="-122"/>
                        </a:rPr>
                        <a:t>教学班</a:t>
                      </a: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err="1">
                          <a:ln>
                            <a:noFill/>
                          </a:ln>
                          <a:solidFill>
                            <a:schemeClr val="accent4"/>
                          </a:solidFill>
                          <a:effectLst/>
                          <a:latin typeface="Arial" panose="020B0604020202020204" pitchFamily="34" charset="0"/>
                          <a:ea typeface="宋体" pitchFamily="2" charset="-122"/>
                        </a:rPr>
                        <a:t>Teachingclass</a:t>
                      </a:r>
                      <a:endParaRPr kumimoji="0" lang="en-US" altLang="zh-CN" sz="1400" b="1" i="0" u="none" strike="noStrike" cap="none" normalizeH="0" baseline="0" dirty="0">
                        <a:ln>
                          <a:noFill/>
                        </a:ln>
                        <a:solidFill>
                          <a:schemeClr val="accent4"/>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71293">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Arial" panose="020B0604020202020204" pitchFamily="34" charset="0"/>
                          <a:ea typeface="宋体" pitchFamily="2" charset="-122"/>
                        </a:rPr>
                        <a:t>20180001</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400" b="1" i="0" u="none" strike="noStrike" cap="none" normalizeH="0" baseline="0">
                          <a:ln>
                            <a:noFill/>
                          </a:ln>
                          <a:solidFill>
                            <a:srgbClr val="000000"/>
                          </a:solidFill>
                          <a:effectLst/>
                          <a:latin typeface="Arial" panose="020B0604020202020204" pitchFamily="34" charset="0"/>
                          <a:ea typeface="宋体" pitchFamily="2" charset="-122"/>
                        </a:rPr>
                        <a:t>81001</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Arial" panose="020B0604020202020204" pitchFamily="34" charset="0"/>
                          <a:ea typeface="宋体" pitchFamily="2" charset="-122"/>
                        </a:rPr>
                        <a:t>85</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Arial" panose="020B0604020202020204" pitchFamily="34" charset="0"/>
                          <a:ea typeface="宋体" pitchFamily="2" charset="-122"/>
                        </a:rPr>
                        <a:t>20192</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Arial" panose="020B0604020202020204" pitchFamily="34" charset="0"/>
                          <a:ea typeface="宋体" pitchFamily="2" charset="-122"/>
                        </a:rPr>
                        <a:t>81001-01</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1"/>
                  </a:ext>
                </a:extLst>
              </a:tr>
              <a:tr h="371293">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Arial" panose="020B0604020202020204" pitchFamily="34" charset="0"/>
                          <a:ea typeface="宋体" pitchFamily="2" charset="-122"/>
                        </a:rPr>
                        <a:t>20180001</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400" b="1" i="0" u="none" strike="noStrike" cap="none" normalizeH="0" baseline="0" dirty="0">
                          <a:ln>
                            <a:noFill/>
                          </a:ln>
                          <a:solidFill>
                            <a:srgbClr val="000000"/>
                          </a:solidFill>
                          <a:effectLst/>
                          <a:latin typeface="Arial" panose="020B0604020202020204" pitchFamily="34" charset="0"/>
                          <a:ea typeface="宋体" pitchFamily="2" charset="-122"/>
                        </a:rPr>
                        <a:t>8100</a:t>
                      </a:r>
                      <a:r>
                        <a:rPr kumimoji="0" lang="en-US" altLang="zh-CN" sz="1400" b="1" i="0" u="none" strike="noStrike" cap="none" normalizeH="0" baseline="0" dirty="0">
                          <a:ln>
                            <a:noFill/>
                          </a:ln>
                          <a:solidFill>
                            <a:srgbClr val="000000"/>
                          </a:solidFill>
                          <a:effectLst/>
                          <a:latin typeface="Arial" panose="020B0604020202020204" pitchFamily="34" charset="0"/>
                          <a:ea typeface="宋体" pitchFamily="2" charset="-122"/>
                        </a:rPr>
                        <a:t>2</a:t>
                      </a:r>
                      <a:endPar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Arial" panose="020B0604020202020204" pitchFamily="34" charset="0"/>
                          <a:ea typeface="宋体" pitchFamily="2" charset="-122"/>
                        </a:rPr>
                        <a:t>96</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Arial" panose="020B0604020202020204" pitchFamily="34" charset="0"/>
                          <a:ea typeface="宋体" pitchFamily="2" charset="-122"/>
                        </a:rPr>
                        <a:t>20201</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Arial" panose="020B0604020202020204" pitchFamily="34" charset="0"/>
                          <a:ea typeface="宋体" pitchFamily="2" charset="-122"/>
                        </a:rPr>
                        <a:t>81002-01</a:t>
                      </a:r>
                      <a:endPar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xmlns="" val="10002"/>
                  </a:ext>
                </a:extLst>
              </a:tr>
              <a:tr h="371293">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Arial" panose="020B0604020202020204" pitchFamily="34" charset="0"/>
                          <a:ea typeface="宋体" pitchFamily="2" charset="-122"/>
                        </a:rPr>
                        <a:t>20180001</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400" b="1" i="0" u="none" strike="noStrike" cap="none" normalizeH="0" baseline="0">
                          <a:ln>
                            <a:noFill/>
                          </a:ln>
                          <a:solidFill>
                            <a:srgbClr val="000000"/>
                          </a:solidFill>
                          <a:effectLst/>
                          <a:latin typeface="Arial" panose="020B0604020202020204" pitchFamily="34" charset="0"/>
                          <a:ea typeface="宋体" pitchFamily="2" charset="-122"/>
                        </a:rPr>
                        <a:t>8100</a:t>
                      </a:r>
                      <a:r>
                        <a:rPr kumimoji="0" lang="en-US" altLang="zh-CN" sz="1400" b="1" i="0" u="none" strike="noStrike" cap="none" normalizeH="0" baseline="0">
                          <a:ln>
                            <a:noFill/>
                          </a:ln>
                          <a:solidFill>
                            <a:srgbClr val="000000"/>
                          </a:solidFill>
                          <a:effectLst/>
                          <a:latin typeface="Arial" panose="020B0604020202020204" pitchFamily="34" charset="0"/>
                          <a:ea typeface="宋体" pitchFamily="2" charset="-122"/>
                        </a:rPr>
                        <a:t>3</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Arial" panose="020B0604020202020204" pitchFamily="34" charset="0"/>
                          <a:ea typeface="宋体" pitchFamily="2" charset="-122"/>
                        </a:rPr>
                        <a:t>87</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Arial" panose="020B0604020202020204" pitchFamily="34" charset="0"/>
                          <a:ea typeface="宋体" pitchFamily="2" charset="-122"/>
                        </a:rPr>
                        <a:t>20202</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Arial" panose="020B0604020202020204" pitchFamily="34" charset="0"/>
                          <a:ea typeface="宋体" pitchFamily="2" charset="-122"/>
                        </a:rPr>
                        <a:t>81003-01</a:t>
                      </a:r>
                      <a:endPar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3"/>
                  </a:ext>
                </a:extLst>
              </a:tr>
            </a:tbl>
          </a:graphicData>
        </a:graphic>
      </p:graphicFrame>
      <p:graphicFrame>
        <p:nvGraphicFramePr>
          <p:cNvPr id="7" name="表格 6"/>
          <p:cNvGraphicFramePr>
            <a:graphicFrameLocks noGrp="1"/>
          </p:cNvGraphicFramePr>
          <p:nvPr/>
        </p:nvGraphicFramePr>
        <p:xfrm>
          <a:off x="5580063" y="3076575"/>
          <a:ext cx="3457575" cy="1631949"/>
        </p:xfrm>
        <a:graphic>
          <a:graphicData uri="http://schemas.openxmlformats.org/drawingml/2006/table">
            <a:tbl>
              <a:tblPr>
                <a:tableStyleId>{5C22544A-7EE6-4342-B048-85BDC9FD1C3A}</a:tableStyleId>
              </a:tblPr>
              <a:tblGrid>
                <a:gridCol w="786945">
                  <a:extLst>
                    <a:ext uri="{9D8B030D-6E8A-4147-A177-3AD203B41FA5}">
                      <a16:colId xmlns:a16="http://schemas.microsoft.com/office/drawing/2014/main" xmlns="" val="20000"/>
                    </a:ext>
                  </a:extLst>
                </a:gridCol>
                <a:gridCol w="903741">
                  <a:extLst>
                    <a:ext uri="{9D8B030D-6E8A-4147-A177-3AD203B41FA5}">
                      <a16:colId xmlns:a16="http://schemas.microsoft.com/office/drawing/2014/main" xmlns="" val="20001"/>
                    </a:ext>
                  </a:extLst>
                </a:gridCol>
                <a:gridCol w="974246">
                  <a:extLst>
                    <a:ext uri="{9D8B030D-6E8A-4147-A177-3AD203B41FA5}">
                      <a16:colId xmlns:a16="http://schemas.microsoft.com/office/drawing/2014/main" xmlns="" val="20002"/>
                    </a:ext>
                  </a:extLst>
                </a:gridCol>
                <a:gridCol w="792643">
                  <a:extLst>
                    <a:ext uri="{9D8B030D-6E8A-4147-A177-3AD203B41FA5}">
                      <a16:colId xmlns:a16="http://schemas.microsoft.com/office/drawing/2014/main" xmlns="" val="20003"/>
                    </a:ext>
                  </a:extLst>
                </a:gridCol>
              </a:tblGrid>
              <a:tr h="26446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编码</a:t>
                      </a:r>
                    </a:p>
                  </a:txBody>
                  <a:tcPr marL="9526" marR="9526" marT="9521" marB="9521">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成绩下限</a:t>
                      </a:r>
                    </a:p>
                  </a:txBody>
                  <a:tcPr marL="9526" marR="9526" marT="9521" marB="9521" anchor="c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成绩上限</a:t>
                      </a:r>
                    </a:p>
                  </a:txBody>
                  <a:tcPr marL="9526" marR="9526" marT="9521" marB="9521" anchor="c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kern="1200" cap="none" normalizeH="0" baseline="0" dirty="0">
                          <a:ln>
                            <a:noFill/>
                          </a:ln>
                          <a:solidFill>
                            <a:schemeClr val="accent4"/>
                          </a:solidFill>
                          <a:effectLst/>
                          <a:latin typeface="Arial" panose="020B0604020202020204" pitchFamily="34" charset="0"/>
                          <a:ea typeface="宋体" pitchFamily="2" charset="-122"/>
                          <a:cs typeface="+mn-cs"/>
                        </a:rPr>
                        <a:t>绩点</a:t>
                      </a:r>
                    </a:p>
                  </a:txBody>
                  <a:tcPr marL="9526" marR="9526" marT="9521" marB="9521" anchor="ctr">
                    <a:solidFill>
                      <a:schemeClr val="accent1"/>
                    </a:solidFill>
                  </a:tcPr>
                </a:tc>
                <a:extLst>
                  <a:ext uri="{0D108BD9-81ED-4DB2-BD59-A6C34878D82A}">
                    <a16:rowId xmlns:a16="http://schemas.microsoft.com/office/drawing/2014/main" xmlns="" val="10000"/>
                  </a:ext>
                </a:extLst>
              </a:tr>
              <a:tr h="27951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1</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dirty="0">
                          <a:ln>
                            <a:noFill/>
                          </a:ln>
                          <a:solidFill>
                            <a:schemeClr val="accent4"/>
                          </a:solidFill>
                          <a:effectLst/>
                          <a:latin typeface="Arial" panose="020B0604020202020204" pitchFamily="34" charset="0"/>
                          <a:ea typeface="宋体" pitchFamily="2" charset="-122"/>
                          <a:cs typeface="+mn-cs"/>
                        </a:rPr>
                        <a:t>0</a:t>
                      </a:r>
                      <a:endParaRPr kumimoji="0" lang="zh-CN" altLang="en-US" sz="1400" b="1" i="0" u="none" strike="noStrike" kern="1200" cap="none" normalizeH="0" baseline="0" dirty="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59</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0</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extLst>
                  <a:ext uri="{0D108BD9-81ED-4DB2-BD59-A6C34878D82A}">
                    <a16:rowId xmlns:a16="http://schemas.microsoft.com/office/drawing/2014/main" xmlns="" val="10001"/>
                  </a:ext>
                </a:extLst>
              </a:tr>
              <a:tr h="27951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2</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60</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69</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1</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extLst>
                  <a:ext uri="{0D108BD9-81ED-4DB2-BD59-A6C34878D82A}">
                    <a16:rowId xmlns:a16="http://schemas.microsoft.com/office/drawing/2014/main" xmlns="" val="10002"/>
                  </a:ext>
                </a:extLst>
              </a:tr>
              <a:tr h="26446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3</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70</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79</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2</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extLst>
                  <a:ext uri="{0D108BD9-81ED-4DB2-BD59-A6C34878D82A}">
                    <a16:rowId xmlns:a16="http://schemas.microsoft.com/office/drawing/2014/main" xmlns="" val="10003"/>
                  </a:ext>
                </a:extLst>
              </a:tr>
              <a:tr h="27951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4</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80</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89</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3</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extLst>
                  <a:ext uri="{0D108BD9-81ED-4DB2-BD59-A6C34878D82A}">
                    <a16:rowId xmlns:a16="http://schemas.microsoft.com/office/drawing/2014/main" xmlns="" val="10004"/>
                  </a:ext>
                </a:extLst>
              </a:tr>
              <a:tr h="26446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5</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90</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100</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dirty="0">
                          <a:ln>
                            <a:noFill/>
                          </a:ln>
                          <a:solidFill>
                            <a:schemeClr val="accent4"/>
                          </a:solidFill>
                          <a:effectLst/>
                          <a:latin typeface="Arial" panose="020B0604020202020204" pitchFamily="34" charset="0"/>
                          <a:ea typeface="宋体" pitchFamily="2" charset="-122"/>
                          <a:cs typeface="+mn-cs"/>
                        </a:rPr>
                        <a:t>4</a:t>
                      </a:r>
                      <a:endParaRPr kumimoji="0" lang="zh-CN" altLang="en-US" sz="1400" b="1" i="0" u="none" strike="noStrike" kern="1200" cap="none" normalizeH="0" baseline="0" dirty="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extLst>
                  <a:ext uri="{0D108BD9-81ED-4DB2-BD59-A6C34878D82A}">
                    <a16:rowId xmlns:a16="http://schemas.microsoft.com/office/drawing/2014/main" xmlns="" val="10005"/>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
          <p:cNvSpPr>
            <a:spLocks noGrp="1" noChangeArrowheads="1"/>
          </p:cNvSpPr>
          <p:nvPr>
            <p:ph type="title" idx="4294967295"/>
          </p:nvPr>
        </p:nvSpPr>
        <p:spPr/>
        <p:txBody>
          <a:bodyPr/>
          <a:lstStyle/>
          <a:p>
            <a:r>
              <a:rPr lang="en-US" altLang="zh-CN"/>
              <a:t>8.2.5  </a:t>
            </a:r>
            <a:r>
              <a:rPr lang="zh-CN" altLang="zh-CN"/>
              <a:t>存储过程（续）</a:t>
            </a:r>
          </a:p>
        </p:txBody>
      </p:sp>
      <p:sp>
        <p:nvSpPr>
          <p:cNvPr id="66562" name="内容占位符 2"/>
          <p:cNvSpPr>
            <a:spLocks noGrp="1" noChangeArrowheads="1"/>
          </p:cNvSpPr>
          <p:nvPr>
            <p:ph idx="4294967295"/>
          </p:nvPr>
        </p:nvSpPr>
        <p:spPr>
          <a:xfrm>
            <a:off x="395288" y="728663"/>
            <a:ext cx="8497191" cy="3822700"/>
          </a:xfrm>
        </p:spPr>
        <p:txBody>
          <a:bodyPr/>
          <a:lstStyle/>
          <a:p>
            <a:r>
              <a:rPr lang="en-US" altLang="zh-CN" dirty="0"/>
              <a:t>[</a:t>
            </a:r>
            <a:r>
              <a:rPr lang="zh-CN" altLang="en-US" dirty="0"/>
              <a:t>例</a:t>
            </a:r>
            <a:r>
              <a:rPr lang="en-US" altLang="zh-CN" dirty="0"/>
              <a:t>8.5]</a:t>
            </a:r>
            <a:r>
              <a:rPr lang="zh-CN" altLang="en-US" dirty="0"/>
              <a:t>给定学生学号，计算学生的平均学分绩点</a:t>
            </a:r>
            <a:r>
              <a:rPr lang="en-US" altLang="zh-CN" dirty="0"/>
              <a:t>GPA</a:t>
            </a:r>
          </a:p>
          <a:p>
            <a:pPr lvl="1"/>
            <a:r>
              <a:rPr lang="zh-CN" altLang="en-US" dirty="0"/>
              <a:t>“</a:t>
            </a:r>
            <a:r>
              <a:rPr lang="en-US" altLang="zh-CN" dirty="0"/>
              <a:t>81001”</a:t>
            </a:r>
            <a:r>
              <a:rPr lang="zh-CN" altLang="en-US" dirty="0"/>
              <a:t>课程考试成绩为</a:t>
            </a:r>
            <a:r>
              <a:rPr lang="en-US" altLang="zh-CN" dirty="0"/>
              <a:t>85</a:t>
            </a:r>
            <a:r>
              <a:rPr lang="zh-CN" altLang="en-US" dirty="0"/>
              <a:t>分，参照右下表，</a:t>
            </a:r>
            <a:r>
              <a:rPr lang="en-US" altLang="zh-CN" dirty="0"/>
              <a:t>85</a:t>
            </a:r>
            <a:r>
              <a:rPr lang="zh-CN" altLang="en-US" dirty="0"/>
              <a:t>分对应成绩范围为</a:t>
            </a:r>
            <a:r>
              <a:rPr lang="en-US" altLang="zh-CN" dirty="0"/>
              <a:t>[80,89]</a:t>
            </a:r>
            <a:r>
              <a:rPr lang="zh-CN" altLang="en-US" dirty="0"/>
              <a:t>，该门课程对应的学分绩点为</a:t>
            </a:r>
            <a:r>
              <a:rPr lang="en-US" altLang="zh-CN" dirty="0" smtClean="0"/>
              <a:t>3</a:t>
            </a:r>
            <a:endParaRPr lang="en-US" altLang="zh-CN" dirty="0"/>
          </a:p>
          <a:p>
            <a:pPr lvl="1"/>
            <a:r>
              <a:rPr lang="zh-CN" altLang="en-US" dirty="0"/>
              <a:t>类似地，课程号为“</a:t>
            </a:r>
            <a:r>
              <a:rPr lang="en-US" altLang="zh-CN" dirty="0"/>
              <a:t>81002”</a:t>
            </a:r>
            <a:r>
              <a:rPr lang="zh-CN" altLang="en-US" dirty="0"/>
              <a:t>对应的学分绩点为</a:t>
            </a:r>
            <a:r>
              <a:rPr lang="en-US" altLang="zh-CN" dirty="0" smtClean="0"/>
              <a:t>4</a:t>
            </a:r>
            <a:endParaRPr lang="en-US" altLang="zh-CN" dirty="0"/>
          </a:p>
          <a:p>
            <a:pPr lvl="1"/>
            <a:r>
              <a:rPr lang="zh-CN" altLang="en-US" dirty="0"/>
              <a:t>课程号为“</a:t>
            </a:r>
            <a:r>
              <a:rPr lang="en-US" altLang="zh-CN" dirty="0"/>
              <a:t>81003”</a:t>
            </a:r>
            <a:r>
              <a:rPr lang="zh-CN" altLang="en-US" dirty="0"/>
              <a:t>对应的学分绩点为</a:t>
            </a:r>
            <a:r>
              <a:rPr lang="en-US" altLang="zh-CN" dirty="0" smtClean="0"/>
              <a:t>3</a:t>
            </a:r>
            <a:endParaRPr lang="en-US" altLang="zh-C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
          <p:cNvSpPr>
            <a:spLocks noGrp="1" noChangeArrowheads="1"/>
          </p:cNvSpPr>
          <p:nvPr>
            <p:ph type="title" idx="4294967295"/>
          </p:nvPr>
        </p:nvSpPr>
        <p:spPr/>
        <p:txBody>
          <a:bodyPr/>
          <a:lstStyle/>
          <a:p>
            <a:r>
              <a:rPr lang="en-US" altLang="zh-CN"/>
              <a:t>8.2.5  </a:t>
            </a:r>
            <a:r>
              <a:rPr lang="zh-CN" altLang="zh-CN"/>
              <a:t>存储过程（续）</a:t>
            </a:r>
          </a:p>
        </p:txBody>
      </p:sp>
      <p:sp>
        <p:nvSpPr>
          <p:cNvPr id="66562" name="内容占位符 2"/>
          <p:cNvSpPr>
            <a:spLocks noGrp="1" noChangeArrowheads="1"/>
          </p:cNvSpPr>
          <p:nvPr>
            <p:ph idx="4294967295"/>
          </p:nvPr>
        </p:nvSpPr>
        <p:spPr>
          <a:xfrm>
            <a:off x="395288" y="728663"/>
            <a:ext cx="8497191" cy="3822700"/>
          </a:xfrm>
        </p:spPr>
        <p:txBody>
          <a:bodyPr/>
          <a:lstStyle/>
          <a:p>
            <a:pPr lvl="1">
              <a:lnSpc>
                <a:spcPct val="120000"/>
              </a:lnSpc>
            </a:pPr>
            <a:r>
              <a:rPr lang="en-US" altLang="zh-CN" dirty="0"/>
              <a:t>81001-81003</a:t>
            </a:r>
            <a:r>
              <a:rPr lang="zh-CN" altLang="en-US" dirty="0"/>
              <a:t>三门课程的学分都是</a:t>
            </a:r>
            <a:r>
              <a:rPr lang="en-US" altLang="zh-CN" dirty="0"/>
              <a:t>4</a:t>
            </a:r>
            <a:r>
              <a:rPr lang="zh-CN" altLang="en-US" dirty="0"/>
              <a:t>。根据平均学分绩点</a:t>
            </a:r>
            <a:r>
              <a:rPr lang="en-US" altLang="zh-CN" dirty="0"/>
              <a:t>GPA</a:t>
            </a:r>
            <a:r>
              <a:rPr lang="zh-CN" altLang="en-US" dirty="0"/>
              <a:t>的计算公式</a:t>
            </a:r>
            <a:r>
              <a:rPr lang="en-US" altLang="zh-CN" dirty="0"/>
              <a:t>=</a:t>
            </a:r>
            <a:r>
              <a:rPr lang="zh-CN" altLang="en-US" dirty="0"/>
              <a:t>总学分绩</a:t>
            </a:r>
            <a:r>
              <a:rPr lang="en-US" altLang="zh-CN" dirty="0"/>
              <a:t>/</a:t>
            </a:r>
            <a:r>
              <a:rPr lang="zh-CN" altLang="en-US" dirty="0"/>
              <a:t>总学分</a:t>
            </a:r>
            <a:r>
              <a:rPr lang="en-US" altLang="zh-CN" dirty="0"/>
              <a:t>=</a:t>
            </a:r>
            <a:r>
              <a:rPr lang="zh-CN" altLang="en-US" dirty="0"/>
              <a:t>（每门课程的学分*对应课程的绩点）的总和</a:t>
            </a:r>
            <a:r>
              <a:rPr lang="en-US" altLang="zh-CN" dirty="0"/>
              <a:t>/12</a:t>
            </a:r>
            <a:r>
              <a:rPr lang="zh-CN" altLang="en-US" dirty="0"/>
              <a:t> </a:t>
            </a:r>
            <a:r>
              <a:rPr lang="en-US" altLang="zh-CN" dirty="0"/>
              <a:t>=</a:t>
            </a:r>
            <a:r>
              <a:rPr lang="zh-CN" altLang="en-US" dirty="0"/>
              <a:t> </a:t>
            </a:r>
            <a:r>
              <a:rPr lang="en-US" altLang="zh-CN" dirty="0"/>
              <a:t>(3*4 + 4*4 + 3*4)/12</a:t>
            </a:r>
            <a:r>
              <a:rPr lang="zh-CN" altLang="en-US" dirty="0"/>
              <a:t> </a:t>
            </a:r>
            <a:r>
              <a:rPr lang="en-US" altLang="zh-CN" dirty="0"/>
              <a:t>= 3.33</a:t>
            </a:r>
            <a:r>
              <a:rPr lang="en-US" altLang="zh-CN" sz="2200" dirty="0"/>
              <a:t>	</a:t>
            </a:r>
            <a:endParaRPr lang="zh-CN" altLang="en-US" sz="2200" dirty="0"/>
          </a:p>
        </p:txBody>
      </p:sp>
      <p:graphicFrame>
        <p:nvGraphicFramePr>
          <p:cNvPr id="5" name="表格 2"/>
          <p:cNvGraphicFramePr>
            <a:graphicFrameLocks noGrp="1"/>
          </p:cNvGraphicFramePr>
          <p:nvPr>
            <p:extLst>
              <p:ext uri="{D42A27DB-BD31-4B8C-83A1-F6EECF244321}">
                <p14:modId xmlns:p14="http://schemas.microsoft.com/office/powerpoint/2010/main" val="3081553105"/>
              </p:ext>
            </p:extLst>
          </p:nvPr>
        </p:nvGraphicFramePr>
        <p:xfrm>
          <a:off x="254637" y="2777552"/>
          <a:ext cx="5184775" cy="1631993"/>
        </p:xfrm>
        <a:graphic>
          <a:graphicData uri="http://schemas.openxmlformats.org/drawingml/2006/table">
            <a:tbl>
              <a:tblPr/>
              <a:tblGrid>
                <a:gridCol w="971698">
                  <a:extLst>
                    <a:ext uri="{9D8B030D-6E8A-4147-A177-3AD203B41FA5}">
                      <a16:colId xmlns:a16="http://schemas.microsoft.com/office/drawing/2014/main" xmlns="" val="20000"/>
                    </a:ext>
                  </a:extLst>
                </a:gridCol>
                <a:gridCol w="756559">
                  <a:extLst>
                    <a:ext uri="{9D8B030D-6E8A-4147-A177-3AD203B41FA5}">
                      <a16:colId xmlns:a16="http://schemas.microsoft.com/office/drawing/2014/main" xmlns="" val="20001"/>
                    </a:ext>
                  </a:extLst>
                </a:gridCol>
                <a:gridCol w="702179">
                  <a:extLst>
                    <a:ext uri="{9D8B030D-6E8A-4147-A177-3AD203B41FA5}">
                      <a16:colId xmlns:a16="http://schemas.microsoft.com/office/drawing/2014/main" xmlns="" val="20002"/>
                    </a:ext>
                  </a:extLst>
                </a:gridCol>
                <a:gridCol w="1133649">
                  <a:extLst>
                    <a:ext uri="{9D8B030D-6E8A-4147-A177-3AD203B41FA5}">
                      <a16:colId xmlns:a16="http://schemas.microsoft.com/office/drawing/2014/main" xmlns="" val="20003"/>
                    </a:ext>
                  </a:extLst>
                </a:gridCol>
                <a:gridCol w="1620690">
                  <a:extLst>
                    <a:ext uri="{9D8B030D-6E8A-4147-A177-3AD203B41FA5}">
                      <a16:colId xmlns:a16="http://schemas.microsoft.com/office/drawing/2014/main" xmlns="" val="20004"/>
                    </a:ext>
                  </a:extLst>
                </a:gridCol>
              </a:tblGrid>
              <a:tr h="518071">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chemeClr val="accent4"/>
                          </a:solidFill>
                          <a:effectLst/>
                          <a:latin typeface="Arial" panose="020B0604020202020204" pitchFamily="34" charset="0"/>
                          <a:ea typeface="宋体" pitchFamily="2" charset="-122"/>
                        </a:rPr>
                        <a:t>学号</a:t>
                      </a:r>
                      <a:endParaRPr kumimoji="0" lang="en-US" altLang="zh-CN" sz="1400" b="1" i="0" u="none" strike="noStrike" cap="none" normalizeH="0" baseline="0" dirty="0">
                        <a:ln>
                          <a:noFill/>
                        </a:ln>
                        <a:solidFill>
                          <a:schemeClr val="accent4"/>
                        </a:solidFill>
                        <a:effectLst/>
                        <a:latin typeface="Arial" panose="020B0604020202020204"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err="1">
                          <a:ln>
                            <a:noFill/>
                          </a:ln>
                          <a:solidFill>
                            <a:schemeClr val="accent4"/>
                          </a:solidFill>
                          <a:effectLst/>
                          <a:latin typeface="Arial" panose="020B0604020202020204" pitchFamily="34" charset="0"/>
                          <a:ea typeface="宋体" pitchFamily="2" charset="-122"/>
                        </a:rPr>
                        <a:t>Sno</a:t>
                      </a:r>
                      <a:endParaRPr kumimoji="0" lang="zh-CN" altLang="en-US" sz="1400" b="1" i="0" u="none" strike="noStrike" cap="none" normalizeH="0" baseline="0" dirty="0">
                        <a:ln>
                          <a:noFill/>
                        </a:ln>
                        <a:solidFill>
                          <a:schemeClr val="accent4"/>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chemeClr val="accent4"/>
                          </a:solidFill>
                          <a:effectLst/>
                          <a:latin typeface="Arial" panose="020B0604020202020204" pitchFamily="34" charset="0"/>
                          <a:ea typeface="宋体" pitchFamily="2" charset="-122"/>
                        </a:rPr>
                        <a:t>课程号</a:t>
                      </a:r>
                      <a:r>
                        <a:rPr kumimoji="0" lang="en-US" altLang="zh-CN" sz="1400" b="1" i="0" u="none" strike="noStrike" cap="none" normalizeH="0" baseline="0" dirty="0" err="1">
                          <a:ln>
                            <a:noFill/>
                          </a:ln>
                          <a:solidFill>
                            <a:schemeClr val="accent4"/>
                          </a:solidFill>
                          <a:effectLst/>
                          <a:latin typeface="Arial" panose="020B0604020202020204" pitchFamily="34" charset="0"/>
                          <a:ea typeface="宋体" pitchFamily="2" charset="-122"/>
                        </a:rPr>
                        <a:t>Cno</a:t>
                      </a:r>
                      <a:endParaRPr kumimoji="0" lang="zh-CN" altLang="en-US" sz="1400" b="1" i="0" u="none" strike="noStrike" cap="none" normalizeH="0" baseline="0" dirty="0">
                        <a:ln>
                          <a:noFill/>
                        </a:ln>
                        <a:solidFill>
                          <a:schemeClr val="accent4"/>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a:ln>
                            <a:noFill/>
                          </a:ln>
                          <a:solidFill>
                            <a:schemeClr val="accent4"/>
                          </a:solidFill>
                          <a:effectLst/>
                          <a:latin typeface="Arial" panose="020B0604020202020204" pitchFamily="34" charset="0"/>
                          <a:ea typeface="宋体" pitchFamily="2" charset="-122"/>
                        </a:rPr>
                        <a:t>成绩</a:t>
                      </a:r>
                      <a:r>
                        <a:rPr kumimoji="0" lang="en-US" altLang="zh-CN" sz="1400" b="1" i="0" u="none" strike="noStrike" cap="none" normalizeH="0" baseline="0">
                          <a:ln>
                            <a:noFill/>
                          </a:ln>
                          <a:solidFill>
                            <a:schemeClr val="accent4"/>
                          </a:solidFill>
                          <a:effectLst/>
                          <a:latin typeface="Arial" panose="020B0604020202020204" pitchFamily="34" charset="0"/>
                          <a:ea typeface="宋体" pitchFamily="2" charset="-122"/>
                        </a:rPr>
                        <a:t>Grade</a:t>
                      </a:r>
                      <a:endParaRPr kumimoji="0" lang="zh-CN" altLang="en-US" sz="1400" b="1" i="0" u="none" strike="noStrike" cap="none" normalizeH="0" baseline="0">
                        <a:ln>
                          <a:noFill/>
                        </a:ln>
                        <a:solidFill>
                          <a:schemeClr val="accent4"/>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chemeClr val="accent4"/>
                          </a:solidFill>
                          <a:effectLst/>
                          <a:latin typeface="Arial" panose="020B0604020202020204" pitchFamily="34" charset="0"/>
                          <a:ea typeface="宋体" pitchFamily="2" charset="-122"/>
                        </a:rPr>
                        <a:t>选课学期</a:t>
                      </a: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accent4"/>
                          </a:solidFill>
                          <a:effectLst/>
                          <a:latin typeface="Arial" panose="020B0604020202020204" pitchFamily="34" charset="0"/>
                          <a:ea typeface="宋体" pitchFamily="2" charset="-122"/>
                        </a:rPr>
                        <a:t>Semester</a:t>
                      </a: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chemeClr val="accent4"/>
                          </a:solidFill>
                          <a:effectLst/>
                          <a:latin typeface="Arial" panose="020B0604020202020204" pitchFamily="34" charset="0"/>
                          <a:ea typeface="宋体" pitchFamily="2" charset="-122"/>
                        </a:rPr>
                        <a:t>教学班</a:t>
                      </a: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err="1">
                          <a:ln>
                            <a:noFill/>
                          </a:ln>
                          <a:solidFill>
                            <a:schemeClr val="accent4"/>
                          </a:solidFill>
                          <a:effectLst/>
                          <a:latin typeface="Arial" panose="020B0604020202020204" pitchFamily="34" charset="0"/>
                          <a:ea typeface="宋体" pitchFamily="2" charset="-122"/>
                        </a:rPr>
                        <a:t>Teachingclass</a:t>
                      </a:r>
                      <a:endParaRPr kumimoji="0" lang="en-US" altLang="zh-CN" sz="1400" b="1" i="0" u="none" strike="noStrike" cap="none" normalizeH="0" baseline="0" dirty="0">
                        <a:ln>
                          <a:noFill/>
                        </a:ln>
                        <a:solidFill>
                          <a:schemeClr val="accent4"/>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71293">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Arial" panose="020B0604020202020204" pitchFamily="34" charset="0"/>
                          <a:ea typeface="宋体" pitchFamily="2" charset="-122"/>
                        </a:rPr>
                        <a:t>2018000</a:t>
                      </a:r>
                      <a:endPar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400" b="1" i="0" u="none" strike="noStrike" cap="none" normalizeH="0" baseline="0">
                          <a:ln>
                            <a:noFill/>
                          </a:ln>
                          <a:solidFill>
                            <a:srgbClr val="000000"/>
                          </a:solidFill>
                          <a:effectLst/>
                          <a:latin typeface="Arial" panose="020B0604020202020204" pitchFamily="34" charset="0"/>
                          <a:ea typeface="宋体" pitchFamily="2" charset="-122"/>
                        </a:rPr>
                        <a:t>81001</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Arial" panose="020B0604020202020204" pitchFamily="34" charset="0"/>
                          <a:ea typeface="宋体" pitchFamily="2" charset="-122"/>
                        </a:rPr>
                        <a:t>85</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Arial" panose="020B0604020202020204" pitchFamily="34" charset="0"/>
                          <a:ea typeface="宋体" pitchFamily="2" charset="-122"/>
                        </a:rPr>
                        <a:t>20192</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Arial" panose="020B0604020202020204" pitchFamily="34" charset="0"/>
                          <a:ea typeface="宋体" pitchFamily="2" charset="-122"/>
                        </a:rPr>
                        <a:t>81001-01</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1"/>
                  </a:ext>
                </a:extLst>
              </a:tr>
              <a:tr h="371293">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Arial" panose="020B0604020202020204" pitchFamily="34" charset="0"/>
                          <a:ea typeface="宋体" pitchFamily="2" charset="-122"/>
                        </a:rPr>
                        <a:t>20180001</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400" b="1" i="0" u="none" strike="noStrike" cap="none" normalizeH="0" baseline="0" dirty="0">
                          <a:ln>
                            <a:noFill/>
                          </a:ln>
                          <a:solidFill>
                            <a:srgbClr val="000000"/>
                          </a:solidFill>
                          <a:effectLst/>
                          <a:latin typeface="Arial" panose="020B0604020202020204" pitchFamily="34" charset="0"/>
                          <a:ea typeface="宋体" pitchFamily="2" charset="-122"/>
                        </a:rPr>
                        <a:t>8100</a:t>
                      </a:r>
                      <a:r>
                        <a:rPr kumimoji="0" lang="en-US" altLang="zh-CN" sz="1400" b="1" i="0" u="none" strike="noStrike" cap="none" normalizeH="0" baseline="0" dirty="0">
                          <a:ln>
                            <a:noFill/>
                          </a:ln>
                          <a:solidFill>
                            <a:srgbClr val="000000"/>
                          </a:solidFill>
                          <a:effectLst/>
                          <a:latin typeface="Arial" panose="020B0604020202020204" pitchFamily="34" charset="0"/>
                          <a:ea typeface="宋体" pitchFamily="2" charset="-122"/>
                        </a:rPr>
                        <a:t>2</a:t>
                      </a:r>
                      <a:endPar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Arial" panose="020B0604020202020204" pitchFamily="34" charset="0"/>
                          <a:ea typeface="宋体" pitchFamily="2" charset="-122"/>
                        </a:rPr>
                        <a:t>96</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Arial" panose="020B0604020202020204" pitchFamily="34" charset="0"/>
                          <a:ea typeface="宋体" pitchFamily="2" charset="-122"/>
                        </a:rPr>
                        <a:t>20201</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Arial" panose="020B0604020202020204" pitchFamily="34" charset="0"/>
                          <a:ea typeface="宋体" pitchFamily="2" charset="-122"/>
                        </a:rPr>
                        <a:t>81002-01</a:t>
                      </a:r>
                      <a:endPar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xmlns="" val="10002"/>
                  </a:ext>
                </a:extLst>
              </a:tr>
              <a:tr h="371293">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Arial" panose="020B0604020202020204" pitchFamily="34" charset="0"/>
                          <a:ea typeface="宋体" pitchFamily="2" charset="-122"/>
                        </a:rPr>
                        <a:t>20180001</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400" b="1" i="0" u="none" strike="noStrike" cap="none" normalizeH="0" baseline="0">
                          <a:ln>
                            <a:noFill/>
                          </a:ln>
                          <a:solidFill>
                            <a:srgbClr val="000000"/>
                          </a:solidFill>
                          <a:effectLst/>
                          <a:latin typeface="Arial" panose="020B0604020202020204" pitchFamily="34" charset="0"/>
                          <a:ea typeface="宋体" pitchFamily="2" charset="-122"/>
                        </a:rPr>
                        <a:t>8100</a:t>
                      </a:r>
                      <a:r>
                        <a:rPr kumimoji="0" lang="en-US" altLang="zh-CN" sz="1400" b="1" i="0" u="none" strike="noStrike" cap="none" normalizeH="0" baseline="0">
                          <a:ln>
                            <a:noFill/>
                          </a:ln>
                          <a:solidFill>
                            <a:srgbClr val="000000"/>
                          </a:solidFill>
                          <a:effectLst/>
                          <a:latin typeface="Arial" panose="020B0604020202020204" pitchFamily="34" charset="0"/>
                          <a:ea typeface="宋体" pitchFamily="2" charset="-122"/>
                        </a:rPr>
                        <a:t>3</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Arial" panose="020B0604020202020204" pitchFamily="34" charset="0"/>
                          <a:ea typeface="宋体" pitchFamily="2" charset="-122"/>
                        </a:rPr>
                        <a:t>87</a:t>
                      </a:r>
                      <a:endParaRPr kumimoji="0" lang="zh-CN" altLang="en-US" sz="1400" b="1" i="0" u="none" strike="noStrike" cap="none" normalizeH="0" baseline="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Arial" panose="020B0604020202020204" pitchFamily="34" charset="0"/>
                          <a:ea typeface="宋体" pitchFamily="2" charset="-122"/>
                        </a:rPr>
                        <a:t>20202</a:t>
                      </a:r>
                      <a:endPar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Arial" panose="020B0604020202020204" pitchFamily="34" charset="0"/>
                          <a:ea typeface="宋体" pitchFamily="2" charset="-122"/>
                        </a:rPr>
                        <a:t>81003-01</a:t>
                      </a:r>
                      <a:endParaRPr kumimoji="0" lang="zh-CN" altLang="en-US" sz="14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4" marR="91434"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3"/>
                  </a:ext>
                </a:extLst>
              </a:tr>
            </a:tbl>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3303959926"/>
              </p:ext>
            </p:extLst>
          </p:nvPr>
        </p:nvGraphicFramePr>
        <p:xfrm>
          <a:off x="5598650" y="2777552"/>
          <a:ext cx="3457575" cy="1631949"/>
        </p:xfrm>
        <a:graphic>
          <a:graphicData uri="http://schemas.openxmlformats.org/drawingml/2006/table">
            <a:tbl>
              <a:tblPr>
                <a:tableStyleId>{5C22544A-7EE6-4342-B048-85BDC9FD1C3A}</a:tableStyleId>
              </a:tblPr>
              <a:tblGrid>
                <a:gridCol w="786945">
                  <a:extLst>
                    <a:ext uri="{9D8B030D-6E8A-4147-A177-3AD203B41FA5}">
                      <a16:colId xmlns:a16="http://schemas.microsoft.com/office/drawing/2014/main" xmlns="" val="20000"/>
                    </a:ext>
                  </a:extLst>
                </a:gridCol>
                <a:gridCol w="903741">
                  <a:extLst>
                    <a:ext uri="{9D8B030D-6E8A-4147-A177-3AD203B41FA5}">
                      <a16:colId xmlns:a16="http://schemas.microsoft.com/office/drawing/2014/main" xmlns="" val="20001"/>
                    </a:ext>
                  </a:extLst>
                </a:gridCol>
                <a:gridCol w="974246">
                  <a:extLst>
                    <a:ext uri="{9D8B030D-6E8A-4147-A177-3AD203B41FA5}">
                      <a16:colId xmlns:a16="http://schemas.microsoft.com/office/drawing/2014/main" xmlns="" val="20002"/>
                    </a:ext>
                  </a:extLst>
                </a:gridCol>
                <a:gridCol w="792643">
                  <a:extLst>
                    <a:ext uri="{9D8B030D-6E8A-4147-A177-3AD203B41FA5}">
                      <a16:colId xmlns:a16="http://schemas.microsoft.com/office/drawing/2014/main" xmlns="" val="20003"/>
                    </a:ext>
                  </a:extLst>
                </a:gridCol>
              </a:tblGrid>
              <a:tr h="26446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编码</a:t>
                      </a:r>
                    </a:p>
                  </a:txBody>
                  <a:tcPr marL="9526" marR="9526" marT="9521" marB="9521">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成绩下限</a:t>
                      </a:r>
                    </a:p>
                  </a:txBody>
                  <a:tcPr marL="9526" marR="9526" marT="9521" marB="9521" anchor="c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成绩上限</a:t>
                      </a:r>
                    </a:p>
                  </a:txBody>
                  <a:tcPr marL="9526" marR="9526" marT="9521" marB="9521" anchor="c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kern="1200" cap="none" normalizeH="0" baseline="0" dirty="0">
                          <a:ln>
                            <a:noFill/>
                          </a:ln>
                          <a:solidFill>
                            <a:schemeClr val="accent4"/>
                          </a:solidFill>
                          <a:effectLst/>
                          <a:latin typeface="Arial" panose="020B0604020202020204" pitchFamily="34" charset="0"/>
                          <a:ea typeface="宋体" pitchFamily="2" charset="-122"/>
                          <a:cs typeface="+mn-cs"/>
                        </a:rPr>
                        <a:t>绩点</a:t>
                      </a:r>
                    </a:p>
                  </a:txBody>
                  <a:tcPr marL="9526" marR="9526" marT="9521" marB="9521" anchor="ctr">
                    <a:solidFill>
                      <a:schemeClr val="accent1"/>
                    </a:solidFill>
                  </a:tcPr>
                </a:tc>
                <a:extLst>
                  <a:ext uri="{0D108BD9-81ED-4DB2-BD59-A6C34878D82A}">
                    <a16:rowId xmlns:a16="http://schemas.microsoft.com/office/drawing/2014/main" xmlns="" val="10000"/>
                  </a:ext>
                </a:extLst>
              </a:tr>
              <a:tr h="27951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1</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dirty="0">
                          <a:ln>
                            <a:noFill/>
                          </a:ln>
                          <a:solidFill>
                            <a:schemeClr val="accent4"/>
                          </a:solidFill>
                          <a:effectLst/>
                          <a:latin typeface="Arial" panose="020B0604020202020204" pitchFamily="34" charset="0"/>
                          <a:ea typeface="宋体" pitchFamily="2" charset="-122"/>
                          <a:cs typeface="+mn-cs"/>
                        </a:rPr>
                        <a:t>0</a:t>
                      </a:r>
                      <a:endParaRPr kumimoji="0" lang="zh-CN" altLang="en-US" sz="1400" b="1" i="0" u="none" strike="noStrike" kern="1200" cap="none" normalizeH="0" baseline="0" dirty="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59</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0</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extLst>
                  <a:ext uri="{0D108BD9-81ED-4DB2-BD59-A6C34878D82A}">
                    <a16:rowId xmlns:a16="http://schemas.microsoft.com/office/drawing/2014/main" xmlns="" val="10001"/>
                  </a:ext>
                </a:extLst>
              </a:tr>
              <a:tr h="27951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2</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60</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69</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1</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extLst>
                  <a:ext uri="{0D108BD9-81ED-4DB2-BD59-A6C34878D82A}">
                    <a16:rowId xmlns:a16="http://schemas.microsoft.com/office/drawing/2014/main" xmlns="" val="10002"/>
                  </a:ext>
                </a:extLst>
              </a:tr>
              <a:tr h="26446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3</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70</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79</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2</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extLst>
                  <a:ext uri="{0D108BD9-81ED-4DB2-BD59-A6C34878D82A}">
                    <a16:rowId xmlns:a16="http://schemas.microsoft.com/office/drawing/2014/main" xmlns="" val="10003"/>
                  </a:ext>
                </a:extLst>
              </a:tr>
              <a:tr h="27951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4</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80</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89</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3</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extLst>
                  <a:ext uri="{0D108BD9-81ED-4DB2-BD59-A6C34878D82A}">
                    <a16:rowId xmlns:a16="http://schemas.microsoft.com/office/drawing/2014/main" xmlns="" val="10004"/>
                  </a:ext>
                </a:extLst>
              </a:tr>
              <a:tr h="26446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5</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90</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rPr>
                        <a:t>100</a:t>
                      </a:r>
                      <a:endParaRPr kumimoji="0" lang="zh-CN" altLang="en-US" sz="1400" b="1" i="0" u="none" strike="noStrike" kern="1200" cap="none" normalizeH="0" baseline="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400" b="1" i="0" u="none" strike="noStrike" kern="1200" cap="none" normalizeH="0" baseline="0" dirty="0">
                          <a:ln>
                            <a:noFill/>
                          </a:ln>
                          <a:solidFill>
                            <a:schemeClr val="accent4"/>
                          </a:solidFill>
                          <a:effectLst/>
                          <a:latin typeface="Arial" panose="020B0604020202020204" pitchFamily="34" charset="0"/>
                          <a:ea typeface="宋体" pitchFamily="2" charset="-122"/>
                          <a:cs typeface="+mn-cs"/>
                        </a:rPr>
                        <a:t>4</a:t>
                      </a:r>
                      <a:endParaRPr kumimoji="0" lang="zh-CN" altLang="en-US" sz="1400" b="1" i="0" u="none" strike="noStrike" kern="1200" cap="none" normalizeH="0" baseline="0" dirty="0">
                        <a:ln>
                          <a:noFill/>
                        </a:ln>
                        <a:solidFill>
                          <a:schemeClr val="accent4"/>
                        </a:solidFill>
                        <a:effectLst/>
                        <a:latin typeface="Arial" panose="020B0604020202020204" pitchFamily="34" charset="0"/>
                        <a:ea typeface="宋体" pitchFamily="2" charset="-122"/>
                        <a:cs typeface="+mn-cs"/>
                      </a:endParaRPr>
                    </a:p>
                  </a:txBody>
                  <a:tcPr marL="9526" marR="9526" marT="9521" marB="9521"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4362357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标题 1"/>
          <p:cNvSpPr>
            <a:spLocks noGrp="1" noChangeArrowheads="1"/>
          </p:cNvSpPr>
          <p:nvPr>
            <p:ph type="title" idx="4294967295"/>
          </p:nvPr>
        </p:nvSpPr>
        <p:spPr/>
        <p:txBody>
          <a:bodyPr/>
          <a:lstStyle/>
          <a:p>
            <a:r>
              <a:rPr lang="en-US" altLang="zh-CN"/>
              <a:t>8.2.5  </a:t>
            </a:r>
            <a:r>
              <a:rPr lang="zh-CN" altLang="zh-CN"/>
              <a:t>存储过程（续）</a:t>
            </a:r>
          </a:p>
        </p:txBody>
      </p:sp>
      <p:sp>
        <p:nvSpPr>
          <p:cNvPr id="68610" name="内容占位符 2"/>
          <p:cNvSpPr>
            <a:spLocks noGrp="1" noChangeArrowheads="1"/>
          </p:cNvSpPr>
          <p:nvPr>
            <p:ph idx="4294967295"/>
          </p:nvPr>
        </p:nvSpPr>
        <p:spPr>
          <a:xfrm>
            <a:off x="395288" y="728663"/>
            <a:ext cx="8497887" cy="3822700"/>
          </a:xfrm>
        </p:spPr>
        <p:txBody>
          <a:bodyPr/>
          <a:lstStyle/>
          <a:p>
            <a:r>
              <a:rPr lang="en-US" altLang="zh-CN" sz="2000" dirty="0"/>
              <a:t>[</a:t>
            </a:r>
            <a:r>
              <a:rPr lang="zh-CN" altLang="en-US" sz="2000" dirty="0"/>
              <a:t>例</a:t>
            </a:r>
            <a:r>
              <a:rPr lang="en-US" altLang="zh-CN" sz="2000" dirty="0"/>
              <a:t>8.5]</a:t>
            </a:r>
            <a:r>
              <a:rPr lang="zh-CN" altLang="en-US" sz="2000" dirty="0"/>
              <a:t>给定学生学号，计算学生的平均学分绩点</a:t>
            </a:r>
            <a:r>
              <a:rPr lang="en-US" altLang="zh-CN" sz="2000" dirty="0"/>
              <a:t>GPA</a:t>
            </a:r>
            <a:r>
              <a:rPr lang="zh-CN" altLang="en-US" sz="2000" dirty="0"/>
              <a:t>。</a:t>
            </a:r>
            <a:endParaRPr lang="en-US" altLang="zh-CN" sz="2000" dirty="0"/>
          </a:p>
          <a:p>
            <a:pPr>
              <a:lnSpc>
                <a:spcPct val="120000"/>
              </a:lnSpc>
              <a:buFont typeface="Wingdings" panose="05000000000000000000" pitchFamily="2" charset="2"/>
              <a:buNone/>
            </a:pPr>
            <a:r>
              <a:rPr lang="en-US" altLang="zh-CN" sz="1800" dirty="0"/>
              <a:t>	CREATE OR REPLACE PROCEDURE </a:t>
            </a:r>
            <a:r>
              <a:rPr lang="en-US" altLang="zh-CN" sz="1800" dirty="0" err="1"/>
              <a:t>compGPA</a:t>
            </a:r>
            <a:r>
              <a:rPr lang="en-US" altLang="zh-CN" sz="1800" dirty="0"/>
              <a:t>(      </a:t>
            </a:r>
            <a:r>
              <a:rPr lang="en-US" altLang="zh-CN" sz="1600" dirty="0"/>
              <a:t>/*</a:t>
            </a:r>
            <a:r>
              <a:rPr lang="zh-CN" altLang="en-US" sz="1600" dirty="0"/>
              <a:t>定义存储过</a:t>
            </a:r>
            <a:r>
              <a:rPr lang="en-US" altLang="zh-CN" sz="1600" dirty="0" err="1"/>
              <a:t>compGPA</a:t>
            </a:r>
            <a:r>
              <a:rPr lang="en-US" altLang="zh-CN" sz="1600" dirty="0"/>
              <a:t>*/</a:t>
            </a:r>
            <a:endParaRPr lang="en-US" altLang="zh-CN" sz="1800" dirty="0"/>
          </a:p>
          <a:p>
            <a:pPr>
              <a:lnSpc>
                <a:spcPct val="120000"/>
              </a:lnSpc>
              <a:buFont typeface="Wingdings" panose="05000000000000000000" pitchFamily="2" charset="2"/>
              <a:buNone/>
            </a:pPr>
            <a:r>
              <a:rPr lang="en-US" altLang="zh-CN" sz="1800" dirty="0"/>
              <a:t>		IN </a:t>
            </a:r>
            <a:r>
              <a:rPr lang="en-US" altLang="zh-CN" sz="1800" dirty="0" err="1"/>
              <a:t>inSno</a:t>
            </a:r>
            <a:r>
              <a:rPr lang="en-US" altLang="zh-CN" sz="1800" dirty="0"/>
              <a:t> CHAR(10), 		/*</a:t>
            </a:r>
            <a:r>
              <a:rPr lang="zh-CN" altLang="en-US" sz="1800" dirty="0"/>
              <a:t>输入参数：学生学号</a:t>
            </a:r>
            <a:r>
              <a:rPr lang="en-US" altLang="zh-CN" sz="1800" dirty="0" err="1"/>
              <a:t>inSno</a:t>
            </a:r>
            <a:r>
              <a:rPr lang="en-US" altLang="zh-CN" sz="1800" dirty="0"/>
              <a:t>*/</a:t>
            </a:r>
          </a:p>
          <a:p>
            <a:pPr>
              <a:lnSpc>
                <a:spcPct val="120000"/>
              </a:lnSpc>
              <a:buFont typeface="Wingdings" panose="05000000000000000000" pitchFamily="2" charset="2"/>
              <a:buNone/>
            </a:pPr>
            <a:r>
              <a:rPr lang="en-US" altLang="zh-CN" sz="1800" dirty="0"/>
              <a:t>		OUT </a:t>
            </a:r>
            <a:r>
              <a:rPr lang="en-US" altLang="zh-CN" sz="1800" dirty="0" err="1"/>
              <a:t>outGPA</a:t>
            </a:r>
            <a:r>
              <a:rPr lang="en-US" altLang="zh-CN" sz="1800" dirty="0"/>
              <a:t> FLOAT)		/*</a:t>
            </a:r>
            <a:r>
              <a:rPr lang="zh-CN" altLang="en-US" sz="1800" dirty="0"/>
              <a:t>输出参数：平均学分绩</a:t>
            </a:r>
            <a:r>
              <a:rPr lang="en-US" altLang="zh-CN" sz="1800" dirty="0" err="1"/>
              <a:t>outGPA</a:t>
            </a:r>
            <a:r>
              <a:rPr lang="en-US" altLang="zh-CN" sz="1800" dirty="0"/>
              <a:t>*/</a:t>
            </a:r>
          </a:p>
          <a:p>
            <a:pPr>
              <a:lnSpc>
                <a:spcPct val="120000"/>
              </a:lnSpc>
              <a:buFont typeface="Wingdings" panose="05000000000000000000" pitchFamily="2" charset="2"/>
              <a:buNone/>
            </a:pPr>
            <a:r>
              <a:rPr lang="en-US" altLang="zh-CN" sz="1800" dirty="0"/>
              <a:t>	AS </a:t>
            </a:r>
          </a:p>
          <a:p>
            <a:pPr>
              <a:lnSpc>
                <a:spcPct val="120000"/>
              </a:lnSpc>
              <a:buFont typeface="Wingdings" panose="05000000000000000000" pitchFamily="2" charset="2"/>
              <a:buNone/>
            </a:pPr>
            <a:r>
              <a:rPr lang="en-US" altLang="zh-CN" sz="1800" dirty="0"/>
              <a:t>	DECLARE</a:t>
            </a:r>
          </a:p>
          <a:p>
            <a:pPr>
              <a:lnSpc>
                <a:spcPct val="120000"/>
              </a:lnSpc>
              <a:buFont typeface="Wingdings" panose="05000000000000000000" pitchFamily="2" charset="2"/>
              <a:buNone/>
            </a:pPr>
            <a:r>
              <a:rPr lang="en-US" altLang="zh-CN" sz="1800" dirty="0"/>
              <a:t>		</a:t>
            </a:r>
            <a:r>
              <a:rPr lang="en-US" altLang="zh-CN" sz="1800" dirty="0" err="1"/>
              <a:t>courseGPA</a:t>
            </a:r>
            <a:r>
              <a:rPr lang="en-US" altLang="zh-CN" sz="1800" dirty="0"/>
              <a:t> INT; 	      /*</a:t>
            </a:r>
            <a:r>
              <a:rPr lang="zh-CN" altLang="en-US" sz="1800" dirty="0"/>
              <a:t>声明变量</a:t>
            </a:r>
            <a:r>
              <a:rPr lang="en-US" altLang="zh-CN" sz="1800" dirty="0" err="1"/>
              <a:t>courseGPA</a:t>
            </a:r>
            <a:r>
              <a:rPr lang="zh-CN" altLang="en-US" sz="1800" dirty="0"/>
              <a:t>，临时存储课程学分绩 *</a:t>
            </a:r>
            <a:r>
              <a:rPr lang="en-US" altLang="zh-CN" sz="1800" dirty="0"/>
              <a:t>/</a:t>
            </a:r>
          </a:p>
          <a:p>
            <a:pPr>
              <a:lnSpc>
                <a:spcPct val="120000"/>
              </a:lnSpc>
              <a:buFont typeface="Wingdings" panose="05000000000000000000" pitchFamily="2" charset="2"/>
              <a:buNone/>
            </a:pPr>
            <a:r>
              <a:rPr lang="en-US" altLang="zh-CN" sz="1800" dirty="0"/>
              <a:t>		</a:t>
            </a:r>
            <a:r>
              <a:rPr lang="en-US" altLang="zh-CN" sz="1800" dirty="0" err="1"/>
              <a:t>totalGPA</a:t>
            </a:r>
            <a:r>
              <a:rPr lang="en-US" altLang="zh-CN" sz="1800" dirty="0"/>
              <a:t> INT;	      /*</a:t>
            </a:r>
            <a:r>
              <a:rPr lang="zh-CN" altLang="en-US" sz="1800" dirty="0"/>
              <a:t>声明变量</a:t>
            </a:r>
            <a:r>
              <a:rPr lang="en-US" altLang="zh-CN" sz="1800" dirty="0" err="1"/>
              <a:t>totalGPA</a:t>
            </a:r>
            <a:r>
              <a:rPr lang="zh-CN" altLang="en-US" sz="1800" dirty="0"/>
              <a:t>，临时存储总学分绩 *</a:t>
            </a:r>
            <a:r>
              <a:rPr lang="en-US" altLang="zh-CN" sz="1800" dirty="0"/>
              <a:t>/</a:t>
            </a:r>
          </a:p>
          <a:p>
            <a:pPr>
              <a:lnSpc>
                <a:spcPct val="120000"/>
              </a:lnSpc>
              <a:buFont typeface="Wingdings" panose="05000000000000000000" pitchFamily="2" charset="2"/>
              <a:buNone/>
            </a:pPr>
            <a:r>
              <a:rPr lang="en-US" altLang="zh-CN" sz="1800" dirty="0"/>
              <a:t>    		</a:t>
            </a:r>
            <a:r>
              <a:rPr lang="en-US" altLang="zh-CN" sz="1800" dirty="0" err="1"/>
              <a:t>totalCredit</a:t>
            </a:r>
            <a:r>
              <a:rPr lang="en-US" altLang="zh-CN" sz="1800" dirty="0"/>
              <a:t> INT;	      /*</a:t>
            </a:r>
            <a:r>
              <a:rPr lang="zh-CN" altLang="en-US" sz="1800" dirty="0"/>
              <a:t>声明变量</a:t>
            </a:r>
            <a:r>
              <a:rPr lang="en-US" altLang="zh-CN" sz="1800" dirty="0" err="1"/>
              <a:t>totalCredit</a:t>
            </a:r>
            <a:r>
              <a:rPr lang="zh-CN" altLang="en-US" sz="1800" dirty="0"/>
              <a:t>，临时存储总学分*</a:t>
            </a:r>
            <a:r>
              <a:rPr lang="en-US" altLang="zh-CN" sz="1800" dirty="0"/>
              <a:t>/</a:t>
            </a:r>
          </a:p>
          <a:p>
            <a:pPr>
              <a:lnSpc>
                <a:spcPct val="70000"/>
              </a:lnSpc>
              <a:buFont typeface="Wingdings" panose="05000000000000000000" pitchFamily="2" charset="2"/>
              <a:buNone/>
            </a:pPr>
            <a:r>
              <a:rPr lang="en-US" altLang="zh-CN" sz="2000" dirty="0"/>
              <a:t>	</a:t>
            </a:r>
            <a:endParaRPr lang="zh-CN" altLang="en-US" sz="18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1"/>
          <p:cNvSpPr>
            <a:spLocks noGrp="1" noChangeArrowheads="1"/>
          </p:cNvSpPr>
          <p:nvPr>
            <p:ph type="title" idx="4294967295"/>
          </p:nvPr>
        </p:nvSpPr>
        <p:spPr/>
        <p:txBody>
          <a:bodyPr/>
          <a:lstStyle/>
          <a:p>
            <a:r>
              <a:rPr lang="en-US" altLang="zh-CN"/>
              <a:t>8.2.5  </a:t>
            </a:r>
            <a:r>
              <a:rPr lang="zh-CN" altLang="zh-CN"/>
              <a:t>存储过程（续）</a:t>
            </a:r>
          </a:p>
        </p:txBody>
      </p:sp>
      <p:sp>
        <p:nvSpPr>
          <p:cNvPr id="69634" name="内容占位符 2"/>
          <p:cNvSpPr>
            <a:spLocks noGrp="1" noChangeArrowheads="1"/>
          </p:cNvSpPr>
          <p:nvPr>
            <p:ph idx="4294967295"/>
          </p:nvPr>
        </p:nvSpPr>
        <p:spPr>
          <a:xfrm>
            <a:off x="395288" y="728663"/>
            <a:ext cx="8497887" cy="3822700"/>
          </a:xfrm>
        </p:spPr>
        <p:txBody>
          <a:bodyPr/>
          <a:lstStyle/>
          <a:p>
            <a:pPr>
              <a:lnSpc>
                <a:spcPct val="120000"/>
              </a:lnSpc>
              <a:buFont typeface="Wingdings" panose="05000000000000000000" pitchFamily="2" charset="2"/>
              <a:buNone/>
            </a:pPr>
            <a:r>
              <a:rPr lang="en-US" altLang="zh-CN" sz="1800" dirty="0"/>
              <a:t>		   grade INT; 		/*</a:t>
            </a:r>
            <a:r>
              <a:rPr lang="zh-CN" altLang="en-US" sz="1800" dirty="0"/>
              <a:t>声明变量</a:t>
            </a:r>
            <a:r>
              <a:rPr lang="en-US" altLang="zh-CN" sz="1800" dirty="0"/>
              <a:t>grade</a:t>
            </a:r>
            <a:r>
              <a:rPr lang="zh-CN" altLang="en-US" sz="1800" dirty="0"/>
              <a:t>，临时存储学生成绩 *</a:t>
            </a:r>
            <a:r>
              <a:rPr lang="en-US" altLang="zh-CN" sz="1800" dirty="0"/>
              <a:t>/</a:t>
            </a:r>
          </a:p>
          <a:p>
            <a:pPr>
              <a:lnSpc>
                <a:spcPct val="120000"/>
              </a:lnSpc>
              <a:buFont typeface="Wingdings" panose="05000000000000000000" pitchFamily="2" charset="2"/>
              <a:buNone/>
            </a:pPr>
            <a:r>
              <a:rPr lang="en-US" altLang="zh-CN" sz="1800" dirty="0"/>
              <a:t>		   credit INT; 		/*</a:t>
            </a:r>
            <a:r>
              <a:rPr lang="zh-CN" altLang="en-US" sz="1800" dirty="0"/>
              <a:t>声明变量</a:t>
            </a:r>
            <a:r>
              <a:rPr lang="en-US" altLang="zh-CN" sz="1800" dirty="0"/>
              <a:t>credit </a:t>
            </a:r>
            <a:r>
              <a:rPr lang="zh-CN" altLang="en-US" sz="1800" dirty="0"/>
              <a:t>，临时存储课程学分 *</a:t>
            </a:r>
            <a:r>
              <a:rPr lang="en-US" altLang="zh-CN" sz="1800" dirty="0"/>
              <a:t>/</a:t>
            </a:r>
          </a:p>
          <a:p>
            <a:pPr>
              <a:lnSpc>
                <a:spcPct val="120000"/>
              </a:lnSpc>
              <a:buFont typeface="Wingdings" panose="05000000000000000000" pitchFamily="2" charset="2"/>
              <a:buNone/>
            </a:pPr>
            <a:r>
              <a:rPr lang="en-US" altLang="zh-CN" sz="1800" dirty="0"/>
              <a:t>    		   </a:t>
            </a:r>
            <a:r>
              <a:rPr lang="en-US" altLang="zh-CN" sz="1800" dirty="0" err="1"/>
              <a:t>mycursor</a:t>
            </a:r>
            <a:r>
              <a:rPr lang="en-US" altLang="zh-CN" sz="1800" dirty="0"/>
              <a:t> CURSOR FOR 		/*</a:t>
            </a:r>
            <a:r>
              <a:rPr lang="zh-CN" altLang="en-US" sz="1800" dirty="0"/>
              <a:t>声明游标</a:t>
            </a:r>
            <a:r>
              <a:rPr lang="en-US" altLang="zh-CN" sz="1800" dirty="0" err="1"/>
              <a:t>mycursor</a:t>
            </a:r>
            <a:r>
              <a:rPr lang="en-US" altLang="zh-CN" sz="1800" dirty="0"/>
              <a:t> */ </a:t>
            </a:r>
          </a:p>
          <a:p>
            <a:pPr>
              <a:lnSpc>
                <a:spcPct val="120000"/>
              </a:lnSpc>
              <a:buFont typeface="Wingdings" panose="05000000000000000000" pitchFamily="2" charset="2"/>
              <a:buNone/>
            </a:pPr>
            <a:r>
              <a:rPr lang="en-US" altLang="zh-CN" sz="1800" dirty="0"/>
              <a:t>		   SELECT </a:t>
            </a:r>
            <a:r>
              <a:rPr lang="en-US" altLang="zh-CN" sz="1800" dirty="0" err="1"/>
              <a:t>Ccredit</a:t>
            </a:r>
            <a:r>
              <a:rPr lang="en-US" altLang="zh-CN" sz="1800" dirty="0"/>
              <a:t>, grade FROM SC, Course </a:t>
            </a:r>
          </a:p>
          <a:p>
            <a:pPr>
              <a:lnSpc>
                <a:spcPct val="120000"/>
              </a:lnSpc>
              <a:buFont typeface="Wingdings" panose="05000000000000000000" pitchFamily="2" charset="2"/>
              <a:buNone/>
            </a:pPr>
            <a:r>
              <a:rPr lang="en-US" altLang="zh-CN" sz="1800" dirty="0"/>
              <a:t>  		   WHERE Sno = </a:t>
            </a:r>
            <a:r>
              <a:rPr lang="en-US" altLang="zh-CN" sz="1800" dirty="0" err="1"/>
              <a:t>inSno</a:t>
            </a:r>
            <a:r>
              <a:rPr lang="en-US" altLang="zh-CN" sz="1800" dirty="0"/>
              <a:t> and </a:t>
            </a:r>
            <a:r>
              <a:rPr lang="en-US" altLang="zh-CN" sz="1800" dirty="0" err="1"/>
              <a:t>SC.Cno</a:t>
            </a:r>
            <a:r>
              <a:rPr lang="en-US" altLang="zh-CN" sz="1800" dirty="0"/>
              <a:t> = </a:t>
            </a:r>
            <a:r>
              <a:rPr lang="en-US" altLang="zh-CN" sz="1800" dirty="0" err="1"/>
              <a:t>Course.Cno</a:t>
            </a:r>
            <a:r>
              <a:rPr lang="en-US" altLang="zh-CN" sz="1800" dirty="0"/>
              <a:t>;			</a:t>
            </a:r>
            <a:r>
              <a:rPr lang="en-US" altLang="zh-CN" sz="2000" dirty="0"/>
              <a:t> </a:t>
            </a:r>
            <a:r>
              <a:rPr lang="en-US" altLang="zh-CN" sz="1800" dirty="0"/>
              <a:t>	BEGIN </a:t>
            </a:r>
          </a:p>
          <a:p>
            <a:pPr>
              <a:lnSpc>
                <a:spcPct val="120000"/>
              </a:lnSpc>
              <a:buFont typeface="Wingdings" panose="05000000000000000000" pitchFamily="2" charset="2"/>
              <a:buNone/>
            </a:pPr>
            <a:r>
              <a:rPr lang="en-US" altLang="zh-CN" sz="1800" dirty="0"/>
              <a:t>		   </a:t>
            </a:r>
            <a:r>
              <a:rPr lang="en-US" altLang="zh-CN" sz="1800" dirty="0" err="1"/>
              <a:t>totalGPA</a:t>
            </a:r>
            <a:r>
              <a:rPr lang="en-US" altLang="zh-CN" sz="1800" dirty="0"/>
              <a:t> := 0;</a:t>
            </a:r>
          </a:p>
          <a:p>
            <a:pPr>
              <a:lnSpc>
                <a:spcPct val="120000"/>
              </a:lnSpc>
              <a:buFont typeface="Wingdings" panose="05000000000000000000" pitchFamily="2" charset="2"/>
              <a:buNone/>
            </a:pPr>
            <a:r>
              <a:rPr lang="en-US" altLang="zh-CN" sz="1800" dirty="0"/>
              <a:t>		  </a:t>
            </a:r>
            <a:r>
              <a:rPr lang="en-US" altLang="zh-CN" sz="1800" dirty="0" err="1"/>
              <a:t>totalCredit</a:t>
            </a:r>
            <a:r>
              <a:rPr lang="en-US" altLang="zh-CN" sz="1800" dirty="0"/>
              <a:t> := 0;</a:t>
            </a:r>
          </a:p>
          <a:p>
            <a:pPr>
              <a:lnSpc>
                <a:spcPct val="120000"/>
              </a:lnSpc>
              <a:buFont typeface="Wingdings" panose="05000000000000000000" pitchFamily="2" charset="2"/>
              <a:buNone/>
            </a:pPr>
            <a:r>
              <a:rPr lang="en-US" altLang="zh-CN" sz="1800" dirty="0"/>
              <a:t>    		  OPEN </a:t>
            </a:r>
            <a:r>
              <a:rPr lang="en-US" altLang="zh-CN" sz="1800" dirty="0" err="1"/>
              <a:t>mycursor</a:t>
            </a:r>
            <a:r>
              <a:rPr lang="en-US" altLang="zh-CN" sz="1800" dirty="0"/>
              <a:t>; 			/*</a:t>
            </a:r>
            <a:r>
              <a:rPr lang="zh-CN" altLang="en-US" sz="1800" dirty="0"/>
              <a:t>打开游标</a:t>
            </a:r>
            <a:r>
              <a:rPr lang="en-US" altLang="zh-CN" sz="1800" dirty="0" err="1"/>
              <a:t>mycursor</a:t>
            </a:r>
            <a:r>
              <a:rPr lang="en-US" altLang="zh-CN" sz="1800" dirty="0"/>
              <a:t> */</a:t>
            </a:r>
          </a:p>
          <a:p>
            <a:pPr>
              <a:lnSpc>
                <a:spcPct val="120000"/>
              </a:lnSpc>
              <a:buFont typeface="Wingdings" panose="05000000000000000000" pitchFamily="2" charset="2"/>
              <a:buNone/>
            </a:pPr>
            <a:endParaRPr lang="en-US" altLang="zh-CN" sz="1800" dirty="0"/>
          </a:p>
          <a:p>
            <a:pPr>
              <a:lnSpc>
                <a:spcPct val="70000"/>
              </a:lnSpc>
              <a:buFont typeface="Wingdings" panose="05000000000000000000" pitchFamily="2" charset="2"/>
              <a:buNone/>
            </a:pPr>
            <a:endParaRPr lang="zh-CN" alt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1"/>
          <p:cNvSpPr>
            <a:spLocks noGrp="1" noChangeArrowheads="1"/>
          </p:cNvSpPr>
          <p:nvPr>
            <p:ph type="title" idx="4294967295"/>
          </p:nvPr>
        </p:nvSpPr>
        <p:spPr/>
        <p:txBody>
          <a:bodyPr/>
          <a:lstStyle/>
          <a:p>
            <a:r>
              <a:rPr lang="en-US" altLang="zh-CN"/>
              <a:t>8.2.5  </a:t>
            </a:r>
            <a:r>
              <a:rPr lang="zh-CN" altLang="zh-CN"/>
              <a:t>存储过程（续）</a:t>
            </a:r>
          </a:p>
        </p:txBody>
      </p:sp>
      <p:sp>
        <p:nvSpPr>
          <p:cNvPr id="70658" name="内容占位符 2"/>
          <p:cNvSpPr>
            <a:spLocks noGrp="1" noChangeArrowheads="1"/>
          </p:cNvSpPr>
          <p:nvPr>
            <p:ph idx="4294967295"/>
          </p:nvPr>
        </p:nvSpPr>
        <p:spPr>
          <a:xfrm>
            <a:off x="395288" y="728663"/>
            <a:ext cx="8497887" cy="3822700"/>
          </a:xfrm>
        </p:spPr>
        <p:txBody>
          <a:bodyPr/>
          <a:lstStyle/>
          <a:p>
            <a:pPr>
              <a:lnSpc>
                <a:spcPct val="120000"/>
              </a:lnSpc>
              <a:buFont typeface="Wingdings" panose="05000000000000000000" pitchFamily="2" charset="2"/>
              <a:buNone/>
            </a:pPr>
            <a:r>
              <a:rPr lang="en-US" altLang="zh-CN" sz="1800" dirty="0"/>
              <a:t>		LOOP					         /*</a:t>
            </a:r>
            <a:r>
              <a:rPr lang="zh-CN" altLang="en-US" sz="1800" dirty="0"/>
              <a:t>循环遍历游标*</a:t>
            </a:r>
            <a:r>
              <a:rPr lang="en-US" altLang="zh-CN" sz="1800" dirty="0"/>
              <a:t>/</a:t>
            </a:r>
          </a:p>
          <a:p>
            <a:pPr>
              <a:lnSpc>
                <a:spcPct val="120000"/>
              </a:lnSpc>
              <a:buFont typeface="Wingdings" panose="05000000000000000000" pitchFamily="2" charset="2"/>
              <a:buNone/>
            </a:pPr>
            <a:r>
              <a:rPr lang="en-US" altLang="zh-CN" sz="1800" dirty="0"/>
              <a:t>			FETCH </a:t>
            </a:r>
            <a:r>
              <a:rPr lang="en-US" altLang="zh-CN" sz="1800" dirty="0" err="1"/>
              <a:t>mycursor</a:t>
            </a:r>
            <a:r>
              <a:rPr lang="en-US" altLang="zh-CN" sz="1800" dirty="0"/>
              <a:t> INTO credit, grade; 	/*</a:t>
            </a:r>
            <a:r>
              <a:rPr lang="zh-CN" altLang="en-US" sz="1800" dirty="0"/>
              <a:t>检索游标*</a:t>
            </a:r>
            <a:r>
              <a:rPr lang="en-US" altLang="zh-CN" sz="1800" dirty="0"/>
              <a:t>/</a:t>
            </a:r>
          </a:p>
          <a:p>
            <a:pPr>
              <a:lnSpc>
                <a:spcPct val="120000"/>
              </a:lnSpc>
              <a:buFont typeface="Wingdings" panose="05000000000000000000" pitchFamily="2" charset="2"/>
              <a:buNone/>
            </a:pPr>
            <a:r>
              <a:rPr lang="en-US" altLang="zh-CN" sz="1800" dirty="0"/>
              <a:t>			EXIT WHEN </a:t>
            </a:r>
            <a:r>
              <a:rPr lang="en-US" altLang="zh-CN" sz="1800" dirty="0" err="1"/>
              <a:t>mycursor%NOTFOUND</a:t>
            </a:r>
            <a:r>
              <a:rPr lang="en-US" altLang="zh-CN" sz="1800" dirty="0"/>
              <a:t>;</a:t>
            </a:r>
          </a:p>
          <a:p>
            <a:pPr>
              <a:lnSpc>
                <a:spcPct val="120000"/>
              </a:lnSpc>
              <a:buFont typeface="Wingdings" panose="05000000000000000000" pitchFamily="2" charset="2"/>
              <a:buNone/>
            </a:pPr>
            <a:r>
              <a:rPr lang="en-US" altLang="zh-CN" sz="1800" dirty="0"/>
              <a:t>			IF grade BETWEEN 90 AND 100 THEN </a:t>
            </a:r>
            <a:r>
              <a:rPr lang="en-US" altLang="zh-CN" sz="1800" dirty="0" err="1"/>
              <a:t>courseGPA</a:t>
            </a:r>
            <a:r>
              <a:rPr lang="en-US" altLang="zh-CN" sz="1800" dirty="0"/>
              <a:t> := 4.0; </a:t>
            </a:r>
          </a:p>
          <a:p>
            <a:pPr>
              <a:lnSpc>
                <a:spcPct val="120000"/>
              </a:lnSpc>
              <a:buFont typeface="Wingdings" panose="05000000000000000000" pitchFamily="2" charset="2"/>
              <a:buNone/>
            </a:pPr>
            <a:r>
              <a:rPr lang="en-US" altLang="zh-CN" sz="1800" dirty="0"/>
              <a:t> 			ELSIF grade BETWEEN 80 AND 89 THEN </a:t>
            </a:r>
            <a:r>
              <a:rPr lang="en-US" altLang="zh-CN" sz="1800" dirty="0" err="1"/>
              <a:t>courseGPA</a:t>
            </a:r>
            <a:r>
              <a:rPr lang="en-US" altLang="zh-CN" sz="1800" dirty="0"/>
              <a:t> := 3.0; </a:t>
            </a:r>
          </a:p>
          <a:p>
            <a:pPr>
              <a:lnSpc>
                <a:spcPct val="120000"/>
              </a:lnSpc>
              <a:buFont typeface="Wingdings" panose="05000000000000000000" pitchFamily="2" charset="2"/>
              <a:buNone/>
            </a:pPr>
            <a:r>
              <a:rPr lang="en-US" altLang="zh-CN" sz="1800" dirty="0"/>
              <a:t>			ELSIF grade BETWEEN 70 AND 72 THEN </a:t>
            </a:r>
            <a:r>
              <a:rPr lang="en-US" altLang="zh-CN" sz="1800" dirty="0" err="1"/>
              <a:t>courseGPA</a:t>
            </a:r>
            <a:r>
              <a:rPr lang="en-US" altLang="zh-CN" sz="1800" dirty="0"/>
              <a:t> := 2.0; </a:t>
            </a:r>
          </a:p>
          <a:p>
            <a:pPr>
              <a:lnSpc>
                <a:spcPct val="120000"/>
              </a:lnSpc>
              <a:buFont typeface="Wingdings" panose="05000000000000000000" pitchFamily="2" charset="2"/>
              <a:buNone/>
            </a:pPr>
            <a:r>
              <a:rPr lang="en-US" altLang="zh-CN" sz="1800" dirty="0"/>
              <a:t>			ELSIF grade BETWEEN 60 AND 69 THEN </a:t>
            </a:r>
            <a:r>
              <a:rPr lang="en-US" altLang="zh-CN" sz="1800" dirty="0" err="1"/>
              <a:t>courseGPA</a:t>
            </a:r>
            <a:r>
              <a:rPr lang="en-US" altLang="zh-CN" sz="1800" dirty="0"/>
              <a:t> := 1.0; </a:t>
            </a:r>
          </a:p>
          <a:p>
            <a:pPr>
              <a:lnSpc>
                <a:spcPct val="120000"/>
              </a:lnSpc>
              <a:buFont typeface="Wingdings" panose="05000000000000000000" pitchFamily="2" charset="2"/>
              <a:buNone/>
            </a:pPr>
            <a:r>
              <a:rPr lang="en-US" altLang="zh-CN" sz="1800" dirty="0"/>
              <a:t>			ELSE </a:t>
            </a:r>
            <a:r>
              <a:rPr lang="en-US" altLang="zh-CN" sz="1800" dirty="0" err="1"/>
              <a:t>courseGPA</a:t>
            </a:r>
            <a:r>
              <a:rPr lang="en-US" altLang="zh-CN" sz="1800" dirty="0"/>
              <a:t> := 0; </a:t>
            </a:r>
          </a:p>
          <a:p>
            <a:pPr>
              <a:lnSpc>
                <a:spcPct val="120000"/>
              </a:lnSpc>
              <a:buFont typeface="Wingdings" panose="05000000000000000000" pitchFamily="2" charset="2"/>
              <a:buNone/>
            </a:pPr>
            <a:r>
              <a:rPr lang="en-US" altLang="zh-CN" sz="1800" dirty="0"/>
              <a:t>			END IF;   /*</a:t>
            </a:r>
            <a:r>
              <a:rPr lang="zh-CN" altLang="en-US" sz="1800" dirty="0"/>
              <a:t>参照表</a:t>
            </a:r>
            <a:r>
              <a:rPr lang="en-US" altLang="zh-CN" sz="1800" dirty="0"/>
              <a:t>8.2</a:t>
            </a:r>
            <a:r>
              <a:rPr lang="zh-CN" altLang="en-US" sz="1800" dirty="0"/>
              <a:t>，根据成绩找出某门课程对应的学分绩点*</a:t>
            </a:r>
            <a:r>
              <a:rPr lang="en-US" altLang="zh-CN" sz="1800" dirty="0"/>
              <a:t>/</a:t>
            </a:r>
          </a:p>
          <a:p>
            <a:pPr>
              <a:lnSpc>
                <a:spcPct val="120000"/>
              </a:lnSpc>
              <a:buFont typeface="Wingdings" panose="05000000000000000000" pitchFamily="2" charset="2"/>
              <a:buNone/>
            </a:pPr>
            <a:r>
              <a:rPr lang="en-US" altLang="zh-CN" sz="1800" dirty="0"/>
              <a:t>			</a:t>
            </a:r>
          </a:p>
          <a:p>
            <a:pPr>
              <a:lnSpc>
                <a:spcPct val="120000"/>
              </a:lnSpc>
              <a:buFont typeface="Wingdings" panose="05000000000000000000" pitchFamily="2" charset="2"/>
              <a:buNone/>
            </a:pPr>
            <a:endParaRPr lang="en-US" altLang="zh-CN" sz="1800" dirty="0"/>
          </a:p>
          <a:p>
            <a:pPr>
              <a:lnSpc>
                <a:spcPct val="70000"/>
              </a:lnSpc>
              <a:buFont typeface="Wingdings" panose="05000000000000000000" pitchFamily="2" charset="2"/>
              <a:buNone/>
            </a:pPr>
            <a:endParaRPr lang="zh-CN" alt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p:cNvSpPr>
            <a:spLocks noGrp="1" noChangeArrowheads="1"/>
          </p:cNvSpPr>
          <p:nvPr>
            <p:ph type="title" idx="4294967295"/>
          </p:nvPr>
        </p:nvSpPr>
        <p:spPr/>
        <p:txBody>
          <a:bodyPr/>
          <a:lstStyle/>
          <a:p>
            <a:r>
              <a:rPr lang="en-US" altLang="zh-CN"/>
              <a:t>8.2.5  </a:t>
            </a:r>
            <a:r>
              <a:rPr lang="zh-CN" altLang="zh-CN"/>
              <a:t>存储过程（续）</a:t>
            </a:r>
          </a:p>
        </p:txBody>
      </p:sp>
      <p:sp>
        <p:nvSpPr>
          <p:cNvPr id="71682" name="内容占位符 2"/>
          <p:cNvSpPr>
            <a:spLocks noGrp="1" noChangeArrowheads="1"/>
          </p:cNvSpPr>
          <p:nvPr>
            <p:ph idx="4294967295"/>
          </p:nvPr>
        </p:nvSpPr>
        <p:spPr>
          <a:xfrm>
            <a:off x="395288" y="915565"/>
            <a:ext cx="8497887" cy="3635797"/>
          </a:xfrm>
        </p:spPr>
        <p:txBody>
          <a:bodyPr/>
          <a:lstStyle/>
          <a:p>
            <a:pPr>
              <a:lnSpc>
                <a:spcPct val="120000"/>
              </a:lnSpc>
              <a:buFont typeface="Wingdings" panose="05000000000000000000" pitchFamily="2" charset="2"/>
              <a:buNone/>
            </a:pPr>
            <a:r>
              <a:rPr lang="en-US" altLang="zh-CN" sz="1800" dirty="0"/>
              <a:t>			</a:t>
            </a:r>
            <a:r>
              <a:rPr lang="en-US" altLang="zh-CN" sz="1800" dirty="0" err="1"/>
              <a:t>totalGPA</a:t>
            </a:r>
            <a:r>
              <a:rPr lang="en-US" altLang="zh-CN" sz="1800" dirty="0"/>
              <a:t> := </a:t>
            </a:r>
            <a:r>
              <a:rPr lang="en-US" altLang="zh-CN" sz="1800" dirty="0" err="1"/>
              <a:t>totalGPA</a:t>
            </a:r>
            <a:r>
              <a:rPr lang="en-US" altLang="zh-CN" sz="1800" dirty="0"/>
              <a:t> + </a:t>
            </a:r>
            <a:r>
              <a:rPr lang="en-US" altLang="zh-CN" sz="1800" dirty="0" err="1"/>
              <a:t>courseGPA</a:t>
            </a:r>
            <a:r>
              <a:rPr lang="en-US" altLang="zh-CN" sz="1800" dirty="0"/>
              <a:t> * credit;</a:t>
            </a:r>
          </a:p>
          <a:p>
            <a:pPr>
              <a:lnSpc>
                <a:spcPct val="120000"/>
              </a:lnSpc>
              <a:buFont typeface="Wingdings" panose="05000000000000000000" pitchFamily="2" charset="2"/>
              <a:buNone/>
            </a:pPr>
            <a:r>
              <a:rPr lang="en-US" altLang="zh-CN" sz="1800" dirty="0"/>
              <a:t>			</a:t>
            </a:r>
            <a:r>
              <a:rPr lang="en-US" altLang="zh-CN" sz="1800" dirty="0" err="1"/>
              <a:t>totalCredit</a:t>
            </a:r>
            <a:r>
              <a:rPr lang="en-US" altLang="zh-CN" sz="1800" dirty="0"/>
              <a:t> := </a:t>
            </a:r>
            <a:r>
              <a:rPr lang="en-US" altLang="zh-CN" sz="1800" dirty="0" err="1"/>
              <a:t>totalCredit</a:t>
            </a:r>
            <a:r>
              <a:rPr lang="en-US" altLang="zh-CN" sz="1800" dirty="0"/>
              <a:t> + credit;</a:t>
            </a:r>
          </a:p>
          <a:p>
            <a:pPr>
              <a:lnSpc>
                <a:spcPct val="120000"/>
              </a:lnSpc>
              <a:buFont typeface="Wingdings" panose="05000000000000000000" pitchFamily="2" charset="2"/>
              <a:buNone/>
            </a:pPr>
            <a:r>
              <a:rPr lang="en-US" altLang="zh-CN" sz="1800" dirty="0"/>
              <a:t>		END LOOP;</a:t>
            </a:r>
          </a:p>
          <a:p>
            <a:pPr>
              <a:lnSpc>
                <a:spcPct val="120000"/>
              </a:lnSpc>
              <a:buFont typeface="Wingdings" panose="05000000000000000000" pitchFamily="2" charset="2"/>
              <a:buNone/>
            </a:pPr>
            <a:r>
              <a:rPr lang="en-US" altLang="zh-CN" sz="1800" dirty="0"/>
              <a:t>		CLOSE </a:t>
            </a:r>
            <a:r>
              <a:rPr lang="en-US" altLang="zh-CN" sz="1800" dirty="0" err="1"/>
              <a:t>mycursor</a:t>
            </a:r>
            <a:r>
              <a:rPr lang="en-US" altLang="zh-CN" sz="1800" dirty="0"/>
              <a:t>;			/*</a:t>
            </a:r>
            <a:r>
              <a:rPr lang="zh-CN" altLang="en-US" sz="1800" dirty="0"/>
              <a:t>关闭游标</a:t>
            </a:r>
            <a:r>
              <a:rPr lang="en-US" altLang="zh-CN" sz="1800" dirty="0" err="1"/>
              <a:t>mycursor</a:t>
            </a:r>
            <a:r>
              <a:rPr lang="en-US" altLang="zh-CN" sz="1800" dirty="0"/>
              <a:t> */</a:t>
            </a:r>
          </a:p>
          <a:p>
            <a:pPr>
              <a:lnSpc>
                <a:spcPct val="120000"/>
              </a:lnSpc>
              <a:buFont typeface="Wingdings" panose="05000000000000000000" pitchFamily="2" charset="2"/>
              <a:buNone/>
            </a:pPr>
            <a:r>
              <a:rPr lang="en-US" altLang="zh-CN" sz="1800" dirty="0"/>
              <a:t>		</a:t>
            </a:r>
            <a:r>
              <a:rPr lang="en-US" altLang="zh-CN" sz="1800" dirty="0" err="1"/>
              <a:t>outGPA</a:t>
            </a:r>
            <a:r>
              <a:rPr lang="en-US" altLang="zh-CN" sz="1800" dirty="0"/>
              <a:t>:= 1.0 * </a:t>
            </a:r>
            <a:r>
              <a:rPr lang="en-US" altLang="zh-CN" sz="1800" dirty="0" err="1"/>
              <a:t>totalGPA</a:t>
            </a:r>
            <a:r>
              <a:rPr lang="en-US" altLang="zh-CN" sz="1800" dirty="0"/>
              <a:t> / </a:t>
            </a:r>
            <a:r>
              <a:rPr lang="en-US" altLang="zh-CN" sz="1800" dirty="0" err="1"/>
              <a:t>totalCredit</a:t>
            </a:r>
            <a:r>
              <a:rPr lang="en-US" altLang="zh-CN" sz="1800" dirty="0"/>
              <a:t>;</a:t>
            </a:r>
          </a:p>
          <a:p>
            <a:pPr>
              <a:lnSpc>
                <a:spcPct val="120000"/>
              </a:lnSpc>
              <a:buFont typeface="Wingdings" panose="05000000000000000000" pitchFamily="2" charset="2"/>
              <a:buNone/>
            </a:pPr>
            <a:r>
              <a:rPr lang="en-US" altLang="zh-CN" sz="1800" dirty="0"/>
              <a:t>	END;</a:t>
            </a:r>
          </a:p>
          <a:p>
            <a:pPr>
              <a:lnSpc>
                <a:spcPct val="120000"/>
              </a:lnSpc>
              <a:buFont typeface="Wingdings" panose="05000000000000000000" pitchFamily="2" charset="2"/>
              <a:buNone/>
            </a:pPr>
            <a:endParaRPr lang="en-US" altLang="zh-CN" sz="1800" dirty="0"/>
          </a:p>
          <a:p>
            <a:pPr>
              <a:lnSpc>
                <a:spcPct val="120000"/>
              </a:lnSpc>
              <a:buFont typeface="Wingdings" panose="05000000000000000000" pitchFamily="2" charset="2"/>
              <a:buNone/>
            </a:pPr>
            <a:endParaRPr lang="en-US" altLang="zh-CN" sz="1800" dirty="0"/>
          </a:p>
          <a:p>
            <a:pPr>
              <a:lnSpc>
                <a:spcPct val="120000"/>
              </a:lnSpc>
              <a:buFont typeface="Wingdings" panose="05000000000000000000" pitchFamily="2" charset="2"/>
              <a:buNone/>
            </a:pPr>
            <a:endParaRPr lang="en-US" altLang="zh-CN" sz="1800" dirty="0"/>
          </a:p>
          <a:p>
            <a:pPr>
              <a:lnSpc>
                <a:spcPct val="70000"/>
              </a:lnSpc>
              <a:buFont typeface="Wingdings" panose="05000000000000000000" pitchFamily="2" charset="2"/>
              <a:buNone/>
            </a:pPr>
            <a:endParaRPr lang="zh-CN" altLang="en-US" sz="18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标题 1"/>
          <p:cNvSpPr>
            <a:spLocks noGrp="1" noChangeArrowheads="1"/>
          </p:cNvSpPr>
          <p:nvPr>
            <p:ph type="title" idx="4294967295"/>
          </p:nvPr>
        </p:nvSpPr>
        <p:spPr>
          <a:xfrm>
            <a:off x="457200" y="-22225"/>
            <a:ext cx="8229600" cy="846138"/>
          </a:xfrm>
        </p:spPr>
        <p:txBody>
          <a:bodyPr/>
          <a:lstStyle/>
          <a:p>
            <a:r>
              <a:rPr lang="en-US" altLang="zh-CN"/>
              <a:t>8.2.5  </a:t>
            </a:r>
            <a:r>
              <a:rPr lang="zh-CN" altLang="zh-CN"/>
              <a:t>存储过程（续）</a:t>
            </a:r>
          </a:p>
        </p:txBody>
      </p:sp>
      <p:sp>
        <p:nvSpPr>
          <p:cNvPr id="72706" name="内容占位符 2"/>
          <p:cNvSpPr>
            <a:spLocks noGrp="1" noChangeArrowheads="1"/>
          </p:cNvSpPr>
          <p:nvPr>
            <p:ph idx="4294967295"/>
          </p:nvPr>
        </p:nvSpPr>
        <p:spPr>
          <a:xfrm>
            <a:off x="18521" y="825823"/>
            <a:ext cx="9017975" cy="3546475"/>
          </a:xfrm>
        </p:spPr>
        <p:txBody>
          <a:bodyPr/>
          <a:lstStyle/>
          <a:p>
            <a:pPr>
              <a:lnSpc>
                <a:spcPct val="120000"/>
              </a:lnSpc>
              <a:buFont typeface="Wingdings" panose="05000000000000000000" pitchFamily="2" charset="2"/>
              <a:buNone/>
            </a:pPr>
            <a:r>
              <a:rPr lang="zh-CN" altLang="en-US" dirty="0"/>
              <a:t> </a:t>
            </a:r>
            <a:r>
              <a:rPr lang="en-US" altLang="zh-CN" dirty="0"/>
              <a:t>2.</a:t>
            </a:r>
            <a:r>
              <a:rPr lang="zh-CN" altLang="en-US" dirty="0"/>
              <a:t>执行存储过程</a:t>
            </a:r>
          </a:p>
          <a:p>
            <a:pPr>
              <a:lnSpc>
                <a:spcPct val="120000"/>
              </a:lnSpc>
              <a:buFont typeface="Wingdings" panose="05000000000000000000" pitchFamily="2" charset="2"/>
              <a:buNone/>
            </a:pPr>
            <a:r>
              <a:rPr lang="zh-CN" altLang="en-US" sz="2000" dirty="0"/>
              <a:t>	</a:t>
            </a:r>
            <a:r>
              <a:rPr lang="en-US" altLang="zh-CN" sz="2400" dirty="0"/>
              <a:t>CALL/PERFORM  [P</a:t>
            </a:r>
            <a:r>
              <a:rPr lang="zh-CN" altLang="en-US" sz="2400" dirty="0"/>
              <a:t>ROCEDURE</a:t>
            </a:r>
            <a:r>
              <a:rPr lang="en-US" altLang="zh-CN" sz="2400" dirty="0"/>
              <a:t>] </a:t>
            </a:r>
            <a:r>
              <a:rPr lang="zh-CN" altLang="en-US" sz="2400" dirty="0"/>
              <a:t>过程名</a:t>
            </a:r>
            <a:r>
              <a:rPr lang="en-US" altLang="zh-CN" sz="2400" dirty="0"/>
              <a:t>(</a:t>
            </a:r>
            <a:r>
              <a:rPr lang="zh-CN" altLang="en-US" sz="2400" dirty="0"/>
              <a:t>[参数</a:t>
            </a:r>
            <a:r>
              <a:rPr lang="en-US" altLang="zh-CN" sz="2400" dirty="0"/>
              <a:t>1,</a:t>
            </a:r>
            <a:r>
              <a:rPr lang="zh-CN" altLang="en-US" sz="2400" dirty="0"/>
              <a:t>参数</a:t>
            </a:r>
            <a:r>
              <a:rPr lang="en-US" altLang="zh-CN" sz="2400" dirty="0"/>
              <a:t>2,...</a:t>
            </a:r>
            <a:r>
              <a:rPr lang="zh-CN" altLang="en-US" sz="2400" dirty="0"/>
              <a:t>]</a:t>
            </a:r>
            <a:r>
              <a:rPr lang="en-US" altLang="zh-CN" sz="2400" dirty="0"/>
              <a:t>)</a:t>
            </a:r>
            <a:r>
              <a:rPr lang="zh-CN" altLang="en-US" sz="2400" dirty="0"/>
              <a:t>；</a:t>
            </a:r>
          </a:p>
          <a:p>
            <a:pPr lvl="1">
              <a:lnSpc>
                <a:spcPct val="120000"/>
              </a:lnSpc>
            </a:pPr>
            <a:r>
              <a:rPr lang="zh-CN" altLang="en-US" dirty="0"/>
              <a:t>使用</a:t>
            </a:r>
            <a:r>
              <a:rPr lang="en-US" altLang="zh-CN" dirty="0"/>
              <a:t>CALL</a:t>
            </a:r>
            <a:r>
              <a:rPr lang="zh-CN" altLang="en-US" dirty="0"/>
              <a:t>或者</a:t>
            </a:r>
            <a:r>
              <a:rPr lang="en-US" altLang="zh-CN" dirty="0"/>
              <a:t>PERFORM</a:t>
            </a:r>
            <a:r>
              <a:rPr lang="zh-CN" altLang="en-US" dirty="0"/>
              <a:t>等方式激活存储过程的执行</a:t>
            </a:r>
          </a:p>
          <a:p>
            <a:pPr lvl="1">
              <a:lnSpc>
                <a:spcPct val="120000"/>
              </a:lnSpc>
            </a:pPr>
            <a:r>
              <a:rPr lang="zh-CN" altLang="en-US" dirty="0"/>
              <a:t>在过程化</a:t>
            </a:r>
            <a:r>
              <a:rPr lang="en-US" altLang="zh-CN" dirty="0"/>
              <a:t>SQL</a:t>
            </a:r>
            <a:r>
              <a:rPr lang="zh-CN" altLang="en-US" dirty="0"/>
              <a:t>中，数据库服务器支持在过程体中调用其他存储过程</a:t>
            </a:r>
          </a:p>
          <a:p>
            <a:pPr>
              <a:lnSpc>
                <a:spcPct val="120000"/>
              </a:lnSpc>
            </a:pP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1"/>
          <p:cNvSpPr>
            <a:spLocks noGrp="1" noChangeArrowheads="1"/>
          </p:cNvSpPr>
          <p:nvPr>
            <p:ph type="title" idx="4294967295"/>
          </p:nvPr>
        </p:nvSpPr>
        <p:spPr/>
        <p:txBody>
          <a:bodyPr/>
          <a:lstStyle/>
          <a:p>
            <a:r>
              <a:rPr lang="zh-CN" altLang="en-US"/>
              <a:t>直接先修课的</a:t>
            </a:r>
            <a:r>
              <a:rPr lang="en-US" altLang="zh-CN"/>
              <a:t>SQL</a:t>
            </a:r>
            <a:r>
              <a:rPr lang="zh-CN" altLang="en-US"/>
              <a:t>语句表达</a:t>
            </a:r>
          </a:p>
        </p:txBody>
      </p:sp>
      <p:sp>
        <p:nvSpPr>
          <p:cNvPr id="9218" name="内容占位符 2"/>
          <p:cNvSpPr>
            <a:spLocks noGrp="1" noChangeArrowheads="1"/>
          </p:cNvSpPr>
          <p:nvPr>
            <p:ph idx="4294967295"/>
          </p:nvPr>
        </p:nvSpPr>
        <p:spPr>
          <a:xfrm>
            <a:off x="395288" y="823913"/>
            <a:ext cx="8497887" cy="3727450"/>
          </a:xfrm>
        </p:spPr>
        <p:txBody>
          <a:bodyPr/>
          <a:lstStyle/>
          <a:p>
            <a:pPr>
              <a:lnSpc>
                <a:spcPct val="120000"/>
              </a:lnSpc>
            </a:pPr>
            <a:r>
              <a:rPr lang="zh-CN" altLang="en-US" dirty="0"/>
              <a:t>如何查询直接先修课：自连接</a:t>
            </a:r>
            <a:endParaRPr lang="zh-CN" altLang="en-US" dirty="0">
              <a:solidFill>
                <a:srgbClr val="C00000"/>
              </a:solidFill>
            </a:endParaRPr>
          </a:p>
        </p:txBody>
      </p:sp>
      <p:sp>
        <p:nvSpPr>
          <p:cNvPr id="9219" name="文本框 7"/>
          <p:cNvSpPr txBox="1">
            <a:spLocks noChangeArrowheads="1"/>
          </p:cNvSpPr>
          <p:nvPr/>
        </p:nvSpPr>
        <p:spPr bwMode="auto">
          <a:xfrm>
            <a:off x="1331913" y="2474913"/>
            <a:ext cx="590391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en-US" altLang="zh-CN" sz="2400" dirty="0">
                <a:solidFill>
                  <a:srgbClr val="800000"/>
                </a:solidFill>
                <a:latin typeface="Courier New" panose="02070309020205020404" pitchFamily="49" charset="0"/>
              </a:rPr>
              <a:t>select</a:t>
            </a:r>
            <a:r>
              <a:rPr lang="en-US" altLang="zh-CN" sz="2400" dirty="0">
                <a:solidFill>
                  <a:srgbClr val="000000"/>
                </a:solidFill>
                <a:latin typeface="Courier New" panose="02070309020205020404" pitchFamily="49" charset="0"/>
              </a:rPr>
              <a:t> </a:t>
            </a:r>
            <a:r>
              <a:rPr lang="en-US" altLang="zh-CN" sz="2400" dirty="0" err="1">
                <a:solidFill>
                  <a:srgbClr val="000000"/>
                </a:solidFill>
                <a:latin typeface="Courier New" panose="02070309020205020404" pitchFamily="49" charset="0"/>
              </a:rPr>
              <a:t>B.Cname</a:t>
            </a:r>
            <a:r>
              <a:rPr lang="en-US" altLang="zh-CN" sz="2400" dirty="0">
                <a:solidFill>
                  <a:srgbClr val="000000"/>
                </a:solidFill>
                <a:latin typeface="Courier New" panose="02070309020205020404" pitchFamily="49" charset="0"/>
              </a:rPr>
              <a:t> </a:t>
            </a:r>
          </a:p>
          <a:p>
            <a:pPr>
              <a:spcBef>
                <a:spcPct val="0"/>
              </a:spcBef>
              <a:buSzTx/>
              <a:buFontTx/>
              <a:buNone/>
            </a:pPr>
            <a:r>
              <a:rPr lang="en-US" altLang="zh-CN" sz="2400" dirty="0">
                <a:solidFill>
                  <a:srgbClr val="800000"/>
                </a:solidFill>
                <a:latin typeface="Courier New" panose="02070309020205020404" pitchFamily="49" charset="0"/>
              </a:rPr>
              <a:t>from</a:t>
            </a:r>
            <a:r>
              <a:rPr lang="en-US" altLang="zh-CN" sz="2400" dirty="0">
                <a:solidFill>
                  <a:srgbClr val="000000"/>
                </a:solidFill>
                <a:latin typeface="Courier New" panose="02070309020205020404" pitchFamily="49" charset="0"/>
              </a:rPr>
              <a:t> Course A, Course B</a:t>
            </a:r>
          </a:p>
          <a:p>
            <a:pPr>
              <a:spcBef>
                <a:spcPct val="0"/>
              </a:spcBef>
              <a:buSzTx/>
              <a:buFontTx/>
              <a:buNone/>
            </a:pPr>
            <a:r>
              <a:rPr lang="en-US" altLang="zh-CN" sz="2400" dirty="0">
                <a:solidFill>
                  <a:srgbClr val="800000"/>
                </a:solidFill>
                <a:latin typeface="Courier New" panose="02070309020205020404" pitchFamily="49" charset="0"/>
              </a:rPr>
              <a:t>where</a:t>
            </a:r>
            <a:r>
              <a:rPr lang="en-US" altLang="zh-CN" sz="2400" dirty="0">
                <a:solidFill>
                  <a:srgbClr val="000000"/>
                </a:solidFill>
                <a:latin typeface="Courier New" panose="02070309020205020404" pitchFamily="49" charset="0"/>
              </a:rPr>
              <a:t> </a:t>
            </a:r>
            <a:r>
              <a:rPr lang="en-US" altLang="zh-CN" sz="2400" dirty="0" err="1">
                <a:solidFill>
                  <a:srgbClr val="000000"/>
                </a:solidFill>
                <a:latin typeface="Courier New" panose="02070309020205020404" pitchFamily="49" charset="0"/>
              </a:rPr>
              <a:t>A.Cname</a:t>
            </a:r>
            <a:r>
              <a:rPr lang="en-US" altLang="zh-CN" sz="2400" dirty="0">
                <a:solidFill>
                  <a:srgbClr val="000000"/>
                </a:solidFill>
                <a:latin typeface="Courier New" panose="02070309020205020404" pitchFamily="49" charset="0"/>
              </a:rPr>
              <a:t> = </a:t>
            </a:r>
            <a:r>
              <a:rPr lang="en-US" altLang="zh-CN" sz="2400" dirty="0">
                <a:solidFill>
                  <a:srgbClr val="008000"/>
                </a:solidFill>
                <a:latin typeface="Courier New" panose="02070309020205020404" pitchFamily="49" charset="0"/>
              </a:rPr>
              <a:t>'</a:t>
            </a:r>
            <a:r>
              <a:rPr lang="zh-CN" altLang="en-US" sz="2400" dirty="0">
                <a:solidFill>
                  <a:srgbClr val="008000"/>
                </a:solidFill>
                <a:latin typeface="Courier New" panose="02070309020205020404" pitchFamily="49" charset="0"/>
              </a:rPr>
              <a:t>数据库系统概论</a:t>
            </a:r>
            <a:r>
              <a:rPr lang="en-US" altLang="zh-CN" sz="2400" dirty="0">
                <a:solidFill>
                  <a:srgbClr val="008000"/>
                </a:solidFill>
                <a:latin typeface="Courier New" panose="02070309020205020404" pitchFamily="49" charset="0"/>
              </a:rPr>
              <a:t>'</a:t>
            </a:r>
            <a:r>
              <a:rPr lang="zh-CN" altLang="en-US" sz="2400" dirty="0">
                <a:solidFill>
                  <a:srgbClr val="000000"/>
                </a:solidFill>
                <a:latin typeface="Courier New" panose="02070309020205020404" pitchFamily="49" charset="0"/>
              </a:rPr>
              <a:t> </a:t>
            </a:r>
            <a:endParaRPr lang="en-US" altLang="zh-CN" sz="2400" dirty="0">
              <a:solidFill>
                <a:srgbClr val="000000"/>
              </a:solidFill>
              <a:latin typeface="Courier New" panose="02070309020205020404" pitchFamily="49" charset="0"/>
            </a:endParaRPr>
          </a:p>
          <a:p>
            <a:pPr>
              <a:spcBef>
                <a:spcPct val="0"/>
              </a:spcBef>
              <a:buSzTx/>
              <a:buFontTx/>
              <a:buNone/>
            </a:pPr>
            <a:r>
              <a:rPr lang="en-US" altLang="zh-CN" sz="2400" dirty="0">
                <a:solidFill>
                  <a:srgbClr val="800000"/>
                </a:solidFill>
                <a:latin typeface="Courier New" panose="02070309020205020404" pitchFamily="49" charset="0"/>
              </a:rPr>
              <a:t>and</a:t>
            </a:r>
            <a:r>
              <a:rPr lang="en-US" altLang="zh-CN" sz="2400" dirty="0">
                <a:solidFill>
                  <a:srgbClr val="000000"/>
                </a:solidFill>
                <a:latin typeface="Courier New" panose="02070309020205020404" pitchFamily="49" charset="0"/>
              </a:rPr>
              <a:t> </a:t>
            </a:r>
            <a:r>
              <a:rPr lang="en-US" altLang="zh-CN" sz="2400" dirty="0" err="1">
                <a:solidFill>
                  <a:srgbClr val="000000"/>
                </a:solidFill>
                <a:latin typeface="Courier New" panose="02070309020205020404" pitchFamily="49" charset="0"/>
              </a:rPr>
              <a:t>A.Cpno</a:t>
            </a:r>
            <a:r>
              <a:rPr lang="en-US" altLang="zh-CN" sz="2400" dirty="0">
                <a:solidFill>
                  <a:srgbClr val="000000"/>
                </a:solidFill>
                <a:latin typeface="Courier New" panose="02070309020205020404" pitchFamily="49" charset="0"/>
              </a:rPr>
              <a:t>=</a:t>
            </a:r>
            <a:r>
              <a:rPr lang="en-US" altLang="zh-CN" sz="2400" dirty="0" err="1">
                <a:solidFill>
                  <a:srgbClr val="000000"/>
                </a:solidFill>
                <a:latin typeface="Courier New" panose="02070309020205020404" pitchFamily="49" charset="0"/>
              </a:rPr>
              <a:t>B.Cno</a:t>
            </a:r>
            <a:r>
              <a:rPr lang="en-US" altLang="zh-CN" sz="2400" dirty="0">
                <a:solidFill>
                  <a:srgbClr val="000000"/>
                </a:solidFill>
                <a:latin typeface="Courier New" panose="02070309020205020404" pitchFamily="49" charset="0"/>
              </a:rPr>
              <a:t>;</a:t>
            </a:r>
            <a:endParaRPr lang="zh-CN" altLang="en-US" sz="2400" b="0" dirty="0"/>
          </a:p>
        </p:txBody>
      </p:sp>
      <p:sp>
        <p:nvSpPr>
          <p:cNvPr id="9220" name="文本框 8"/>
          <p:cNvSpPr txBox="1">
            <a:spLocks noChangeArrowheads="1"/>
          </p:cNvSpPr>
          <p:nvPr/>
        </p:nvSpPr>
        <p:spPr bwMode="auto">
          <a:xfrm>
            <a:off x="750888" y="1504950"/>
            <a:ext cx="79978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zh-CN" altLang="en-US" sz="2400" b="0" i="0" dirty="0">
                <a:solidFill>
                  <a:srgbClr val="333333"/>
                </a:solidFill>
                <a:effectLst/>
                <a:latin typeface="Arial" panose="020B0604020202020204" pitchFamily="34" charset="0"/>
              </a:rPr>
              <a:t>① </a:t>
            </a:r>
            <a:r>
              <a:rPr lang="zh-CN" altLang="zh-CN" sz="2400" dirty="0">
                <a:latin typeface="Times New Roman" panose="02020603050405020304" pitchFamily="18" charset="0"/>
                <a:cs typeface="Times New Roman" panose="02020603050405020304" pitchFamily="18" charset="0"/>
              </a:rPr>
              <a:t>步骤</a:t>
            </a:r>
            <a:r>
              <a:rPr lang="en-US" altLang="zh-CN" sz="2400" dirty="0">
                <a:latin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a:t>
            </a:r>
            <a:r>
              <a:rPr lang="zh-CN" altLang="zh-CN" sz="2400" dirty="0">
                <a:latin typeface="Times New Roman" panose="02020603050405020304" pitchFamily="18" charset="0"/>
                <a:cs typeface="Times New Roman" panose="02020603050405020304" pitchFamily="18" charset="0"/>
              </a:rPr>
              <a:t>找出“数据库系统概论”课程的</a:t>
            </a:r>
            <a:r>
              <a:rPr lang="zh-CN" altLang="en-US" sz="2400" dirty="0">
                <a:latin typeface="Times New Roman" panose="02020603050405020304" pitchFamily="18" charset="0"/>
                <a:cs typeface="Times New Roman" panose="02020603050405020304" pitchFamily="18" charset="0"/>
              </a:rPr>
              <a:t>全部</a:t>
            </a:r>
            <a:r>
              <a:rPr lang="zh-CN" altLang="zh-CN" sz="2400" dirty="0">
                <a:latin typeface="Times New Roman" panose="02020603050405020304" pitchFamily="18" charset="0"/>
                <a:cs typeface="Times New Roman" panose="02020603050405020304" pitchFamily="18" charset="0"/>
              </a:rPr>
              <a:t>直接先修课：</a:t>
            </a:r>
            <a:r>
              <a:rPr lang="zh-CN" altLang="en-US" sz="2400" dirty="0">
                <a:latin typeface="Times New Roman" panose="02020603050405020304" pitchFamily="18" charset="0"/>
                <a:cs typeface="Times New Roman" panose="02020603050405020304" pitchFamily="18" charset="0"/>
              </a:rPr>
              <a:t>记为</a:t>
            </a:r>
            <a:r>
              <a:rPr lang="en-US" altLang="zh-CN" sz="2400" dirty="0">
                <a:latin typeface="Times New Roman" panose="02020603050405020304" pitchFamily="18" charset="0"/>
              </a:rPr>
              <a:t>L[1]</a:t>
            </a:r>
            <a:r>
              <a:rPr lang="zh-CN" altLang="en-US" sz="2400" dirty="0">
                <a:latin typeface="Times New Roman" panose="02020603050405020304" pitchFamily="18" charset="0"/>
              </a:rPr>
              <a:t>；如果</a:t>
            </a:r>
            <a:r>
              <a:rPr lang="en-US" altLang="zh-CN" sz="2400" dirty="0">
                <a:latin typeface="Times New Roman" panose="02020603050405020304" pitchFamily="18" charset="0"/>
              </a:rPr>
              <a:t>L[1]</a:t>
            </a:r>
            <a:r>
              <a:rPr lang="zh-CN" altLang="en-US" sz="2400" dirty="0">
                <a:latin typeface="Times New Roman" panose="02020603050405020304" pitchFamily="18" charset="0"/>
              </a:rPr>
              <a:t>为空，则任务一</a:t>
            </a:r>
            <a:r>
              <a:rPr lang="zh-CN" altLang="en-US" sz="2400" dirty="0" smtClean="0">
                <a:latin typeface="Times New Roman" panose="02020603050405020304" pitchFamily="18" charset="0"/>
              </a:rPr>
              <a:t>结束</a:t>
            </a:r>
            <a:endParaRPr lang="zh-CN" altLang="en-US" sz="2400" b="0" dirty="0"/>
          </a:p>
        </p:txBody>
      </p:sp>
      <p:sp>
        <p:nvSpPr>
          <p:cNvPr id="10" name="文本框 9"/>
          <p:cNvSpPr txBox="1"/>
          <p:nvPr/>
        </p:nvSpPr>
        <p:spPr>
          <a:xfrm>
            <a:off x="750888" y="2487613"/>
            <a:ext cx="1084262" cy="400050"/>
          </a:xfrm>
          <a:prstGeom prst="rect">
            <a:avLst/>
          </a:prstGeom>
          <a:noFill/>
        </p:spPr>
        <p:txBody>
          <a:bodyPr>
            <a:spAutoFit/>
          </a:bodyPr>
          <a:lstStyle/>
          <a:p>
            <a:pPr>
              <a:defRPr/>
            </a:pPr>
            <a:r>
              <a:rPr lang="en-US" altLang="zh-CN" sz="2000" kern="1050" dirty="0">
                <a:latin typeface="Times New Roman" panose="02020603050405020304" pitchFamily="18" charset="0"/>
                <a:cs typeface="Times New Roman" panose="02020603050405020304" pitchFamily="18" charset="0"/>
              </a:rPr>
              <a:t>L[1]</a:t>
            </a:r>
            <a:r>
              <a:rPr lang="zh-CN" altLang="en-US" sz="2000" kern="1050" dirty="0">
                <a:latin typeface="Times New Roman" panose="02020603050405020304" pitchFamily="18" charset="0"/>
                <a:cs typeface="Times New Roman" panose="02020603050405020304" pitchFamily="18" charset="0"/>
              </a:rPr>
              <a:t>：</a:t>
            </a:r>
            <a:endParaRPr lang="zh-CN" altLang="en-US" sz="20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1"/>
          <p:cNvSpPr>
            <a:spLocks noGrp="1" noChangeArrowheads="1"/>
          </p:cNvSpPr>
          <p:nvPr>
            <p:ph type="title" idx="4294967295"/>
          </p:nvPr>
        </p:nvSpPr>
        <p:spPr>
          <a:xfrm>
            <a:off x="457200" y="-22225"/>
            <a:ext cx="8229600" cy="846138"/>
          </a:xfrm>
        </p:spPr>
        <p:txBody>
          <a:bodyPr/>
          <a:lstStyle/>
          <a:p>
            <a:r>
              <a:rPr lang="en-US" altLang="zh-CN"/>
              <a:t>8.2.5  </a:t>
            </a:r>
            <a:r>
              <a:rPr lang="zh-CN" altLang="zh-CN"/>
              <a:t>存储过程（续）</a:t>
            </a:r>
          </a:p>
        </p:txBody>
      </p:sp>
      <p:sp>
        <p:nvSpPr>
          <p:cNvPr id="73730" name="内容占位符 2"/>
          <p:cNvSpPr>
            <a:spLocks noGrp="1" noChangeArrowheads="1"/>
          </p:cNvSpPr>
          <p:nvPr>
            <p:ph idx="4294967295"/>
          </p:nvPr>
        </p:nvSpPr>
        <p:spPr>
          <a:xfrm>
            <a:off x="179388" y="823913"/>
            <a:ext cx="8999537" cy="3546475"/>
          </a:xfrm>
        </p:spPr>
        <p:txBody>
          <a:bodyPr/>
          <a:lstStyle/>
          <a:p>
            <a:pPr>
              <a:lnSpc>
                <a:spcPct val="120000"/>
              </a:lnSpc>
            </a:pPr>
            <a:r>
              <a:rPr lang="en-US" altLang="zh-CN" sz="2400" dirty="0"/>
              <a:t>[</a:t>
            </a:r>
            <a:r>
              <a:rPr lang="zh-CN" altLang="en-US" sz="2400" dirty="0"/>
              <a:t>例</a:t>
            </a:r>
            <a:r>
              <a:rPr lang="en-US" altLang="zh-CN" sz="2400" dirty="0"/>
              <a:t>8.6]</a:t>
            </a:r>
            <a:r>
              <a:rPr lang="zh-CN" altLang="en-US" sz="2400" dirty="0"/>
              <a:t>查询学号为“</a:t>
            </a:r>
            <a:r>
              <a:rPr lang="en-US" altLang="zh-CN" sz="2400" dirty="0"/>
              <a:t>20180001”</a:t>
            </a:r>
            <a:r>
              <a:rPr lang="zh-CN" altLang="en-US" sz="2400" dirty="0"/>
              <a:t>学生的课程</a:t>
            </a:r>
            <a:r>
              <a:rPr lang="en-US" altLang="zh-CN" sz="2400" dirty="0"/>
              <a:t>GPA</a:t>
            </a:r>
            <a:r>
              <a:rPr lang="zh-CN" altLang="en-US" sz="2400" dirty="0"/>
              <a:t>。</a:t>
            </a:r>
          </a:p>
          <a:p>
            <a:pPr>
              <a:lnSpc>
                <a:spcPct val="120000"/>
              </a:lnSpc>
              <a:buFont typeface="Wingdings" panose="05000000000000000000" pitchFamily="2" charset="2"/>
              <a:buNone/>
            </a:pPr>
            <a:r>
              <a:rPr lang="en-US" altLang="zh-CN" sz="2000" dirty="0"/>
              <a:t>	DECLARE </a:t>
            </a:r>
            <a:r>
              <a:rPr lang="en-US" altLang="zh-CN" sz="2000" dirty="0" err="1"/>
              <a:t>outGPA</a:t>
            </a:r>
            <a:r>
              <a:rPr lang="en-US" altLang="zh-CN" sz="2000" dirty="0"/>
              <a:t> FLOAT;</a:t>
            </a:r>
          </a:p>
          <a:p>
            <a:pPr>
              <a:lnSpc>
                <a:spcPct val="120000"/>
              </a:lnSpc>
              <a:buFont typeface="Wingdings" panose="05000000000000000000" pitchFamily="2" charset="2"/>
              <a:buNone/>
            </a:pPr>
            <a:r>
              <a:rPr lang="en-US" altLang="zh-CN" sz="2000" dirty="0"/>
              <a:t>	BEGIN</a:t>
            </a:r>
          </a:p>
          <a:p>
            <a:pPr>
              <a:lnSpc>
                <a:spcPct val="120000"/>
              </a:lnSpc>
              <a:buFont typeface="Wingdings" panose="05000000000000000000" pitchFamily="2" charset="2"/>
              <a:buNone/>
            </a:pPr>
            <a:r>
              <a:rPr lang="en-US" altLang="zh-CN" sz="2000" dirty="0"/>
              <a:t>		</a:t>
            </a:r>
            <a:r>
              <a:rPr lang="en-US" altLang="zh-CN" sz="2000" dirty="0" err="1"/>
              <a:t>CALLcompGPA</a:t>
            </a:r>
            <a:r>
              <a:rPr lang="en-US" altLang="zh-CN" sz="2000" dirty="0"/>
              <a:t>(‘20180001’,outGPA);</a:t>
            </a:r>
          </a:p>
          <a:p>
            <a:pPr>
              <a:lnSpc>
                <a:spcPct val="120000"/>
              </a:lnSpc>
              <a:buFont typeface="Wingdings" panose="05000000000000000000" pitchFamily="2" charset="2"/>
              <a:buNone/>
            </a:pPr>
            <a:r>
              <a:rPr lang="en-US" altLang="zh-CN" sz="2000" dirty="0"/>
              <a:t>		RAISE NOTICE ‘GPA: %’, </a:t>
            </a:r>
            <a:r>
              <a:rPr lang="en-US" altLang="zh-CN" sz="2000" dirty="0" err="1"/>
              <a:t>outGPA</a:t>
            </a:r>
            <a:r>
              <a:rPr lang="en-US" altLang="zh-CN" sz="2000" dirty="0"/>
              <a:t>;</a:t>
            </a:r>
          </a:p>
          <a:p>
            <a:pPr>
              <a:lnSpc>
                <a:spcPct val="120000"/>
              </a:lnSpc>
              <a:buFont typeface="Wingdings" panose="05000000000000000000" pitchFamily="2" charset="2"/>
              <a:buNone/>
            </a:pPr>
            <a:r>
              <a:rPr lang="en-US" altLang="zh-CN" sz="2000" dirty="0"/>
              <a:t>	END;</a:t>
            </a:r>
          </a:p>
          <a:p>
            <a:pPr lvl="1">
              <a:lnSpc>
                <a:spcPct val="120000"/>
              </a:lnSpc>
            </a:pPr>
            <a:r>
              <a:rPr lang="zh-CN" altLang="en-US" sz="2000" dirty="0"/>
              <a:t>在调用含有输入参数和输入输出参数的存储过程时，需要指定具体的参数值。在调用含有输出参数的存储过程时，对应位置不需要传入参数值，但需要事先定义</a:t>
            </a:r>
            <a:r>
              <a:rPr lang="zh-CN" altLang="en-US" sz="2000" dirty="0" smtClean="0"/>
              <a:t>输出变量</a:t>
            </a:r>
            <a:endParaRPr lang="zh-CN" altLang="en-US" sz="20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noChangeArrowheads="1"/>
          </p:cNvSpPr>
          <p:nvPr>
            <p:ph type="title" idx="4294967295"/>
          </p:nvPr>
        </p:nvSpPr>
        <p:spPr/>
        <p:txBody>
          <a:bodyPr/>
          <a:lstStyle/>
          <a:p>
            <a:r>
              <a:rPr lang="en-US" altLang="zh-CN"/>
              <a:t>8.2.5  </a:t>
            </a:r>
            <a:r>
              <a:rPr lang="zh-CN" altLang="zh-CN"/>
              <a:t>存储过程（续）</a:t>
            </a:r>
          </a:p>
        </p:txBody>
      </p:sp>
      <p:sp>
        <p:nvSpPr>
          <p:cNvPr id="74754" name="内容占位符 2"/>
          <p:cNvSpPr>
            <a:spLocks noGrp="1" noChangeArrowheads="1"/>
          </p:cNvSpPr>
          <p:nvPr>
            <p:ph idx="4294967295"/>
          </p:nvPr>
        </p:nvSpPr>
        <p:spPr/>
        <p:txBody>
          <a:bodyPr/>
          <a:lstStyle/>
          <a:p>
            <a:pPr>
              <a:lnSpc>
                <a:spcPct val="150000"/>
              </a:lnSpc>
              <a:spcBef>
                <a:spcPts val="0"/>
              </a:spcBef>
              <a:buFont typeface="Wingdings" panose="05000000000000000000" pitchFamily="2" charset="2"/>
              <a:buNone/>
            </a:pPr>
            <a:r>
              <a:rPr lang="en-US" altLang="zh-CN" dirty="0"/>
              <a:t>3.</a:t>
            </a:r>
            <a:r>
              <a:rPr lang="zh-CN" altLang="en-US" dirty="0"/>
              <a:t>修改存储过程</a:t>
            </a:r>
          </a:p>
          <a:p>
            <a:pPr marL="457200" lvl="1" indent="0">
              <a:lnSpc>
                <a:spcPct val="120000"/>
              </a:lnSpc>
              <a:spcBef>
                <a:spcPts val="0"/>
              </a:spcBef>
            </a:pPr>
            <a:r>
              <a:rPr lang="zh-CN" altLang="en-US" dirty="0"/>
              <a:t>重命名</a:t>
            </a:r>
            <a:endParaRPr lang="en-US" altLang="zh-CN" dirty="0"/>
          </a:p>
          <a:p>
            <a:pPr marL="914400" lvl="2" indent="0">
              <a:lnSpc>
                <a:spcPct val="120000"/>
              </a:lnSpc>
              <a:spcBef>
                <a:spcPts val="0"/>
              </a:spcBef>
              <a:buFont typeface="Arial" panose="020B0604020202020204" pitchFamily="34" charset="0"/>
              <a:buNone/>
            </a:pPr>
            <a:r>
              <a:rPr lang="en-US" altLang="zh-CN" dirty="0"/>
              <a:t>ALTER PROCEDURE </a:t>
            </a:r>
            <a:r>
              <a:rPr lang="zh-CN" altLang="en-US" dirty="0"/>
              <a:t>过程名</a:t>
            </a:r>
            <a:r>
              <a:rPr lang="en-US" altLang="zh-CN" dirty="0"/>
              <a:t>1  RENAME TO </a:t>
            </a:r>
            <a:r>
              <a:rPr lang="zh-CN" altLang="en-US" dirty="0"/>
              <a:t>过程名</a:t>
            </a:r>
            <a:r>
              <a:rPr lang="en-US" altLang="zh-CN" dirty="0"/>
              <a:t>2;</a:t>
            </a:r>
            <a:endParaRPr lang="zh-CN" altLang="en-US" dirty="0"/>
          </a:p>
          <a:p>
            <a:pPr marL="457200" lvl="1" indent="0">
              <a:lnSpc>
                <a:spcPct val="120000"/>
              </a:lnSpc>
              <a:spcBef>
                <a:spcPts val="0"/>
              </a:spcBef>
            </a:pPr>
            <a:r>
              <a:rPr lang="zh-CN" altLang="en-US" dirty="0"/>
              <a:t>重新编译</a:t>
            </a:r>
            <a:endParaRPr lang="en-US" altLang="zh-CN" dirty="0"/>
          </a:p>
          <a:p>
            <a:pPr marL="914400" lvl="2" indent="0">
              <a:lnSpc>
                <a:spcPct val="120000"/>
              </a:lnSpc>
              <a:spcBef>
                <a:spcPts val="0"/>
              </a:spcBef>
              <a:buFont typeface="Arial" panose="020B0604020202020204" pitchFamily="34" charset="0"/>
              <a:buNone/>
            </a:pPr>
            <a:r>
              <a:rPr lang="en-US" altLang="zh-CN" dirty="0"/>
              <a:t>ALTER PROCEDURE </a:t>
            </a:r>
            <a:r>
              <a:rPr lang="zh-CN" altLang="en-US" dirty="0"/>
              <a:t>过程名</a:t>
            </a:r>
            <a:r>
              <a:rPr lang="en-US" altLang="zh-CN" dirty="0"/>
              <a:t>COMPILE;</a:t>
            </a:r>
            <a:endParaRPr lang="zh-CN" altLang="en-US" dirty="0"/>
          </a:p>
          <a:p>
            <a:pPr>
              <a:lnSpc>
                <a:spcPct val="150000"/>
              </a:lnSpc>
              <a:spcBef>
                <a:spcPts val="0"/>
              </a:spcBef>
              <a:buFont typeface="Wingdings" panose="05000000000000000000" pitchFamily="2" charset="2"/>
              <a:buNone/>
            </a:pPr>
            <a:r>
              <a:rPr lang="en-US" altLang="zh-CN" dirty="0"/>
              <a:t>4.删除存储过程</a:t>
            </a:r>
          </a:p>
          <a:p>
            <a:pPr>
              <a:lnSpc>
                <a:spcPct val="150000"/>
              </a:lnSpc>
              <a:spcBef>
                <a:spcPts val="0"/>
              </a:spcBef>
              <a:buFont typeface="Wingdings" panose="05000000000000000000" pitchFamily="2" charset="2"/>
              <a:buNone/>
            </a:pPr>
            <a:r>
              <a:rPr lang="en-US" altLang="zh-CN" sz="2400" dirty="0"/>
              <a:t>    DROP  PROCEDURE </a:t>
            </a:r>
            <a:r>
              <a:rPr lang="en-US" altLang="zh-CN" sz="2400" dirty="0" err="1"/>
              <a:t>过程名</a:t>
            </a:r>
            <a:r>
              <a:rPr lang="en-US" altLang="zh-CN" sz="2400" dirty="0"/>
              <a:t>；</a:t>
            </a:r>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1"/>
          <p:cNvSpPr>
            <a:spLocks noGrp="1" noChangeArrowheads="1"/>
          </p:cNvSpPr>
          <p:nvPr>
            <p:ph type="title" idx="4294967295"/>
          </p:nvPr>
        </p:nvSpPr>
        <p:spPr>
          <a:xfrm>
            <a:off x="457200" y="-22225"/>
            <a:ext cx="8229600" cy="846138"/>
          </a:xfrm>
        </p:spPr>
        <p:txBody>
          <a:bodyPr/>
          <a:lstStyle/>
          <a:p>
            <a:r>
              <a:rPr lang="en-US" altLang="zh-CN"/>
              <a:t>8.2.5  </a:t>
            </a:r>
            <a:r>
              <a:rPr lang="zh-CN" altLang="zh-CN"/>
              <a:t>存储过程（续）</a:t>
            </a:r>
          </a:p>
        </p:txBody>
      </p:sp>
      <p:sp>
        <p:nvSpPr>
          <p:cNvPr id="75778" name="内容占位符 2"/>
          <p:cNvSpPr>
            <a:spLocks noGrp="1" noChangeArrowheads="1"/>
          </p:cNvSpPr>
          <p:nvPr>
            <p:ph idx="4294967295"/>
          </p:nvPr>
        </p:nvSpPr>
        <p:spPr>
          <a:xfrm>
            <a:off x="395288" y="823913"/>
            <a:ext cx="8229600" cy="3495675"/>
          </a:xfrm>
        </p:spPr>
        <p:txBody>
          <a:bodyPr/>
          <a:lstStyle/>
          <a:p>
            <a:pPr>
              <a:lnSpc>
                <a:spcPct val="120000"/>
              </a:lnSpc>
            </a:pPr>
            <a:r>
              <a:rPr lang="zh-CN" altLang="en-US"/>
              <a:t>存储过程的优点</a:t>
            </a:r>
          </a:p>
          <a:p>
            <a:pPr lvl="1">
              <a:lnSpc>
                <a:spcPct val="120000"/>
              </a:lnSpc>
              <a:buFont typeface="Wingdings" panose="05000000000000000000" pitchFamily="2" charset="2"/>
              <a:buNone/>
            </a:pPr>
            <a:r>
              <a:rPr lang="zh-CN" altLang="en-US"/>
              <a:t>（</a:t>
            </a:r>
            <a:r>
              <a:rPr lang="en-US" altLang="zh-CN"/>
              <a:t>1</a:t>
            </a:r>
            <a:r>
              <a:rPr lang="zh-CN" altLang="en-US"/>
              <a:t>）运行效率高</a:t>
            </a:r>
          </a:p>
          <a:p>
            <a:pPr lvl="1">
              <a:lnSpc>
                <a:spcPct val="120000"/>
              </a:lnSpc>
              <a:buFont typeface="Wingdings" panose="05000000000000000000" pitchFamily="2" charset="2"/>
              <a:buNone/>
            </a:pPr>
            <a:r>
              <a:rPr lang="zh-CN" altLang="en-US"/>
              <a:t>（</a:t>
            </a:r>
            <a:r>
              <a:rPr lang="en-US" altLang="zh-CN"/>
              <a:t>2</a:t>
            </a:r>
            <a:r>
              <a:rPr lang="zh-CN" altLang="en-US"/>
              <a:t>）降低了客户机和服务器之间的通信量	</a:t>
            </a:r>
          </a:p>
          <a:p>
            <a:pPr lvl="1">
              <a:lnSpc>
                <a:spcPct val="120000"/>
              </a:lnSpc>
              <a:buFont typeface="Wingdings" panose="05000000000000000000" pitchFamily="2" charset="2"/>
              <a:buNone/>
            </a:pPr>
            <a:r>
              <a:rPr lang="zh-CN" altLang="en-US"/>
              <a:t>（</a:t>
            </a:r>
            <a:r>
              <a:rPr lang="en-US" altLang="zh-CN"/>
              <a:t>3</a:t>
            </a:r>
            <a:r>
              <a:rPr lang="zh-CN" altLang="en-US"/>
              <a:t>）方便实施企业规则</a:t>
            </a:r>
          </a:p>
          <a:p>
            <a:pPr>
              <a:lnSpc>
                <a:spcPct val="120000"/>
              </a:lnSpc>
            </a:pP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1"/>
          <p:cNvSpPr>
            <a:spLocks noGrp="1" noChangeArrowheads="1"/>
          </p:cNvSpPr>
          <p:nvPr>
            <p:ph type="title" idx="4294967295"/>
          </p:nvPr>
        </p:nvSpPr>
        <p:spPr/>
        <p:txBody>
          <a:bodyPr/>
          <a:lstStyle/>
          <a:p>
            <a:r>
              <a:rPr lang="en-US" altLang="zh-CN"/>
              <a:t>8.2</a:t>
            </a:r>
            <a:r>
              <a:rPr lang="zh-CN" altLang="en-US"/>
              <a:t> 过程化</a:t>
            </a:r>
            <a:r>
              <a:rPr lang="en-US" altLang="zh-CN"/>
              <a:t>SQL</a:t>
            </a:r>
            <a:endParaRPr lang="zh-CN" altLang="en-US"/>
          </a:p>
        </p:txBody>
      </p:sp>
      <p:sp>
        <p:nvSpPr>
          <p:cNvPr id="76802" name="内容占位符 2"/>
          <p:cNvSpPr>
            <a:spLocks noGrp="1" noChangeArrowheads="1"/>
          </p:cNvSpPr>
          <p:nvPr>
            <p:ph idx="4294967295"/>
          </p:nvPr>
        </p:nvSpPr>
        <p:spPr>
          <a:xfrm>
            <a:off x="720725" y="627063"/>
            <a:ext cx="7966075" cy="3495675"/>
          </a:xfrm>
        </p:spPr>
        <p:txBody>
          <a:bodyPr/>
          <a:lstStyle/>
          <a:p>
            <a:pPr marL="0" indent="0">
              <a:lnSpc>
                <a:spcPct val="150000"/>
              </a:lnSpc>
              <a:buFont typeface="Wingdings" panose="05000000000000000000" pitchFamily="2" charset="2"/>
              <a:buNone/>
            </a:pPr>
            <a:r>
              <a:rPr lang="en-US" altLang="zh-CN" dirty="0"/>
              <a:t>8.2.1  </a:t>
            </a:r>
            <a:r>
              <a:rPr lang="zh-CN" altLang="en-US" dirty="0"/>
              <a:t>过程化</a:t>
            </a:r>
            <a:r>
              <a:rPr lang="en-US" altLang="zh-CN" dirty="0"/>
              <a:t>SQL</a:t>
            </a:r>
            <a:r>
              <a:rPr lang="zh-CN" altLang="en-US" dirty="0"/>
              <a:t>的块结构</a:t>
            </a:r>
          </a:p>
          <a:p>
            <a:pPr marL="0" indent="0">
              <a:lnSpc>
                <a:spcPct val="150000"/>
              </a:lnSpc>
              <a:buFont typeface="Wingdings" panose="05000000000000000000" pitchFamily="2" charset="2"/>
              <a:buNone/>
            </a:pPr>
            <a:r>
              <a:rPr lang="en-US" altLang="zh-CN" dirty="0"/>
              <a:t>8.2.2  </a:t>
            </a:r>
            <a:r>
              <a:rPr lang="zh-CN" altLang="en-US" dirty="0"/>
              <a:t>变量和常量的定义</a:t>
            </a:r>
          </a:p>
          <a:p>
            <a:pPr marL="0" indent="0">
              <a:lnSpc>
                <a:spcPct val="150000"/>
              </a:lnSpc>
              <a:buFont typeface="Wingdings" panose="05000000000000000000" pitchFamily="2" charset="2"/>
              <a:buNone/>
            </a:pPr>
            <a:r>
              <a:rPr lang="en-US" altLang="zh-CN" dirty="0"/>
              <a:t>8.2.3  </a:t>
            </a:r>
            <a:r>
              <a:rPr lang="zh-CN" altLang="en-US" dirty="0"/>
              <a:t>流程控制</a:t>
            </a:r>
            <a:endParaRPr lang="en-US" altLang="zh-CN" dirty="0"/>
          </a:p>
          <a:p>
            <a:pPr marL="0" indent="0">
              <a:lnSpc>
                <a:spcPct val="150000"/>
              </a:lnSpc>
              <a:buFont typeface="Wingdings" panose="05000000000000000000" pitchFamily="2" charset="2"/>
              <a:buNone/>
            </a:pPr>
            <a:r>
              <a:rPr lang="en-US" altLang="zh-CN" dirty="0"/>
              <a:t>8.2.4  </a:t>
            </a:r>
            <a:r>
              <a:rPr lang="zh-CN" altLang="en-US" dirty="0"/>
              <a:t>游标的定义与使用</a:t>
            </a:r>
            <a:endParaRPr lang="en-US" altLang="zh-CN" dirty="0"/>
          </a:p>
          <a:p>
            <a:pPr marL="0" indent="0">
              <a:lnSpc>
                <a:spcPct val="150000"/>
              </a:lnSpc>
              <a:spcBef>
                <a:spcPts val="0"/>
              </a:spcBef>
              <a:buFont typeface="Wingdings" panose="05000000000000000000" pitchFamily="2" charset="2"/>
              <a:buNone/>
            </a:pPr>
            <a:r>
              <a:rPr lang="en-US" altLang="zh-CN" dirty="0"/>
              <a:t>8.2.5  </a:t>
            </a:r>
            <a:r>
              <a:rPr lang="zh-CN" altLang="en-US" dirty="0"/>
              <a:t>存储过程</a:t>
            </a:r>
            <a:endParaRPr lang="en-US" altLang="zh-CN" dirty="0"/>
          </a:p>
          <a:p>
            <a:pPr marL="0" indent="0">
              <a:lnSpc>
                <a:spcPct val="150000"/>
              </a:lnSpc>
              <a:buFont typeface="Wingdings" panose="05000000000000000000" pitchFamily="2" charset="2"/>
              <a:buNone/>
            </a:pPr>
            <a:r>
              <a:rPr lang="en-US" altLang="zh-CN" dirty="0">
                <a:solidFill>
                  <a:srgbClr val="00B050"/>
                </a:solidFill>
              </a:rPr>
              <a:t>8.2.6  </a:t>
            </a:r>
            <a:r>
              <a:rPr lang="zh-CN" altLang="en-US" dirty="0">
                <a:solidFill>
                  <a:srgbClr val="00B050"/>
                </a:solidFill>
              </a:rPr>
              <a:t>存储函数</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标题 1"/>
          <p:cNvSpPr>
            <a:spLocks noGrp="1" noChangeArrowheads="1"/>
          </p:cNvSpPr>
          <p:nvPr>
            <p:ph type="title" idx="4294967295"/>
          </p:nvPr>
        </p:nvSpPr>
        <p:spPr/>
        <p:txBody>
          <a:bodyPr/>
          <a:lstStyle/>
          <a:p>
            <a:r>
              <a:rPr lang="en-US" altLang="zh-CN" dirty="0"/>
              <a:t>8.2.6  </a:t>
            </a:r>
            <a:r>
              <a:rPr lang="zh-CN" altLang="en-US" dirty="0"/>
              <a:t>存储函数</a:t>
            </a:r>
          </a:p>
        </p:txBody>
      </p:sp>
      <p:sp>
        <p:nvSpPr>
          <p:cNvPr id="77826" name="内容占位符 2"/>
          <p:cNvSpPr>
            <a:spLocks noGrp="1" noChangeArrowheads="1"/>
          </p:cNvSpPr>
          <p:nvPr>
            <p:ph idx="4294967295"/>
          </p:nvPr>
        </p:nvSpPr>
        <p:spPr>
          <a:xfrm>
            <a:off x="395288" y="823913"/>
            <a:ext cx="8229600" cy="3495675"/>
          </a:xfrm>
        </p:spPr>
        <p:txBody>
          <a:bodyPr/>
          <a:lstStyle/>
          <a:p>
            <a:pPr>
              <a:lnSpc>
                <a:spcPct val="150000"/>
              </a:lnSpc>
            </a:pPr>
            <a:r>
              <a:rPr lang="zh-CN" altLang="en-US"/>
              <a:t>存储函数和存储过程的异同</a:t>
            </a:r>
            <a:endParaRPr lang="en-US" altLang="zh-CN"/>
          </a:p>
          <a:p>
            <a:pPr lvl="1">
              <a:lnSpc>
                <a:spcPct val="150000"/>
              </a:lnSpc>
            </a:pPr>
            <a:r>
              <a:rPr lang="zh-CN" altLang="en-US"/>
              <a:t>同：都是持久性存储模块</a:t>
            </a:r>
            <a:endParaRPr lang="en-US" altLang="zh-CN"/>
          </a:p>
          <a:p>
            <a:pPr lvl="1">
              <a:lnSpc>
                <a:spcPct val="150000"/>
              </a:lnSpc>
            </a:pPr>
            <a:r>
              <a:rPr lang="zh-CN" altLang="en-US"/>
              <a:t>异：函数必须指定返回的类型</a:t>
            </a:r>
          </a:p>
          <a:p>
            <a:pPr>
              <a:buFont typeface="Wingdings" panose="05000000000000000000" pitchFamily="2" charset="2"/>
              <a:buNone/>
            </a:pP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1"/>
          <p:cNvSpPr>
            <a:spLocks noGrp="1" noChangeArrowheads="1"/>
          </p:cNvSpPr>
          <p:nvPr>
            <p:ph type="title" idx="4294967295"/>
          </p:nvPr>
        </p:nvSpPr>
        <p:spPr/>
        <p:txBody>
          <a:bodyPr/>
          <a:lstStyle/>
          <a:p>
            <a:r>
              <a:rPr lang="en-US" altLang="zh-CN"/>
              <a:t>8.2.6  </a:t>
            </a:r>
            <a:r>
              <a:rPr lang="zh-CN" altLang="en-US"/>
              <a:t>存储</a:t>
            </a:r>
            <a:r>
              <a:rPr lang="zh-CN" altLang="zh-CN"/>
              <a:t>函数（续）</a:t>
            </a:r>
          </a:p>
        </p:txBody>
      </p:sp>
      <p:sp>
        <p:nvSpPr>
          <p:cNvPr id="78850" name="内容占位符 2"/>
          <p:cNvSpPr>
            <a:spLocks noGrp="1" noChangeArrowheads="1"/>
          </p:cNvSpPr>
          <p:nvPr>
            <p:ph idx="4294967295"/>
          </p:nvPr>
        </p:nvSpPr>
        <p:spPr>
          <a:xfrm>
            <a:off x="395288" y="823913"/>
            <a:ext cx="8229600" cy="3495675"/>
          </a:xfrm>
        </p:spPr>
        <p:txBody>
          <a:bodyPr/>
          <a:lstStyle/>
          <a:p>
            <a:pPr>
              <a:lnSpc>
                <a:spcPct val="120000"/>
              </a:lnSpc>
              <a:buFont typeface="Wingdings" panose="05000000000000000000" pitchFamily="2" charset="2"/>
              <a:buNone/>
            </a:pPr>
            <a:r>
              <a:rPr lang="en-US" altLang="zh-CN" dirty="0"/>
              <a:t>1. </a:t>
            </a:r>
            <a:r>
              <a:rPr lang="zh-CN" altLang="en-US" dirty="0"/>
              <a:t>函数的定义语句格式</a:t>
            </a:r>
            <a:endParaRPr lang="en-US" altLang="zh-CN" dirty="0"/>
          </a:p>
          <a:p>
            <a:pPr marL="457200" lvl="1" indent="0">
              <a:lnSpc>
                <a:spcPct val="120000"/>
              </a:lnSpc>
              <a:buFont typeface="Wingdings" panose="05000000000000000000" pitchFamily="2" charset="2"/>
              <a:buNone/>
            </a:pPr>
            <a:r>
              <a:rPr lang="en-US" altLang="zh-CN" dirty="0"/>
              <a:t>CREATE OR REPLACE FUNCTION </a:t>
            </a:r>
            <a:r>
              <a:rPr lang="zh-CN" altLang="en-US" dirty="0"/>
              <a:t>函数名</a:t>
            </a:r>
            <a:r>
              <a:rPr lang="en-US" altLang="zh-CN" dirty="0"/>
              <a:t>([</a:t>
            </a:r>
            <a:r>
              <a:rPr lang="zh-CN" altLang="en-US" dirty="0"/>
              <a:t>参数</a:t>
            </a:r>
            <a:r>
              <a:rPr lang="en-US" altLang="zh-CN" dirty="0"/>
              <a:t>1 </a:t>
            </a:r>
            <a:r>
              <a:rPr lang="zh-CN" altLang="en-US" dirty="0"/>
              <a:t>数据类型</a:t>
            </a:r>
            <a:r>
              <a:rPr lang="en-US" altLang="zh-CN" dirty="0"/>
              <a:t>, </a:t>
            </a:r>
            <a:r>
              <a:rPr lang="zh-CN" altLang="en-US" dirty="0"/>
              <a:t>参数</a:t>
            </a:r>
            <a:r>
              <a:rPr lang="en-US" altLang="zh-CN" dirty="0"/>
              <a:t>2</a:t>
            </a:r>
            <a:r>
              <a:rPr lang="zh-CN" altLang="en-US" dirty="0"/>
              <a:t>数据类型</a:t>
            </a:r>
            <a:r>
              <a:rPr lang="en-US" altLang="zh-CN" dirty="0"/>
              <a:t>, ...]) </a:t>
            </a:r>
          </a:p>
          <a:p>
            <a:pPr marL="457200" lvl="1" indent="0">
              <a:lnSpc>
                <a:spcPct val="120000"/>
              </a:lnSpc>
              <a:buFont typeface="Wingdings" panose="05000000000000000000" pitchFamily="2" charset="2"/>
              <a:buNone/>
            </a:pPr>
            <a:r>
              <a:rPr lang="en-US" altLang="zh-CN" dirty="0"/>
              <a:t>RETURNS &lt;</a:t>
            </a:r>
            <a:r>
              <a:rPr lang="zh-CN" altLang="en-US" dirty="0"/>
              <a:t>类型</a:t>
            </a:r>
            <a:r>
              <a:rPr lang="en-US" altLang="zh-CN" dirty="0"/>
              <a:t>&gt;</a:t>
            </a:r>
          </a:p>
          <a:p>
            <a:pPr marL="457200" lvl="1" indent="0">
              <a:lnSpc>
                <a:spcPct val="120000"/>
              </a:lnSpc>
              <a:buFont typeface="Wingdings" panose="05000000000000000000" pitchFamily="2" charset="2"/>
              <a:buNone/>
            </a:pPr>
            <a:r>
              <a:rPr lang="en-US" altLang="zh-CN" dirty="0"/>
              <a:t>AS  &lt;</a:t>
            </a:r>
            <a:r>
              <a:rPr lang="zh-CN" altLang="en-US" dirty="0"/>
              <a:t>过程化</a:t>
            </a:r>
            <a:r>
              <a:rPr lang="en-US" altLang="zh-CN" dirty="0"/>
              <a:t>SQL</a:t>
            </a:r>
            <a:r>
              <a:rPr lang="zh-CN" altLang="en-US" dirty="0"/>
              <a:t>块</a:t>
            </a:r>
            <a:r>
              <a:rPr lang="en-US" altLang="zh-CN" dirty="0"/>
              <a:t>&gt;;</a:t>
            </a:r>
            <a:endParaRPr lang="zh-CN" altLang="en-US" dirty="0"/>
          </a:p>
          <a:p>
            <a:pPr>
              <a:lnSpc>
                <a:spcPct val="120000"/>
              </a:lnSpc>
              <a:buFont typeface="Wingdings" panose="05000000000000000000" pitchFamily="2" charset="2"/>
              <a:buNone/>
            </a:pPr>
            <a:r>
              <a:rPr lang="en-US" altLang="zh-CN" dirty="0"/>
              <a:t>2. </a:t>
            </a:r>
            <a:r>
              <a:rPr lang="zh-CN" altLang="en-US" dirty="0"/>
              <a:t>函数的执行语句格式</a:t>
            </a:r>
            <a:endParaRPr lang="en-US" altLang="zh-CN" dirty="0"/>
          </a:p>
          <a:p>
            <a:pPr marL="457200" lvl="1" indent="0">
              <a:lnSpc>
                <a:spcPct val="120000"/>
              </a:lnSpc>
              <a:buFont typeface="Wingdings" panose="05000000000000000000" pitchFamily="2" charset="2"/>
              <a:buNone/>
            </a:pPr>
            <a:r>
              <a:rPr lang="en-US" altLang="zh-CN" dirty="0"/>
              <a:t>CALL/SELECT </a:t>
            </a:r>
            <a:r>
              <a:rPr lang="zh-CN" altLang="en-US" dirty="0"/>
              <a:t>函数名 </a:t>
            </a:r>
            <a:r>
              <a:rPr lang="en-US" altLang="zh-CN" dirty="0"/>
              <a:t>([</a:t>
            </a:r>
            <a:r>
              <a:rPr lang="zh-CN" altLang="en-US" dirty="0"/>
              <a:t>参数</a:t>
            </a:r>
            <a:r>
              <a:rPr lang="en-US" altLang="zh-CN" dirty="0"/>
              <a:t>1,</a:t>
            </a:r>
            <a:r>
              <a:rPr lang="zh-CN" altLang="en-US" dirty="0"/>
              <a:t>参数</a:t>
            </a:r>
            <a:r>
              <a:rPr lang="en-US" altLang="zh-CN" dirty="0"/>
              <a:t>2,…]);</a:t>
            </a:r>
            <a:endParaRPr lang="zh-CN" altLang="en-US" dirty="0"/>
          </a:p>
          <a:p>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1"/>
          <p:cNvSpPr>
            <a:spLocks noGrp="1" noChangeArrowheads="1"/>
          </p:cNvSpPr>
          <p:nvPr>
            <p:ph type="title" idx="4294967295"/>
          </p:nvPr>
        </p:nvSpPr>
        <p:spPr/>
        <p:txBody>
          <a:bodyPr/>
          <a:lstStyle/>
          <a:p>
            <a:r>
              <a:rPr lang="en-US" altLang="zh-CN"/>
              <a:t>8.2.6  </a:t>
            </a:r>
            <a:r>
              <a:rPr lang="zh-CN" altLang="en-US"/>
              <a:t>存储</a:t>
            </a:r>
            <a:r>
              <a:rPr lang="zh-CN" altLang="zh-CN"/>
              <a:t>函数（续）</a:t>
            </a:r>
          </a:p>
        </p:txBody>
      </p:sp>
      <p:sp>
        <p:nvSpPr>
          <p:cNvPr id="79874" name="内容占位符 2"/>
          <p:cNvSpPr>
            <a:spLocks noGrp="1" noChangeArrowheads="1"/>
          </p:cNvSpPr>
          <p:nvPr>
            <p:ph idx="4294967295"/>
          </p:nvPr>
        </p:nvSpPr>
        <p:spPr>
          <a:xfrm>
            <a:off x="395288" y="823913"/>
            <a:ext cx="8229600" cy="3495675"/>
          </a:xfrm>
        </p:spPr>
        <p:txBody>
          <a:bodyPr/>
          <a:lstStyle/>
          <a:p>
            <a:pPr>
              <a:lnSpc>
                <a:spcPct val="120000"/>
              </a:lnSpc>
              <a:buFont typeface="Wingdings" panose="05000000000000000000" pitchFamily="2" charset="2"/>
              <a:buNone/>
            </a:pPr>
            <a:r>
              <a:rPr lang="en-US" altLang="zh-CN" dirty="0"/>
              <a:t>3. </a:t>
            </a:r>
            <a:r>
              <a:rPr lang="zh-CN" altLang="en-US" dirty="0"/>
              <a:t>修改函数</a:t>
            </a:r>
            <a:endParaRPr lang="en-US" altLang="zh-CN" dirty="0"/>
          </a:p>
          <a:p>
            <a:pPr marL="457200" lvl="1" indent="0">
              <a:lnSpc>
                <a:spcPct val="120000"/>
              </a:lnSpc>
            </a:pPr>
            <a:r>
              <a:rPr lang="zh-CN" altLang="en-US" dirty="0"/>
              <a:t>重命名</a:t>
            </a:r>
            <a:endParaRPr lang="en-US" altLang="zh-CN" dirty="0"/>
          </a:p>
          <a:p>
            <a:pPr marL="914400" lvl="2" indent="0">
              <a:lnSpc>
                <a:spcPct val="120000"/>
              </a:lnSpc>
              <a:buFont typeface="Arial" panose="020B0604020202020204" pitchFamily="34" charset="0"/>
              <a:buNone/>
            </a:pPr>
            <a:r>
              <a:rPr lang="en-US" altLang="zh-CN" dirty="0"/>
              <a:t>ALTER FUNCTION </a:t>
            </a:r>
            <a:r>
              <a:rPr lang="zh-CN" altLang="en-US" dirty="0"/>
              <a:t>函数名</a:t>
            </a:r>
            <a:r>
              <a:rPr lang="en-US" altLang="zh-CN" dirty="0"/>
              <a:t>1 RENAME TO </a:t>
            </a:r>
            <a:r>
              <a:rPr lang="zh-CN" altLang="en-US" dirty="0"/>
              <a:t>函数名</a:t>
            </a:r>
            <a:r>
              <a:rPr lang="en-US" altLang="zh-CN" dirty="0"/>
              <a:t>2;</a:t>
            </a:r>
            <a:endParaRPr lang="zh-CN" altLang="en-US" dirty="0"/>
          </a:p>
          <a:p>
            <a:pPr marL="457200" lvl="1" indent="0">
              <a:lnSpc>
                <a:spcPct val="120000"/>
              </a:lnSpc>
            </a:pPr>
            <a:r>
              <a:rPr lang="zh-CN" altLang="en-US" dirty="0"/>
              <a:t>重新编译</a:t>
            </a:r>
            <a:endParaRPr lang="en-US" altLang="zh-CN" dirty="0"/>
          </a:p>
          <a:p>
            <a:pPr marL="914400" lvl="2" indent="0">
              <a:lnSpc>
                <a:spcPct val="120000"/>
              </a:lnSpc>
              <a:buFont typeface="Arial" panose="020B0604020202020204" pitchFamily="34" charset="0"/>
              <a:buNone/>
            </a:pPr>
            <a:r>
              <a:rPr lang="en-US" altLang="zh-CN" dirty="0"/>
              <a:t>ALTER FUNCTION </a:t>
            </a:r>
            <a:r>
              <a:rPr lang="zh-CN" altLang="en-US" dirty="0"/>
              <a:t>函数名 </a:t>
            </a:r>
            <a:r>
              <a:rPr lang="en-US" altLang="zh-CN" dirty="0"/>
              <a:t>COMPILE;</a:t>
            </a:r>
            <a:endParaRPr lang="zh-CN" altLang="en-US" dirty="0"/>
          </a:p>
          <a:p>
            <a:pPr>
              <a:lnSpc>
                <a:spcPct val="120000"/>
              </a:lnSpc>
              <a:buFont typeface="Wingdings" panose="05000000000000000000" pitchFamily="2" charset="2"/>
              <a:buNone/>
            </a:pPr>
            <a:endParaRPr lang="zh-CN" altLang="en-US" dirty="0"/>
          </a:p>
          <a:p>
            <a:endParaRPr lang="zh-CN"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1"/>
          <p:cNvSpPr>
            <a:spLocks noGrp="1" noChangeArrowheads="1"/>
          </p:cNvSpPr>
          <p:nvPr>
            <p:ph type="title" idx="4294967295"/>
          </p:nvPr>
        </p:nvSpPr>
        <p:spPr/>
        <p:txBody>
          <a:bodyPr/>
          <a:lstStyle/>
          <a:p>
            <a:r>
              <a:rPr lang="zh-CN" altLang="en-US" dirty="0"/>
              <a:t>第</a:t>
            </a:r>
            <a:r>
              <a:rPr lang="en-US" altLang="zh-CN" dirty="0"/>
              <a:t>8</a:t>
            </a:r>
            <a:r>
              <a:rPr lang="zh-CN" altLang="en-US" dirty="0"/>
              <a:t>章</a:t>
            </a:r>
            <a:r>
              <a:rPr lang="zh-CN" altLang="zh-CN" dirty="0"/>
              <a:t> 数据库编程</a:t>
            </a:r>
          </a:p>
        </p:txBody>
      </p:sp>
      <p:sp>
        <p:nvSpPr>
          <p:cNvPr id="80898" name="内容占位符 2"/>
          <p:cNvSpPr>
            <a:spLocks noGrp="1" noChangeArrowheads="1"/>
          </p:cNvSpPr>
          <p:nvPr>
            <p:ph idx="4294967295"/>
          </p:nvPr>
        </p:nvSpPr>
        <p:spPr>
          <a:xfrm>
            <a:off x="720725" y="728663"/>
            <a:ext cx="7931150" cy="3641725"/>
          </a:xfrm>
        </p:spPr>
        <p:txBody>
          <a:bodyPr/>
          <a:lstStyle/>
          <a:p>
            <a:pPr marL="57150" indent="0">
              <a:lnSpc>
                <a:spcPct val="150000"/>
              </a:lnSpc>
              <a:buFont typeface="Wingdings" panose="05000000000000000000" pitchFamily="2" charset="2"/>
              <a:buNone/>
            </a:pPr>
            <a:r>
              <a:rPr lang="en-US" altLang="zh-CN" dirty="0"/>
              <a:t>8.1 </a:t>
            </a:r>
            <a:r>
              <a:rPr lang="zh-CN" altLang="en-US" dirty="0"/>
              <a:t>概述</a:t>
            </a:r>
          </a:p>
          <a:p>
            <a:pPr marL="57150" indent="0">
              <a:lnSpc>
                <a:spcPct val="150000"/>
              </a:lnSpc>
              <a:buFont typeface="Wingdings" panose="05000000000000000000" pitchFamily="2" charset="2"/>
              <a:buNone/>
            </a:pPr>
            <a:r>
              <a:rPr lang="en-US" altLang="zh-CN" dirty="0">
                <a:sym typeface="Times New Roman" panose="02020603050405020304" pitchFamily="18" charset="0"/>
              </a:rPr>
              <a:t>8.2 </a:t>
            </a:r>
            <a:r>
              <a:rPr lang="zh-CN" altLang="en-US" dirty="0">
                <a:sym typeface="Times New Roman" panose="02020603050405020304" pitchFamily="18" charset="0"/>
              </a:rPr>
              <a:t>过程化</a:t>
            </a:r>
            <a:r>
              <a:rPr lang="en-US" altLang="zh-CN" dirty="0">
                <a:sym typeface="Times New Roman" panose="02020603050405020304" pitchFamily="18" charset="0"/>
              </a:rPr>
              <a:t>SQL</a:t>
            </a:r>
            <a:endParaRPr lang="zh-CN" altLang="en-US" dirty="0">
              <a:sym typeface="Times New Roman" panose="02020603050405020304" pitchFamily="18" charset="0"/>
            </a:endParaRPr>
          </a:p>
          <a:p>
            <a:pPr marL="57150" indent="0">
              <a:lnSpc>
                <a:spcPct val="150000"/>
              </a:lnSpc>
              <a:buFont typeface="Wingdings" panose="05000000000000000000" pitchFamily="2" charset="2"/>
              <a:buNone/>
            </a:pPr>
            <a:r>
              <a:rPr lang="en-US" altLang="zh-CN" dirty="0">
                <a:solidFill>
                  <a:srgbClr val="0066FF"/>
                </a:solidFill>
                <a:sym typeface="Times New Roman" panose="02020603050405020304" pitchFamily="18" charset="0"/>
              </a:rPr>
              <a:t>8.3 JDBC</a:t>
            </a:r>
            <a:r>
              <a:rPr lang="zh-CN" altLang="en-US" dirty="0">
                <a:solidFill>
                  <a:srgbClr val="0066FF"/>
                </a:solidFill>
                <a:sym typeface="Times New Roman" panose="02020603050405020304" pitchFamily="18" charset="0"/>
              </a:rPr>
              <a:t>编程</a:t>
            </a:r>
            <a:endParaRPr lang="en-US" altLang="zh-CN" dirty="0">
              <a:solidFill>
                <a:srgbClr val="0066FF"/>
              </a:solidFill>
              <a:sym typeface="Times New Roman" panose="02020603050405020304" pitchFamily="18" charset="0"/>
            </a:endParaRPr>
          </a:p>
          <a:p>
            <a:pPr marL="57150" indent="0">
              <a:lnSpc>
                <a:spcPct val="150000"/>
              </a:lnSpc>
              <a:buFont typeface="Wingdings" panose="05000000000000000000" pitchFamily="2" charset="2"/>
              <a:buNone/>
            </a:pPr>
            <a:r>
              <a:rPr lang="zh-CN" altLang="en-US" dirty="0"/>
              <a:t>*</a:t>
            </a:r>
            <a:r>
              <a:rPr lang="en-US" altLang="zh-CN" dirty="0"/>
              <a:t>8.4 </a:t>
            </a:r>
            <a:r>
              <a:rPr lang="zh-CN" altLang="en-US" dirty="0"/>
              <a:t>基于</a:t>
            </a:r>
            <a:r>
              <a:rPr lang="en-US" altLang="zh-CN" dirty="0"/>
              <a:t>MVC</a:t>
            </a:r>
            <a:r>
              <a:rPr lang="zh-CN" altLang="en-US" dirty="0"/>
              <a:t>框架的数据库应用开发</a:t>
            </a:r>
            <a:endParaRPr lang="en-US" altLang="zh-CN" dirty="0"/>
          </a:p>
          <a:p>
            <a:pPr marL="57150" indent="0">
              <a:lnSpc>
                <a:spcPct val="150000"/>
              </a:lnSpc>
              <a:buFont typeface="Wingdings" panose="05000000000000000000" pitchFamily="2" charset="2"/>
              <a:buNone/>
            </a:pPr>
            <a:r>
              <a:rPr lang="zh-CN" altLang="en-US" dirty="0"/>
              <a:t>本章小结</a:t>
            </a:r>
          </a:p>
          <a:p>
            <a:pPr marL="57150" indent="0"/>
            <a:endParaRPr lang="zh-CN"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1"/>
          <p:cNvSpPr>
            <a:spLocks noGrp="1" noChangeArrowheads="1"/>
          </p:cNvSpPr>
          <p:nvPr>
            <p:ph type="title" idx="4294967295"/>
          </p:nvPr>
        </p:nvSpPr>
        <p:spPr/>
        <p:txBody>
          <a:bodyPr/>
          <a:lstStyle/>
          <a:p>
            <a:r>
              <a:rPr lang="en-US" altLang="zh-CN"/>
              <a:t>8.3 JDBC</a:t>
            </a:r>
            <a:r>
              <a:rPr lang="zh-CN" altLang="en-US"/>
              <a:t>编程</a:t>
            </a:r>
          </a:p>
        </p:txBody>
      </p:sp>
      <p:sp>
        <p:nvSpPr>
          <p:cNvPr id="81922" name="内容占位符 2"/>
          <p:cNvSpPr>
            <a:spLocks noGrp="1" noChangeArrowheads="1"/>
          </p:cNvSpPr>
          <p:nvPr>
            <p:ph idx="4294967295"/>
          </p:nvPr>
        </p:nvSpPr>
        <p:spPr>
          <a:xfrm>
            <a:off x="395288" y="823913"/>
            <a:ext cx="8497887" cy="3727450"/>
          </a:xfrm>
        </p:spPr>
        <p:txBody>
          <a:bodyPr/>
          <a:lstStyle/>
          <a:p>
            <a:pPr marL="0" indent="0">
              <a:lnSpc>
                <a:spcPct val="150000"/>
              </a:lnSpc>
              <a:buFont typeface="Wingdings" panose="05000000000000000000" pitchFamily="2" charset="2"/>
              <a:buNone/>
            </a:pPr>
            <a:r>
              <a:rPr lang="en-US" altLang="zh-CN" dirty="0">
                <a:solidFill>
                  <a:srgbClr val="00B050"/>
                </a:solidFill>
              </a:rPr>
              <a:t>8.3.1 JDBC</a:t>
            </a:r>
            <a:r>
              <a:rPr lang="zh-CN" altLang="en-US" dirty="0">
                <a:solidFill>
                  <a:srgbClr val="00B050"/>
                </a:solidFill>
              </a:rPr>
              <a:t>工作原理概述</a:t>
            </a:r>
          </a:p>
          <a:p>
            <a:pPr marL="0" indent="0">
              <a:lnSpc>
                <a:spcPct val="150000"/>
              </a:lnSpc>
              <a:buFont typeface="Wingdings" panose="05000000000000000000" pitchFamily="2" charset="2"/>
              <a:buNone/>
            </a:pPr>
            <a:r>
              <a:rPr lang="en-US" altLang="zh-CN" dirty="0"/>
              <a:t>8.3.2 JDBC APIs</a:t>
            </a:r>
            <a:r>
              <a:rPr lang="zh-CN" altLang="en-US" dirty="0"/>
              <a:t>基础</a:t>
            </a:r>
          </a:p>
          <a:p>
            <a:pPr marL="0" indent="0">
              <a:lnSpc>
                <a:spcPct val="150000"/>
              </a:lnSpc>
              <a:buFont typeface="Wingdings" panose="05000000000000000000" pitchFamily="2" charset="2"/>
              <a:buNone/>
            </a:pPr>
            <a:r>
              <a:rPr lang="en-US" altLang="zh-CN" dirty="0"/>
              <a:t>8.3.3 </a:t>
            </a:r>
            <a:r>
              <a:rPr lang="zh-CN" altLang="en-US" dirty="0"/>
              <a:t> 使用</a:t>
            </a:r>
            <a:r>
              <a:rPr lang="en-US" altLang="zh-CN" dirty="0"/>
              <a:t>JDBC</a:t>
            </a:r>
            <a:r>
              <a:rPr lang="zh-CN" altLang="en-US" dirty="0"/>
              <a:t>操纵数据库的工作流程</a:t>
            </a:r>
          </a:p>
          <a:p>
            <a:pPr marL="0" indent="0">
              <a:buFont typeface="Wingdings" panose="05000000000000000000" pitchFamily="2" charset="2"/>
              <a:buNone/>
            </a:pPr>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标题 1"/>
          <p:cNvSpPr>
            <a:spLocks noGrp="1" noChangeArrowheads="1"/>
          </p:cNvSpPr>
          <p:nvPr>
            <p:ph type="title" idx="4294967295"/>
          </p:nvPr>
        </p:nvSpPr>
        <p:spPr/>
        <p:txBody>
          <a:bodyPr/>
          <a:lstStyle/>
          <a:p>
            <a:r>
              <a:rPr lang="en-US" altLang="zh-CN"/>
              <a:t>8.3.1 JDBC</a:t>
            </a:r>
            <a:r>
              <a:rPr lang="zh-CN" altLang="en-US"/>
              <a:t>工作原理概述</a:t>
            </a:r>
          </a:p>
        </p:txBody>
      </p:sp>
      <p:sp>
        <p:nvSpPr>
          <p:cNvPr id="74755" name="内容占位符 2"/>
          <p:cNvSpPr>
            <a:spLocks noGrp="1" noChangeArrowheads="1"/>
          </p:cNvSpPr>
          <p:nvPr>
            <p:ph idx="4294967295"/>
          </p:nvPr>
        </p:nvSpPr>
        <p:spPr>
          <a:xfrm>
            <a:off x="720725" y="823913"/>
            <a:ext cx="8172450" cy="3835400"/>
          </a:xfrm>
          <a:ln w="28575"/>
        </p:spPr>
        <p:txBody>
          <a:bodyPr/>
          <a:lstStyle/>
          <a:p>
            <a:pPr marL="0" indent="0">
              <a:defRPr/>
            </a:pPr>
            <a:r>
              <a:rPr lang="en-US" altLang="zh-CN" dirty="0"/>
              <a:t>JDBC (</a:t>
            </a:r>
            <a:r>
              <a:rPr lang="en-US" altLang="zh-CN" dirty="0">
                <a:solidFill>
                  <a:srgbClr val="FF0000"/>
                </a:solidFill>
              </a:rPr>
              <a:t>J</a:t>
            </a:r>
            <a:r>
              <a:rPr lang="en-US" altLang="zh-CN" dirty="0"/>
              <a:t>ava </a:t>
            </a:r>
            <a:r>
              <a:rPr lang="en-US" altLang="zh-CN" dirty="0">
                <a:solidFill>
                  <a:srgbClr val="FF0000"/>
                </a:solidFill>
              </a:rPr>
              <a:t>D</a:t>
            </a:r>
            <a:r>
              <a:rPr lang="en-US" altLang="zh-CN" dirty="0"/>
              <a:t>ata</a:t>
            </a:r>
            <a:r>
              <a:rPr lang="en-US" altLang="zh-CN" dirty="0">
                <a:solidFill>
                  <a:srgbClr val="FF0000"/>
                </a:solidFill>
              </a:rPr>
              <a:t>b</a:t>
            </a:r>
            <a:r>
              <a:rPr lang="en-US" altLang="zh-CN" dirty="0"/>
              <a:t>ase </a:t>
            </a:r>
            <a:r>
              <a:rPr lang="en-US" altLang="zh-CN" dirty="0">
                <a:solidFill>
                  <a:srgbClr val="FF0000"/>
                </a:solidFill>
              </a:rPr>
              <a:t>C</a:t>
            </a:r>
            <a:r>
              <a:rPr lang="en-US" altLang="zh-CN" dirty="0"/>
              <a:t>onnection)</a:t>
            </a:r>
          </a:p>
          <a:p>
            <a:pPr lvl="1">
              <a:lnSpc>
                <a:spcPct val="120000"/>
              </a:lnSpc>
              <a:defRPr/>
            </a:pPr>
            <a:r>
              <a:rPr lang="zh-CN" altLang="en-US" dirty="0"/>
              <a:t>由于不同的数据库管理系统的存在，</a:t>
            </a:r>
            <a:r>
              <a:rPr lang="zh-CN" altLang="en-US" u="sng" dirty="0"/>
              <a:t>在某个关系数据库管理系统下编写的应用程序就不能在另一个关系数据库管理系统下运行  </a:t>
            </a:r>
          </a:p>
          <a:p>
            <a:pPr lvl="1">
              <a:lnSpc>
                <a:spcPct val="120000"/>
              </a:lnSpc>
              <a:defRPr/>
            </a:pPr>
            <a:r>
              <a:rPr lang="zh-CN" altLang="en-US" dirty="0"/>
              <a:t>许多应用程序需要共享多个部门的数据资源，</a:t>
            </a:r>
            <a:r>
              <a:rPr lang="zh-CN" altLang="en-US" u="sng" dirty="0"/>
              <a:t>访问不同的关系数据库管理系统</a:t>
            </a:r>
          </a:p>
          <a:p>
            <a:pPr marL="400050" lvl="1" indent="0">
              <a:defRPr/>
            </a:pP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标题 1"/>
          <p:cNvSpPr>
            <a:spLocks noGrp="1" noChangeArrowheads="1"/>
          </p:cNvSpPr>
          <p:nvPr>
            <p:ph type="title" idx="4294967295"/>
          </p:nvPr>
        </p:nvSpPr>
        <p:spPr/>
        <p:txBody>
          <a:bodyPr/>
          <a:lstStyle/>
          <a:p>
            <a:r>
              <a:rPr lang="zh-CN" altLang="en-US"/>
              <a:t>间接先修课的</a:t>
            </a:r>
            <a:r>
              <a:rPr lang="en-US" altLang="zh-CN"/>
              <a:t>SQL</a:t>
            </a:r>
            <a:r>
              <a:rPr lang="zh-CN" altLang="en-US"/>
              <a:t>语句表达</a:t>
            </a:r>
          </a:p>
        </p:txBody>
      </p:sp>
      <p:sp>
        <p:nvSpPr>
          <p:cNvPr id="10242" name="内容占位符 2"/>
          <p:cNvSpPr>
            <a:spLocks noGrp="1" noChangeArrowheads="1"/>
          </p:cNvSpPr>
          <p:nvPr>
            <p:ph idx="4294967295"/>
          </p:nvPr>
        </p:nvSpPr>
        <p:spPr>
          <a:xfrm>
            <a:off x="395288" y="627534"/>
            <a:ext cx="8497887" cy="3923829"/>
          </a:xfrm>
        </p:spPr>
        <p:txBody>
          <a:bodyPr/>
          <a:lstStyle/>
          <a:p>
            <a:pPr>
              <a:lnSpc>
                <a:spcPct val="120000"/>
              </a:lnSpc>
            </a:pPr>
            <a:r>
              <a:rPr lang="zh-CN" altLang="en-US" dirty="0"/>
              <a:t>如何查询间接先修课：递归执行</a:t>
            </a:r>
          </a:p>
        </p:txBody>
      </p:sp>
      <p:sp>
        <p:nvSpPr>
          <p:cNvPr id="10243" name="文本框 4"/>
          <p:cNvSpPr txBox="1">
            <a:spLocks noChangeArrowheads="1"/>
          </p:cNvSpPr>
          <p:nvPr/>
        </p:nvSpPr>
        <p:spPr bwMode="auto">
          <a:xfrm>
            <a:off x="522287" y="1223169"/>
            <a:ext cx="84248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None/>
            </a:pPr>
            <a:r>
              <a:rPr lang="zh-CN" altLang="en-US" sz="1800" b="0" i="0" dirty="0">
                <a:solidFill>
                  <a:srgbClr val="333333"/>
                </a:solidFill>
                <a:effectLst/>
                <a:latin typeface="Microsoft Yahei" panose="020B0503020204020204" pitchFamily="34" charset="-122"/>
                <a:ea typeface="Microsoft Yahei" panose="020B0503020204020204" pitchFamily="34" charset="-122"/>
              </a:rPr>
              <a:t>② </a:t>
            </a:r>
            <a:r>
              <a:rPr lang="zh-CN" altLang="zh-CN" sz="1800" dirty="0">
                <a:latin typeface="Times New Roman" panose="02020603050405020304" pitchFamily="18" charset="0"/>
                <a:cs typeface="Times New Roman" panose="02020603050405020304" pitchFamily="18" charset="0"/>
              </a:rPr>
              <a:t>步骤</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&gt;=2)</a:t>
            </a:r>
            <a:r>
              <a:rPr lang="zh-CN" altLang="en-US" sz="1800" dirty="0">
                <a:latin typeface="Times New Roman" panose="02020603050405020304" pitchFamily="18" charset="0"/>
                <a:cs typeface="Times New Roman" panose="02020603050405020304" pitchFamily="18" charset="0"/>
              </a:rPr>
              <a:t>：</a:t>
            </a:r>
            <a:r>
              <a:rPr lang="zh-CN" altLang="zh-CN" sz="1800" dirty="0">
                <a:latin typeface="Times New Roman" panose="02020603050405020304" pitchFamily="18" charset="0"/>
                <a:cs typeface="Times New Roman" panose="02020603050405020304" pitchFamily="18" charset="0"/>
              </a:rPr>
              <a:t>找出</a:t>
            </a:r>
            <a:r>
              <a:rPr lang="zh-CN" altLang="en-US" sz="1800" dirty="0">
                <a:latin typeface="Times New Roman" panose="02020603050405020304" pitchFamily="18" charset="0"/>
                <a:cs typeface="Times New Roman" panose="02020603050405020304" pitchFamily="18" charset="0"/>
              </a:rPr>
              <a:t>集合</a:t>
            </a:r>
            <a:r>
              <a:rPr lang="en-US" altLang="zh-CN" sz="1800" dirty="0">
                <a:latin typeface="Times New Roman" panose="02020603050405020304" pitchFamily="18" charset="0"/>
              </a:rPr>
              <a:t>L[i-1]</a:t>
            </a:r>
            <a:r>
              <a:rPr lang="zh-CN" altLang="en-US" sz="1800" dirty="0">
                <a:latin typeface="Times New Roman" panose="02020603050405020304" pitchFamily="18" charset="0"/>
              </a:rPr>
              <a:t>中每一门课程的全部直接先修课，并计算它们的并集，记为</a:t>
            </a:r>
            <a:r>
              <a:rPr lang="en-US" altLang="zh-CN" sz="1800" dirty="0">
                <a:latin typeface="Times New Roman" panose="02020603050405020304" pitchFamily="18" charset="0"/>
              </a:rPr>
              <a:t>L[</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p>
          <a:p>
            <a:pPr>
              <a:spcBef>
                <a:spcPct val="0"/>
              </a:spcBef>
              <a:buSzTx/>
              <a:buNone/>
            </a:pPr>
            <a:r>
              <a:rPr lang="zh-CN" altLang="en-US" sz="1800" dirty="0">
                <a:solidFill>
                  <a:srgbClr val="333333"/>
                </a:solidFill>
                <a:effectLst/>
                <a:latin typeface="PingFang SC" panose="020B0400000000000000" pitchFamily="34" charset="-122"/>
                <a:ea typeface="PingFang SC" panose="020B0400000000000000" pitchFamily="34" charset="-122"/>
              </a:rPr>
              <a:t>③ </a:t>
            </a:r>
            <a:r>
              <a:rPr lang="zh-CN" altLang="en-US" sz="1800" dirty="0">
                <a:solidFill>
                  <a:srgbClr val="333333"/>
                </a:solidFill>
                <a:effectLst/>
                <a:latin typeface="+mn-ea"/>
                <a:ea typeface="+mn-ea"/>
              </a:rPr>
              <a:t>迭代执行</a:t>
            </a:r>
            <a:r>
              <a:rPr lang="zh-CN" altLang="zh-CN" sz="1800" dirty="0">
                <a:latin typeface="Times New Roman" panose="02020603050405020304" pitchFamily="18" charset="0"/>
                <a:cs typeface="Times New Roman" panose="02020603050405020304" pitchFamily="18" charset="0"/>
              </a:rPr>
              <a:t>步骤</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rPr>
              <a:t>直到并集</a:t>
            </a:r>
            <a:r>
              <a:rPr lang="en-US" altLang="zh-CN" sz="1800" dirty="0">
                <a:latin typeface="Times New Roman" panose="02020603050405020304" pitchFamily="18" charset="0"/>
              </a:rPr>
              <a:t>L[</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zh-CN" altLang="en-US" sz="1800" dirty="0">
                <a:latin typeface="Times New Roman" panose="02020603050405020304" pitchFamily="18" charset="0"/>
              </a:rPr>
              <a:t>为空，输出</a:t>
            </a:r>
            <a:r>
              <a:rPr lang="en-US" altLang="zh-CN" sz="1800" dirty="0">
                <a:latin typeface="Times New Roman" panose="02020603050405020304" pitchFamily="18" charset="0"/>
              </a:rPr>
              <a:t>L[1]</a:t>
            </a:r>
            <a:r>
              <a:rPr lang="zh-CN" altLang="en-US" sz="1800" b="0" i="0" dirty="0">
                <a:solidFill>
                  <a:srgbClr val="333333"/>
                </a:solidFill>
                <a:effectLst/>
                <a:latin typeface="Arial" panose="020B0604020202020204" pitchFamily="34" charset="0"/>
              </a:rPr>
              <a:t> ∪ </a:t>
            </a:r>
            <a:r>
              <a:rPr lang="en-US" altLang="zh-CN" sz="1800" dirty="0">
                <a:latin typeface="Times New Roman" panose="02020603050405020304" pitchFamily="18" charset="0"/>
              </a:rPr>
              <a:t>…</a:t>
            </a:r>
            <a:r>
              <a:rPr lang="zh-CN" altLang="en-US" sz="1800" b="0" i="0" dirty="0">
                <a:solidFill>
                  <a:srgbClr val="333333"/>
                </a:solidFill>
                <a:effectLst/>
                <a:latin typeface="Arial" panose="020B0604020202020204" pitchFamily="34" charset="0"/>
              </a:rPr>
              <a:t> ∪ </a:t>
            </a:r>
            <a:r>
              <a:rPr lang="en-US" altLang="zh-CN" sz="1800" dirty="0">
                <a:latin typeface="Times New Roman" panose="02020603050405020304" pitchFamily="18" charset="0"/>
              </a:rPr>
              <a:t>L[</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endParaRPr lang="zh-CN" altLang="en-US" sz="1800" dirty="0">
              <a:solidFill>
                <a:srgbClr val="333333"/>
              </a:solidFill>
              <a:effectLst/>
              <a:latin typeface="+mn-ea"/>
              <a:ea typeface="+mn-ea"/>
            </a:endParaRPr>
          </a:p>
        </p:txBody>
      </p:sp>
      <p:sp>
        <p:nvSpPr>
          <p:cNvPr id="10244" name="文本框 8"/>
          <p:cNvSpPr txBox="1">
            <a:spLocks noChangeArrowheads="1"/>
          </p:cNvSpPr>
          <p:nvPr/>
        </p:nvSpPr>
        <p:spPr bwMode="auto">
          <a:xfrm>
            <a:off x="1403350" y="2341563"/>
            <a:ext cx="72009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en-US" altLang="zh-CN" sz="1800" dirty="0">
                <a:solidFill>
                  <a:srgbClr val="800000"/>
                </a:solidFill>
                <a:latin typeface="Courier New" panose="02070309020205020404" pitchFamily="49" charset="0"/>
              </a:rPr>
              <a:t>select</a:t>
            </a:r>
            <a:r>
              <a:rPr lang="en-US" altLang="zh-CN" sz="1800" dirty="0">
                <a:solidFill>
                  <a:srgbClr val="000000"/>
                </a:solidFill>
                <a:latin typeface="Courier New" panose="02070309020205020404" pitchFamily="49" charset="0"/>
              </a:rPr>
              <a:t> </a:t>
            </a:r>
            <a:r>
              <a:rPr lang="en-US" altLang="zh-CN" sz="1800" dirty="0" err="1">
                <a:solidFill>
                  <a:srgbClr val="000000"/>
                </a:solidFill>
                <a:latin typeface="Courier New" panose="02070309020205020404" pitchFamily="49" charset="0"/>
              </a:rPr>
              <a:t>B.Cname</a:t>
            </a:r>
            <a:r>
              <a:rPr lang="en-US" altLang="zh-CN" sz="1800" dirty="0">
                <a:solidFill>
                  <a:srgbClr val="000000"/>
                </a:solidFill>
                <a:latin typeface="Courier New" panose="02070309020205020404" pitchFamily="49" charset="0"/>
              </a:rPr>
              <a:t> </a:t>
            </a:r>
          </a:p>
          <a:p>
            <a:pPr>
              <a:spcBef>
                <a:spcPct val="0"/>
              </a:spcBef>
              <a:buSzTx/>
              <a:buFontTx/>
              <a:buNone/>
            </a:pPr>
            <a:r>
              <a:rPr lang="en-US" altLang="zh-CN" sz="1800" dirty="0">
                <a:solidFill>
                  <a:srgbClr val="800000"/>
                </a:solidFill>
                <a:latin typeface="Courier New" panose="02070309020205020404" pitchFamily="49" charset="0"/>
              </a:rPr>
              <a:t>from</a:t>
            </a:r>
            <a:r>
              <a:rPr lang="en-US" altLang="zh-CN" sz="1800" dirty="0">
                <a:solidFill>
                  <a:srgbClr val="000000"/>
                </a:solidFill>
                <a:latin typeface="Courier New" panose="02070309020205020404" pitchFamily="49" charset="0"/>
              </a:rPr>
              <a:t> Course A, Course B</a:t>
            </a:r>
          </a:p>
          <a:p>
            <a:pPr>
              <a:spcBef>
                <a:spcPct val="0"/>
              </a:spcBef>
              <a:buSzTx/>
              <a:buFontTx/>
              <a:buNone/>
            </a:pPr>
            <a:r>
              <a:rPr lang="en-US" altLang="zh-CN" sz="1800" dirty="0">
                <a:solidFill>
                  <a:srgbClr val="800000"/>
                </a:solidFill>
                <a:latin typeface="Courier New" panose="02070309020205020404" pitchFamily="49" charset="0"/>
              </a:rPr>
              <a:t>where</a:t>
            </a:r>
            <a:r>
              <a:rPr lang="en-US" altLang="zh-CN" sz="1800" dirty="0">
                <a:solidFill>
                  <a:srgbClr val="000000"/>
                </a:solidFill>
                <a:latin typeface="Courier New" panose="02070309020205020404" pitchFamily="49" charset="0"/>
              </a:rPr>
              <a:t> </a:t>
            </a:r>
            <a:r>
              <a:rPr lang="en-US" altLang="zh-CN" sz="1800" dirty="0" err="1">
                <a:solidFill>
                  <a:srgbClr val="000000"/>
                </a:solidFill>
                <a:latin typeface="Courier New" panose="02070309020205020404" pitchFamily="49" charset="0"/>
              </a:rPr>
              <a:t>A.Cname</a:t>
            </a:r>
            <a:r>
              <a:rPr lang="en-US" altLang="zh-CN" sz="1800" dirty="0">
                <a:solidFill>
                  <a:srgbClr val="000000"/>
                </a:solidFill>
                <a:latin typeface="Courier New" panose="02070309020205020404" pitchFamily="49" charset="0"/>
              </a:rPr>
              <a:t> = </a:t>
            </a:r>
            <a:r>
              <a:rPr lang="en-US" altLang="zh-CN" sz="1800" dirty="0">
                <a:solidFill>
                  <a:srgbClr val="008000"/>
                </a:solidFill>
                <a:latin typeface="Courier New" panose="02070309020205020404" pitchFamily="49" charset="0"/>
              </a:rPr>
              <a:t>'</a:t>
            </a:r>
            <a:r>
              <a:rPr lang="zh-CN" altLang="en-US" sz="1800" dirty="0">
                <a:solidFill>
                  <a:srgbClr val="008000"/>
                </a:solidFill>
                <a:latin typeface="Courier New" panose="02070309020205020404" pitchFamily="49" charset="0"/>
              </a:rPr>
              <a:t>数据结构</a:t>
            </a:r>
            <a:r>
              <a:rPr lang="en-US" altLang="zh-CN" sz="1800" dirty="0">
                <a:solidFill>
                  <a:srgbClr val="008000"/>
                </a:solidFill>
                <a:latin typeface="Courier New" panose="02070309020205020404" pitchFamily="49" charset="0"/>
              </a:rPr>
              <a:t>'</a:t>
            </a:r>
            <a:r>
              <a:rPr lang="zh-CN" altLang="en-US" sz="1800" dirty="0">
                <a:solidFill>
                  <a:srgbClr val="000000"/>
                </a:solidFill>
                <a:latin typeface="Courier New" panose="02070309020205020404" pitchFamily="49" charset="0"/>
              </a:rPr>
              <a:t> </a:t>
            </a:r>
            <a:r>
              <a:rPr lang="en-US" altLang="zh-CN" sz="1800" dirty="0">
                <a:solidFill>
                  <a:srgbClr val="800000"/>
                </a:solidFill>
                <a:latin typeface="Courier New" panose="02070309020205020404" pitchFamily="49" charset="0"/>
              </a:rPr>
              <a:t>and</a:t>
            </a:r>
            <a:r>
              <a:rPr lang="en-US" altLang="zh-CN" sz="1800" dirty="0">
                <a:solidFill>
                  <a:srgbClr val="000000"/>
                </a:solidFill>
                <a:latin typeface="Courier New" panose="02070309020205020404" pitchFamily="49" charset="0"/>
              </a:rPr>
              <a:t> </a:t>
            </a:r>
            <a:r>
              <a:rPr lang="en-US" altLang="zh-CN" sz="1800" dirty="0" err="1">
                <a:solidFill>
                  <a:srgbClr val="000000"/>
                </a:solidFill>
                <a:latin typeface="Courier New" panose="02070309020205020404" pitchFamily="49" charset="0"/>
              </a:rPr>
              <a:t>A.Cpno</a:t>
            </a:r>
            <a:r>
              <a:rPr lang="en-US" altLang="zh-CN" sz="1800" dirty="0">
                <a:solidFill>
                  <a:srgbClr val="000000"/>
                </a:solidFill>
                <a:latin typeface="Courier New" panose="02070309020205020404" pitchFamily="49" charset="0"/>
              </a:rPr>
              <a:t>=</a:t>
            </a:r>
            <a:r>
              <a:rPr lang="en-US" altLang="zh-CN" sz="1800" dirty="0" err="1">
                <a:solidFill>
                  <a:srgbClr val="000000"/>
                </a:solidFill>
                <a:latin typeface="Courier New" panose="02070309020205020404" pitchFamily="49" charset="0"/>
              </a:rPr>
              <a:t>B.Cno</a:t>
            </a:r>
            <a:r>
              <a:rPr lang="en-US" altLang="zh-CN" sz="1800" dirty="0">
                <a:solidFill>
                  <a:srgbClr val="000000"/>
                </a:solidFill>
                <a:latin typeface="Courier New" panose="02070309020205020404" pitchFamily="49" charset="0"/>
              </a:rPr>
              <a:t>;</a:t>
            </a:r>
            <a:endParaRPr lang="zh-CN" altLang="en-US" sz="1800" b="0" dirty="0"/>
          </a:p>
        </p:txBody>
      </p:sp>
      <p:sp>
        <p:nvSpPr>
          <p:cNvPr id="10245" name="文本框 9"/>
          <p:cNvSpPr txBox="1">
            <a:spLocks noChangeArrowheads="1"/>
          </p:cNvSpPr>
          <p:nvPr/>
        </p:nvSpPr>
        <p:spPr bwMode="auto">
          <a:xfrm>
            <a:off x="1403350" y="3260726"/>
            <a:ext cx="75438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en-US" altLang="zh-CN" sz="1800" dirty="0">
                <a:solidFill>
                  <a:srgbClr val="800000"/>
                </a:solidFill>
                <a:latin typeface="Courier New" panose="02070309020205020404" pitchFamily="49" charset="0"/>
              </a:rPr>
              <a:t>select</a:t>
            </a:r>
            <a:r>
              <a:rPr lang="en-US" altLang="zh-CN" sz="1800" dirty="0">
                <a:solidFill>
                  <a:srgbClr val="000000"/>
                </a:solidFill>
                <a:latin typeface="Courier New" panose="02070309020205020404" pitchFamily="49" charset="0"/>
              </a:rPr>
              <a:t> </a:t>
            </a:r>
            <a:r>
              <a:rPr lang="en-US" altLang="zh-CN" sz="1800" dirty="0" err="1">
                <a:solidFill>
                  <a:srgbClr val="000000"/>
                </a:solidFill>
                <a:latin typeface="Courier New" panose="02070309020205020404" pitchFamily="49" charset="0"/>
              </a:rPr>
              <a:t>B.Cname</a:t>
            </a:r>
            <a:r>
              <a:rPr lang="en-US" altLang="zh-CN" sz="1800" dirty="0">
                <a:solidFill>
                  <a:srgbClr val="000000"/>
                </a:solidFill>
                <a:latin typeface="Courier New" panose="02070309020205020404" pitchFamily="49" charset="0"/>
              </a:rPr>
              <a:t> </a:t>
            </a:r>
          </a:p>
          <a:p>
            <a:pPr>
              <a:spcBef>
                <a:spcPct val="0"/>
              </a:spcBef>
              <a:buSzTx/>
              <a:buFontTx/>
              <a:buNone/>
            </a:pPr>
            <a:r>
              <a:rPr lang="en-US" altLang="zh-CN" sz="1800" dirty="0">
                <a:solidFill>
                  <a:srgbClr val="800000"/>
                </a:solidFill>
                <a:latin typeface="Courier New" panose="02070309020205020404" pitchFamily="49" charset="0"/>
              </a:rPr>
              <a:t>from</a:t>
            </a:r>
            <a:r>
              <a:rPr lang="en-US" altLang="zh-CN" sz="1800" dirty="0">
                <a:solidFill>
                  <a:srgbClr val="000000"/>
                </a:solidFill>
                <a:latin typeface="Courier New" panose="02070309020205020404" pitchFamily="49" charset="0"/>
              </a:rPr>
              <a:t> Course A, Course B</a:t>
            </a:r>
          </a:p>
          <a:p>
            <a:pPr>
              <a:spcBef>
                <a:spcPct val="0"/>
              </a:spcBef>
              <a:buSzTx/>
              <a:buFontTx/>
              <a:buNone/>
            </a:pPr>
            <a:r>
              <a:rPr lang="en-US" altLang="zh-CN" sz="1800" dirty="0">
                <a:solidFill>
                  <a:srgbClr val="800000"/>
                </a:solidFill>
                <a:latin typeface="Courier New" panose="02070309020205020404" pitchFamily="49" charset="0"/>
              </a:rPr>
              <a:t>where</a:t>
            </a:r>
            <a:r>
              <a:rPr lang="en-US" altLang="zh-CN" sz="1800" dirty="0">
                <a:solidFill>
                  <a:srgbClr val="000000"/>
                </a:solidFill>
                <a:latin typeface="Courier New" panose="02070309020205020404" pitchFamily="49" charset="0"/>
              </a:rPr>
              <a:t> </a:t>
            </a:r>
            <a:r>
              <a:rPr lang="en-US" altLang="zh-CN" sz="1800" dirty="0" err="1">
                <a:solidFill>
                  <a:srgbClr val="000000"/>
                </a:solidFill>
                <a:latin typeface="Courier New" panose="02070309020205020404" pitchFamily="49" charset="0"/>
              </a:rPr>
              <a:t>A.Cname</a:t>
            </a:r>
            <a:r>
              <a:rPr lang="en-US" altLang="zh-CN" sz="1800" dirty="0">
                <a:solidFill>
                  <a:srgbClr val="000000"/>
                </a:solidFill>
                <a:latin typeface="Courier New" panose="02070309020205020404" pitchFamily="49" charset="0"/>
              </a:rPr>
              <a:t> = </a:t>
            </a:r>
            <a:r>
              <a:rPr lang="en-US" altLang="zh-CN" sz="1800" dirty="0">
                <a:solidFill>
                  <a:srgbClr val="008000"/>
                </a:solidFill>
                <a:latin typeface="Courier New" panose="02070309020205020404" pitchFamily="49" charset="0"/>
              </a:rPr>
              <a:t>‘</a:t>
            </a:r>
            <a:r>
              <a:rPr lang="zh-CN" altLang="en-US" sz="1800" dirty="0">
                <a:solidFill>
                  <a:srgbClr val="008000"/>
                </a:solidFill>
                <a:latin typeface="Courier New" panose="02070309020205020404" pitchFamily="49" charset="0"/>
              </a:rPr>
              <a:t>程序设计基础与</a:t>
            </a:r>
            <a:r>
              <a:rPr lang="en-US" altLang="zh-CN" sz="1800" dirty="0">
                <a:solidFill>
                  <a:srgbClr val="008000"/>
                </a:solidFill>
                <a:latin typeface="Courier New" panose="02070309020205020404" pitchFamily="49" charset="0"/>
              </a:rPr>
              <a:t>C</a:t>
            </a:r>
            <a:r>
              <a:rPr lang="zh-CN" altLang="en-US" sz="1800" dirty="0">
                <a:solidFill>
                  <a:srgbClr val="008000"/>
                </a:solidFill>
                <a:latin typeface="Courier New" panose="02070309020205020404" pitchFamily="49" charset="0"/>
              </a:rPr>
              <a:t>语言</a:t>
            </a:r>
            <a:r>
              <a:rPr lang="en-US" altLang="zh-CN" sz="1800" dirty="0">
                <a:solidFill>
                  <a:srgbClr val="008000"/>
                </a:solidFill>
                <a:latin typeface="Courier New" panose="02070309020205020404" pitchFamily="49" charset="0"/>
              </a:rPr>
              <a:t>'</a:t>
            </a:r>
            <a:r>
              <a:rPr lang="zh-CN" altLang="en-US" sz="1800" dirty="0">
                <a:solidFill>
                  <a:srgbClr val="000000"/>
                </a:solidFill>
                <a:latin typeface="Courier New" panose="02070309020205020404" pitchFamily="49" charset="0"/>
              </a:rPr>
              <a:t> </a:t>
            </a:r>
            <a:r>
              <a:rPr lang="en-US" altLang="zh-CN" sz="1800" dirty="0">
                <a:solidFill>
                  <a:srgbClr val="800000"/>
                </a:solidFill>
                <a:latin typeface="Courier New" panose="02070309020205020404" pitchFamily="49" charset="0"/>
              </a:rPr>
              <a:t>and</a:t>
            </a:r>
            <a:r>
              <a:rPr lang="en-US" altLang="zh-CN" sz="1800" dirty="0">
                <a:solidFill>
                  <a:srgbClr val="000000"/>
                </a:solidFill>
                <a:latin typeface="Courier New" panose="02070309020205020404" pitchFamily="49" charset="0"/>
              </a:rPr>
              <a:t> </a:t>
            </a:r>
            <a:r>
              <a:rPr lang="en-US" altLang="zh-CN" sz="1800" dirty="0" err="1">
                <a:solidFill>
                  <a:srgbClr val="000000"/>
                </a:solidFill>
                <a:latin typeface="Courier New" panose="02070309020205020404" pitchFamily="49" charset="0"/>
              </a:rPr>
              <a:t>A.Cpno</a:t>
            </a:r>
            <a:r>
              <a:rPr lang="en-US" altLang="zh-CN" sz="1800" dirty="0">
                <a:solidFill>
                  <a:srgbClr val="000000"/>
                </a:solidFill>
                <a:latin typeface="Courier New" panose="02070309020205020404" pitchFamily="49" charset="0"/>
              </a:rPr>
              <a:t>=</a:t>
            </a:r>
            <a:r>
              <a:rPr lang="en-US" altLang="zh-CN" sz="1800" dirty="0" err="1">
                <a:solidFill>
                  <a:srgbClr val="000000"/>
                </a:solidFill>
                <a:latin typeface="Courier New" panose="02070309020205020404" pitchFamily="49" charset="0"/>
              </a:rPr>
              <a:t>B.Cno</a:t>
            </a:r>
            <a:r>
              <a:rPr lang="en-US" altLang="zh-CN" sz="1800" dirty="0">
                <a:solidFill>
                  <a:srgbClr val="000000"/>
                </a:solidFill>
                <a:latin typeface="Courier New" panose="02070309020205020404" pitchFamily="49" charset="0"/>
              </a:rPr>
              <a:t>;</a:t>
            </a:r>
            <a:endParaRPr lang="zh-CN" altLang="en-US" sz="1800" b="0" dirty="0"/>
          </a:p>
        </p:txBody>
      </p:sp>
      <p:sp>
        <p:nvSpPr>
          <p:cNvPr id="11" name="文本框 10"/>
          <p:cNvSpPr txBox="1"/>
          <p:nvPr/>
        </p:nvSpPr>
        <p:spPr>
          <a:xfrm>
            <a:off x="847725" y="2320925"/>
            <a:ext cx="822325" cy="369888"/>
          </a:xfrm>
          <a:prstGeom prst="rect">
            <a:avLst/>
          </a:prstGeom>
          <a:noFill/>
        </p:spPr>
        <p:txBody>
          <a:bodyPr>
            <a:spAutoFit/>
          </a:bodyPr>
          <a:lstStyle/>
          <a:p>
            <a:pPr>
              <a:defRPr/>
            </a:pPr>
            <a:r>
              <a:rPr lang="en-US" altLang="zh-CN" kern="1050" dirty="0">
                <a:latin typeface="Times New Roman" panose="02020603050405020304" pitchFamily="18" charset="0"/>
                <a:cs typeface="Times New Roman" panose="02020603050405020304" pitchFamily="18" charset="0"/>
              </a:rPr>
              <a:t>L[2]</a:t>
            </a:r>
            <a:r>
              <a:rPr lang="zh-CN" altLang="en-US" kern="1050" dirty="0">
                <a:latin typeface="Times New Roman" panose="02020603050405020304" pitchFamily="18" charset="0"/>
                <a:cs typeface="Times New Roman" panose="02020603050405020304" pitchFamily="18" charset="0"/>
              </a:rPr>
              <a:t>：</a:t>
            </a:r>
            <a:endParaRPr lang="zh-CN" altLang="en-US" dirty="0"/>
          </a:p>
        </p:txBody>
      </p:sp>
      <p:sp>
        <p:nvSpPr>
          <p:cNvPr id="12" name="文本框 11"/>
          <p:cNvSpPr txBox="1"/>
          <p:nvPr/>
        </p:nvSpPr>
        <p:spPr>
          <a:xfrm>
            <a:off x="863600" y="3217863"/>
            <a:ext cx="820738" cy="369887"/>
          </a:xfrm>
          <a:prstGeom prst="rect">
            <a:avLst/>
          </a:prstGeom>
          <a:noFill/>
        </p:spPr>
        <p:txBody>
          <a:bodyPr>
            <a:spAutoFit/>
          </a:bodyPr>
          <a:lstStyle/>
          <a:p>
            <a:pPr>
              <a:defRPr/>
            </a:pPr>
            <a:r>
              <a:rPr lang="en-US" altLang="zh-CN" kern="1050" dirty="0">
                <a:latin typeface="Times New Roman" panose="02020603050405020304" pitchFamily="18" charset="0"/>
                <a:cs typeface="Times New Roman" panose="02020603050405020304" pitchFamily="18" charset="0"/>
              </a:rPr>
              <a:t>L[3]</a:t>
            </a:r>
            <a:r>
              <a:rPr lang="zh-CN" altLang="en-US" kern="1050" dirty="0">
                <a:latin typeface="Times New Roman" panose="02020603050405020304" pitchFamily="18" charset="0"/>
                <a:cs typeface="Times New Roman" panose="02020603050405020304" pitchFamily="18" charset="0"/>
              </a:rPr>
              <a:t>：</a:t>
            </a:r>
            <a:endParaRPr lang="zh-CN" altLang="en-US" dirty="0"/>
          </a:p>
        </p:txBody>
      </p:sp>
      <p:sp>
        <p:nvSpPr>
          <p:cNvPr id="10249" name="矩形 5"/>
          <p:cNvSpPr>
            <a:spLocks noChangeArrowheads="1"/>
          </p:cNvSpPr>
          <p:nvPr/>
        </p:nvSpPr>
        <p:spPr bwMode="auto">
          <a:xfrm>
            <a:off x="827088" y="2341563"/>
            <a:ext cx="7129462"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 typeface="Arial" panose="020B0604020202020204" pitchFamily="34" charset="0"/>
              <a:buNone/>
            </a:pPr>
            <a:endParaRPr lang="zh-CN" altLang="en-US" sz="1800" b="0"/>
          </a:p>
        </p:txBody>
      </p:sp>
      <p:sp>
        <p:nvSpPr>
          <p:cNvPr id="8" name="矩形 7"/>
          <p:cNvSpPr/>
          <p:nvPr/>
        </p:nvSpPr>
        <p:spPr bwMode="auto">
          <a:xfrm>
            <a:off x="831850" y="2357438"/>
            <a:ext cx="7854950" cy="1885950"/>
          </a:xfrm>
          <a:prstGeom prst="rect">
            <a:avLst/>
          </a:prstGeom>
          <a:no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solidFill>
                <a:schemeClr val="tx1"/>
              </a:solidFill>
            </a:endParaRPr>
          </a:p>
        </p:txBody>
      </p:sp>
    </p:spTree>
    <p:extLst>
      <p:ext uri="{BB962C8B-B14F-4D97-AF65-F5344CB8AC3E}">
        <p14:creationId xmlns:p14="http://schemas.microsoft.com/office/powerpoint/2010/main" val="4778955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1"/>
          <p:cNvSpPr>
            <a:spLocks noGrp="1" noChangeArrowheads="1"/>
          </p:cNvSpPr>
          <p:nvPr>
            <p:ph type="title" idx="4294967295"/>
          </p:nvPr>
        </p:nvSpPr>
        <p:spPr/>
        <p:txBody>
          <a:bodyPr/>
          <a:lstStyle/>
          <a:p>
            <a:r>
              <a:rPr lang="en-US" altLang="zh-CN"/>
              <a:t>JDBC</a:t>
            </a:r>
            <a:r>
              <a:rPr lang="zh-CN" altLang="en-US"/>
              <a:t>工作原理概述（续）</a:t>
            </a:r>
          </a:p>
        </p:txBody>
      </p:sp>
      <p:sp>
        <p:nvSpPr>
          <p:cNvPr id="83970" name="内容占位符 2"/>
          <p:cNvSpPr>
            <a:spLocks noGrp="1" noChangeArrowheads="1"/>
          </p:cNvSpPr>
          <p:nvPr>
            <p:ph idx="4294967295"/>
          </p:nvPr>
        </p:nvSpPr>
        <p:spPr>
          <a:xfrm>
            <a:off x="395288" y="823913"/>
            <a:ext cx="8640762" cy="3546475"/>
          </a:xfrm>
        </p:spPr>
        <p:txBody>
          <a:bodyPr/>
          <a:lstStyle/>
          <a:p>
            <a:pPr>
              <a:spcBef>
                <a:spcPct val="0"/>
              </a:spcBef>
            </a:pPr>
            <a:r>
              <a:rPr lang="en-US" altLang="zh-CN" dirty="0"/>
              <a:t>JDBC</a:t>
            </a:r>
            <a:endParaRPr lang="zh-CN" altLang="en-US" dirty="0"/>
          </a:p>
          <a:p>
            <a:pPr lvl="1">
              <a:spcBef>
                <a:spcPct val="0"/>
              </a:spcBef>
            </a:pPr>
            <a:r>
              <a:rPr lang="zh-CN" altLang="en-US" dirty="0"/>
              <a:t>是面向</a:t>
            </a:r>
            <a:r>
              <a:rPr lang="en-US" altLang="zh-CN" dirty="0"/>
              <a:t>Java </a:t>
            </a:r>
            <a:r>
              <a:rPr lang="zh-CN" altLang="en-US" dirty="0"/>
              <a:t>语言的软件开发工具包（</a:t>
            </a:r>
            <a:r>
              <a:rPr lang="zh-CN" altLang="zh-CN" dirty="0"/>
              <a:t>Java Development Kit</a:t>
            </a:r>
            <a:r>
              <a:rPr lang="zh-CN" altLang="en-US" dirty="0"/>
              <a:t>，</a:t>
            </a:r>
            <a:r>
              <a:rPr lang="en-US" altLang="zh-CN" dirty="0"/>
              <a:t>JDK </a:t>
            </a:r>
            <a:r>
              <a:rPr lang="zh-CN" altLang="en-US" dirty="0"/>
              <a:t>）中有关数据库的一个组成部分</a:t>
            </a:r>
            <a:endParaRPr lang="en-US" altLang="zh-CN" dirty="0"/>
          </a:p>
          <a:p>
            <a:pPr lvl="1">
              <a:spcBef>
                <a:spcPct val="0"/>
              </a:spcBef>
            </a:pPr>
            <a:r>
              <a:rPr lang="zh-CN" altLang="en-US" dirty="0"/>
              <a:t>提供了一组访问数据库的应用程序编程接口（</a:t>
            </a:r>
            <a:r>
              <a:rPr lang="en-US" altLang="zh-CN" dirty="0"/>
              <a:t>Application Programming Interface</a:t>
            </a:r>
            <a:r>
              <a:rPr lang="zh-CN" altLang="en-US" dirty="0"/>
              <a:t>，</a:t>
            </a:r>
            <a:r>
              <a:rPr lang="en-US" altLang="zh-CN" dirty="0"/>
              <a:t>API </a:t>
            </a:r>
            <a:r>
              <a:rPr lang="zh-CN" altLang="en-US" dirty="0"/>
              <a:t>）</a:t>
            </a:r>
            <a:endParaRPr lang="en-US" altLang="zh-CN" sz="3200" dirty="0"/>
          </a:p>
          <a:p>
            <a:pPr>
              <a:spcBef>
                <a:spcPct val="0"/>
              </a:spcBef>
            </a:pPr>
            <a:r>
              <a:rPr lang="en-US" altLang="zh-CN" dirty="0"/>
              <a:t>JDBC</a:t>
            </a:r>
            <a:r>
              <a:rPr lang="zh-CN" altLang="en-US" dirty="0"/>
              <a:t>约束力</a:t>
            </a:r>
          </a:p>
          <a:p>
            <a:pPr lvl="1">
              <a:spcBef>
                <a:spcPct val="0"/>
              </a:spcBef>
            </a:pPr>
            <a:r>
              <a:rPr lang="zh-CN" altLang="en-US" dirty="0"/>
              <a:t>规范应用开发</a:t>
            </a:r>
          </a:p>
          <a:p>
            <a:pPr lvl="1">
              <a:spcBef>
                <a:spcPct val="0"/>
              </a:spcBef>
            </a:pPr>
            <a:r>
              <a:rPr lang="zh-CN" altLang="en-US" dirty="0"/>
              <a:t>规范关系数据库管理系统应用接口</a:t>
            </a:r>
          </a:p>
          <a:p>
            <a:pPr>
              <a:spcBef>
                <a:spcPct val="0"/>
              </a:spcBef>
              <a:buFont typeface="Wingdings" panose="05000000000000000000" pitchFamily="2" charset="2"/>
              <a:buNone/>
            </a:pPr>
            <a:endParaRPr lang="zh-CN" altLang="en-US" dirty="0"/>
          </a:p>
        </p:txBody>
      </p:sp>
      <p:cxnSp>
        <p:nvCxnSpPr>
          <p:cNvPr id="3" name="直接连接符 2"/>
          <p:cNvCxnSpPr>
            <a:cxnSpLocks noChangeShapeType="1"/>
          </p:cNvCxnSpPr>
          <p:nvPr/>
        </p:nvCxnSpPr>
        <p:spPr bwMode="auto">
          <a:xfrm>
            <a:off x="1258888" y="2417763"/>
            <a:ext cx="5834062" cy="0"/>
          </a:xfrm>
          <a:prstGeom prst="line">
            <a:avLst/>
          </a:prstGeom>
          <a:noFill/>
          <a:ln w="38100" algn="ctr">
            <a:solidFill>
              <a:srgbClr val="002060"/>
            </a:solidFill>
            <a:round/>
          </a:ln>
          <a:extLst>
            <a:ext uri="{909E8E84-426E-40DD-AFC4-6F175D3DCCD1}">
              <a14:hiddenFill xmlns:a14="http://schemas.microsoft.com/office/drawing/2010/main">
                <a:noFill/>
              </a14:hiddenFill>
            </a:ext>
          </a:extLst>
        </p:spPr>
      </p:cxnSp>
      <p:sp>
        <p:nvSpPr>
          <p:cNvPr id="4" name="云形标注 3"/>
          <p:cNvSpPr>
            <a:spLocks noChangeArrowheads="1"/>
          </p:cNvSpPr>
          <p:nvPr/>
        </p:nvSpPr>
        <p:spPr bwMode="auto">
          <a:xfrm>
            <a:off x="6070600" y="2505075"/>
            <a:ext cx="3041650" cy="2095500"/>
          </a:xfrm>
          <a:prstGeom prst="cloudCallout">
            <a:avLst>
              <a:gd name="adj1" fmla="val -81949"/>
              <a:gd name="adj2" fmla="val -31468"/>
            </a:avLst>
          </a:prstGeom>
          <a:solidFill>
            <a:schemeClr val="bg1"/>
          </a:solidFill>
          <a:ln w="9525" algn="ctr">
            <a:solidFill>
              <a:srgbClr val="002060"/>
            </a:solidFill>
            <a:round/>
          </a:ln>
        </p:spPr>
        <p:txBody>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 typeface="Arial" panose="020B0604020202020204" pitchFamily="34" charset="0"/>
              <a:buAutoNum type="arabicPeriod"/>
            </a:pPr>
            <a:r>
              <a:rPr lang="en-US" altLang="zh-CN" sz="1600" dirty="0"/>
              <a:t>JDBC</a:t>
            </a:r>
            <a:r>
              <a:rPr lang="zh-CN" altLang="en-US" sz="1600" dirty="0"/>
              <a:t>接口提供的功能必须完备</a:t>
            </a:r>
            <a:endParaRPr lang="en-US" altLang="zh-CN" sz="1600" dirty="0"/>
          </a:p>
          <a:p>
            <a:pPr eaLnBrk="1" hangingPunct="1">
              <a:spcBef>
                <a:spcPct val="0"/>
              </a:spcBef>
              <a:buSzTx/>
              <a:buFont typeface="Arial" panose="020B0604020202020204" pitchFamily="34" charset="0"/>
              <a:buAutoNum type="arabicPeriod"/>
            </a:pPr>
            <a:r>
              <a:rPr lang="zh-CN" altLang="en-US" sz="1600" dirty="0"/>
              <a:t>使用</a:t>
            </a:r>
            <a:r>
              <a:rPr lang="en-US" altLang="zh-CN" sz="1600" dirty="0"/>
              <a:t>JDBC</a:t>
            </a:r>
            <a:r>
              <a:rPr lang="zh-CN" altLang="en-US" sz="1600" dirty="0"/>
              <a:t>提供的接口</a:t>
            </a:r>
            <a:r>
              <a:rPr lang="zh-CN" altLang="en-US" sz="1600" dirty="0">
                <a:solidFill>
                  <a:srgbClr val="FF0000"/>
                </a:solidFill>
              </a:rPr>
              <a:t>而不是</a:t>
            </a:r>
            <a:r>
              <a:rPr lang="en-US" altLang="zh-CN" sz="1600" dirty="0">
                <a:solidFill>
                  <a:srgbClr val="FF0000"/>
                </a:solidFill>
              </a:rPr>
              <a:t>RDBMS</a:t>
            </a:r>
            <a:r>
              <a:rPr lang="zh-CN" altLang="en-US" sz="1600" dirty="0">
                <a:solidFill>
                  <a:srgbClr val="FF0000"/>
                </a:solidFill>
              </a:rPr>
              <a:t>的接口</a:t>
            </a:r>
            <a:r>
              <a:rPr lang="zh-CN" altLang="en-US" sz="1600" dirty="0"/>
              <a:t>来进行应用开发</a:t>
            </a:r>
          </a:p>
        </p:txBody>
      </p:sp>
      <p:sp>
        <p:nvSpPr>
          <p:cNvPr id="7" name="云形标注 6"/>
          <p:cNvSpPr>
            <a:spLocks noChangeArrowheads="1"/>
          </p:cNvSpPr>
          <p:nvPr/>
        </p:nvSpPr>
        <p:spPr bwMode="auto">
          <a:xfrm>
            <a:off x="2771775" y="4073525"/>
            <a:ext cx="2879725" cy="755650"/>
          </a:xfrm>
          <a:prstGeom prst="cloudCallout">
            <a:avLst>
              <a:gd name="adj1" fmla="val 5731"/>
              <a:gd name="adj2" fmla="val -81588"/>
            </a:avLst>
          </a:prstGeom>
          <a:solidFill>
            <a:schemeClr val="bg1"/>
          </a:solidFill>
          <a:ln w="9525" algn="ctr">
            <a:solidFill>
              <a:srgbClr val="002060"/>
            </a:solidFill>
            <a:round/>
          </a:ln>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Tx/>
              <a:buNone/>
            </a:pPr>
            <a:r>
              <a:rPr lang="en-US" altLang="zh-CN" sz="1600" dirty="0"/>
              <a:t>RDBMS</a:t>
            </a:r>
            <a:r>
              <a:rPr lang="zh-CN" altLang="en-US" sz="1600" dirty="0"/>
              <a:t>必须实现所有</a:t>
            </a:r>
            <a:r>
              <a:rPr lang="en-US" altLang="zh-CN" sz="1600" dirty="0"/>
              <a:t>JDBC</a:t>
            </a:r>
            <a:r>
              <a:rPr lang="zh-CN" altLang="en-US" sz="1600" dirty="0"/>
              <a:t>接口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1"/>
          <p:cNvSpPr>
            <a:spLocks noGrp="1" noChangeArrowheads="1"/>
          </p:cNvSpPr>
          <p:nvPr>
            <p:ph type="title" idx="4294967295"/>
          </p:nvPr>
        </p:nvSpPr>
        <p:spPr>
          <a:xfrm>
            <a:off x="457200" y="-22225"/>
            <a:ext cx="8229600" cy="846138"/>
          </a:xfrm>
        </p:spPr>
        <p:txBody>
          <a:bodyPr/>
          <a:lstStyle/>
          <a:p>
            <a:r>
              <a:rPr lang="en-US" altLang="zh-CN"/>
              <a:t>JDBC</a:t>
            </a:r>
            <a:r>
              <a:rPr lang="zh-CN" altLang="en-US"/>
              <a:t>工作原理概述（续）</a:t>
            </a:r>
          </a:p>
        </p:txBody>
      </p:sp>
      <p:sp>
        <p:nvSpPr>
          <p:cNvPr id="84994" name="内容占位符 2"/>
          <p:cNvSpPr>
            <a:spLocks noGrp="1" noChangeArrowheads="1"/>
          </p:cNvSpPr>
          <p:nvPr>
            <p:ph idx="4294967295"/>
          </p:nvPr>
        </p:nvSpPr>
        <p:spPr>
          <a:xfrm>
            <a:off x="395288" y="823913"/>
            <a:ext cx="8229600" cy="3546475"/>
          </a:xfrm>
        </p:spPr>
        <p:txBody>
          <a:bodyPr/>
          <a:lstStyle/>
          <a:p>
            <a:pPr>
              <a:lnSpc>
                <a:spcPct val="120000"/>
              </a:lnSpc>
            </a:pPr>
            <a:r>
              <a:rPr lang="en-US" altLang="zh-CN" dirty="0"/>
              <a:t>JDBC</a:t>
            </a:r>
            <a:r>
              <a:rPr lang="zh-CN" altLang="en-US" dirty="0"/>
              <a:t>应用系统的体系结构 </a:t>
            </a:r>
          </a:p>
          <a:p>
            <a:pPr marL="457200" lvl="1" indent="0">
              <a:lnSpc>
                <a:spcPct val="120000"/>
              </a:lnSpc>
              <a:buFont typeface="Wingdings" panose="05000000000000000000" pitchFamily="2" charset="2"/>
              <a:buNone/>
            </a:pPr>
            <a:r>
              <a:rPr lang="en-US" altLang="zh-CN" dirty="0"/>
              <a:t>1. </a:t>
            </a:r>
            <a:r>
              <a:rPr lang="zh-CN" altLang="en-US" dirty="0"/>
              <a:t>用户应用程序 </a:t>
            </a:r>
          </a:p>
          <a:p>
            <a:pPr marL="457200" lvl="1" indent="0">
              <a:lnSpc>
                <a:spcPct val="120000"/>
              </a:lnSpc>
              <a:buFont typeface="Wingdings" panose="05000000000000000000" pitchFamily="2" charset="2"/>
              <a:buNone/>
            </a:pPr>
            <a:r>
              <a:rPr lang="en-US" altLang="zh-CN" dirty="0"/>
              <a:t>2. JDBC</a:t>
            </a:r>
            <a:r>
              <a:rPr lang="zh-CN" altLang="en-US" dirty="0"/>
              <a:t>驱动程序管理器 </a:t>
            </a:r>
            <a:endParaRPr lang="en-US" altLang="zh-CN" dirty="0"/>
          </a:p>
          <a:p>
            <a:pPr marL="457200" lvl="1" indent="0">
              <a:lnSpc>
                <a:spcPct val="120000"/>
              </a:lnSpc>
              <a:buFont typeface="Wingdings" panose="05000000000000000000" pitchFamily="2" charset="2"/>
              <a:buNone/>
            </a:pPr>
            <a:r>
              <a:rPr lang="en-US" altLang="zh-CN" dirty="0"/>
              <a:t>3. </a:t>
            </a:r>
            <a:r>
              <a:rPr lang="zh-CN" altLang="en-US" dirty="0"/>
              <a:t>数据源</a:t>
            </a:r>
          </a:p>
          <a:p>
            <a:pPr>
              <a:buFont typeface="Wingdings" panose="05000000000000000000" pitchFamily="2" charset="2"/>
              <a:buNone/>
            </a:pPr>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标题 1"/>
          <p:cNvSpPr>
            <a:spLocks noGrp="1" noChangeArrowheads="1"/>
          </p:cNvSpPr>
          <p:nvPr>
            <p:ph type="title" idx="4294967295"/>
          </p:nvPr>
        </p:nvSpPr>
        <p:spPr>
          <a:xfrm>
            <a:off x="457200" y="-22225"/>
            <a:ext cx="8229600" cy="846138"/>
          </a:xfrm>
        </p:spPr>
        <p:txBody>
          <a:bodyPr/>
          <a:lstStyle/>
          <a:p>
            <a:r>
              <a:rPr lang="en-US" altLang="zh-CN"/>
              <a:t>JDBC</a:t>
            </a:r>
            <a:r>
              <a:rPr lang="zh-CN" altLang="en-US"/>
              <a:t>工作原理概述（续）</a:t>
            </a:r>
          </a:p>
        </p:txBody>
      </p:sp>
      <p:grpSp>
        <p:nvGrpSpPr>
          <p:cNvPr id="99342" name="组合 99341"/>
          <p:cNvGrpSpPr/>
          <p:nvPr/>
        </p:nvGrpSpPr>
        <p:grpSpPr bwMode="auto">
          <a:xfrm>
            <a:off x="419100" y="3687763"/>
            <a:ext cx="7332663" cy="1147762"/>
            <a:chOff x="418932" y="3687766"/>
            <a:chExt cx="7332059" cy="1147344"/>
          </a:xfrm>
        </p:grpSpPr>
        <p:grpSp>
          <p:nvGrpSpPr>
            <p:cNvPr id="87064" name="组合 99338"/>
            <p:cNvGrpSpPr/>
            <p:nvPr/>
          </p:nvGrpSpPr>
          <p:grpSpPr bwMode="auto">
            <a:xfrm>
              <a:off x="418932" y="3687766"/>
              <a:ext cx="7332059" cy="1147344"/>
              <a:chOff x="418932" y="3687766"/>
              <a:chExt cx="7332059" cy="1147344"/>
            </a:xfrm>
          </p:grpSpPr>
          <p:grpSp>
            <p:nvGrpSpPr>
              <p:cNvPr id="87066" name="组合 22"/>
              <p:cNvGrpSpPr/>
              <p:nvPr/>
            </p:nvGrpSpPr>
            <p:grpSpPr bwMode="auto">
              <a:xfrm>
                <a:off x="418932" y="3708974"/>
                <a:ext cx="986420" cy="1116232"/>
                <a:chOff x="633252" y="3383482"/>
                <a:chExt cx="986420" cy="1204491"/>
              </a:xfrm>
            </p:grpSpPr>
            <p:sp>
              <p:nvSpPr>
                <p:cNvPr id="87073" name="流程图: 磁盘 2"/>
                <p:cNvSpPr>
                  <a:spLocks noChangeArrowheads="1"/>
                </p:cNvSpPr>
                <p:nvPr/>
              </p:nvSpPr>
              <p:spPr bwMode="auto">
                <a:xfrm>
                  <a:off x="633252" y="3383482"/>
                  <a:ext cx="986420" cy="1204491"/>
                </a:xfrm>
                <a:prstGeom prst="flowChartMagneticDisk">
                  <a:avLst/>
                </a:prstGeom>
                <a:solidFill>
                  <a:srgbClr val="002060"/>
                </a:solidFill>
                <a:ln w="38100" algn="ctr">
                  <a:solidFill>
                    <a:schemeClr val="bg1"/>
                  </a:solidFill>
                  <a:round/>
                </a:ln>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 typeface="Arial" panose="020B0604020202020204" pitchFamily="34" charset="0"/>
                    <a:buNone/>
                  </a:pPr>
                  <a:endParaRPr lang="zh-CN" altLang="en-US" sz="1800" b="0"/>
                </a:p>
              </p:txBody>
            </p:sp>
            <p:pic>
              <p:nvPicPr>
                <p:cNvPr id="22" name="图片 21"/>
                <p:cNvPicPr>
                  <a:picLocks noChangeAspect="1"/>
                </p:cNvPicPr>
                <p:nvPr/>
              </p:nvPicPr>
              <p:blipFill>
                <a:blip r:embed="rId3"/>
                <a:stretch>
                  <a:fillRect/>
                </a:stretch>
              </p:blipFill>
              <p:spPr>
                <a:xfrm>
                  <a:off x="760964" y="3780272"/>
                  <a:ext cx="715574" cy="719442"/>
                </a:xfrm>
                <a:prstGeom prst="ellipse">
                  <a:avLst/>
                </a:prstGeom>
                <a:ln>
                  <a:noFill/>
                </a:ln>
                <a:effectLst>
                  <a:softEdge rad="112500"/>
                </a:effectLst>
              </p:spPr>
            </p:pic>
          </p:grpSp>
          <p:grpSp>
            <p:nvGrpSpPr>
              <p:cNvPr id="87067" name="组合 25"/>
              <p:cNvGrpSpPr/>
              <p:nvPr/>
            </p:nvGrpSpPr>
            <p:grpSpPr bwMode="auto">
              <a:xfrm>
                <a:off x="2475235" y="3687766"/>
                <a:ext cx="961640" cy="1116232"/>
                <a:chOff x="1763688" y="3579862"/>
                <a:chExt cx="1080120" cy="1116232"/>
              </a:xfrm>
            </p:grpSpPr>
            <p:sp>
              <p:nvSpPr>
                <p:cNvPr id="87071" name="流程图: 磁盘 23"/>
                <p:cNvSpPr>
                  <a:spLocks noChangeArrowheads="1"/>
                </p:cNvSpPr>
                <p:nvPr/>
              </p:nvSpPr>
              <p:spPr bwMode="auto">
                <a:xfrm>
                  <a:off x="1763688" y="3579862"/>
                  <a:ext cx="1080120" cy="1116232"/>
                </a:xfrm>
                <a:prstGeom prst="flowChartMagneticDisk">
                  <a:avLst/>
                </a:prstGeom>
                <a:solidFill>
                  <a:srgbClr val="FFC000"/>
                </a:solidFill>
                <a:ln w="38100" algn="ctr">
                  <a:solidFill>
                    <a:schemeClr val="bg1"/>
                  </a:solidFill>
                  <a:round/>
                </a:ln>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 typeface="Arial" panose="020B0604020202020204" pitchFamily="34" charset="0"/>
                    <a:buNone/>
                  </a:pPr>
                  <a:endParaRPr lang="zh-CN" altLang="en-US" sz="1800" b="0"/>
                </a:p>
              </p:txBody>
            </p:sp>
            <p:pic>
              <p:nvPicPr>
                <p:cNvPr id="25" name="图片 24"/>
                <p:cNvPicPr>
                  <a:picLocks noChangeAspect="1"/>
                </p:cNvPicPr>
                <p:nvPr/>
              </p:nvPicPr>
              <p:blipFill>
                <a:blip r:embed="rId4"/>
                <a:stretch>
                  <a:fillRect/>
                </a:stretch>
              </p:blipFill>
              <p:spPr>
                <a:xfrm>
                  <a:off x="1882167" y="4054587"/>
                  <a:ext cx="843161" cy="452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87068" name="流程图: 磁盘 26"/>
              <p:cNvSpPr>
                <a:spLocks noChangeArrowheads="1"/>
              </p:cNvSpPr>
              <p:nvPr/>
            </p:nvSpPr>
            <p:spPr bwMode="auto">
              <a:xfrm>
                <a:off x="4750916" y="3800670"/>
                <a:ext cx="936104" cy="1034440"/>
              </a:xfrm>
              <a:prstGeom prst="flowChartMagneticDisk">
                <a:avLst/>
              </a:prstGeom>
              <a:solidFill>
                <a:schemeClr val="bg1"/>
              </a:solidFill>
              <a:ln w="28575" algn="ctr">
                <a:solidFill>
                  <a:srgbClr val="002060"/>
                </a:solidFill>
                <a:round/>
              </a:ln>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 typeface="Arial" panose="020B0604020202020204" pitchFamily="34" charset="0"/>
                  <a:buNone/>
                </a:pPr>
                <a:endParaRPr lang="zh-CN" altLang="en-US" sz="1800" b="0"/>
              </a:p>
            </p:txBody>
          </p:sp>
          <p:pic>
            <p:nvPicPr>
              <p:cNvPr id="87069" name="图片 2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30146" y="4353104"/>
                <a:ext cx="834224" cy="198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70" name="流程图: 磁盘 31"/>
              <p:cNvSpPr>
                <a:spLocks noChangeArrowheads="1"/>
              </p:cNvSpPr>
              <p:nvPr/>
            </p:nvSpPr>
            <p:spPr bwMode="auto">
              <a:xfrm>
                <a:off x="6814887" y="3772650"/>
                <a:ext cx="936104" cy="1034440"/>
              </a:xfrm>
              <a:prstGeom prst="flowChartMagneticDisk">
                <a:avLst/>
              </a:prstGeom>
              <a:solidFill>
                <a:schemeClr val="bg1"/>
              </a:solidFill>
              <a:ln w="28575" algn="ctr">
                <a:solidFill>
                  <a:srgbClr val="002060"/>
                </a:solidFill>
                <a:round/>
              </a:ln>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 typeface="Arial" panose="020B0604020202020204" pitchFamily="34" charset="0"/>
                  <a:buNone/>
                </a:pPr>
                <a:endParaRPr lang="zh-CN" altLang="en-US" sz="1800" b="0"/>
              </a:p>
            </p:txBody>
          </p:sp>
        </p:grpSp>
        <p:pic>
          <p:nvPicPr>
            <p:cNvPr id="87065" name="图片 2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27709" y="4318445"/>
              <a:ext cx="779800" cy="22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9336" name="组合 99335"/>
          <p:cNvGrpSpPr/>
          <p:nvPr/>
        </p:nvGrpSpPr>
        <p:grpSpPr bwMode="auto">
          <a:xfrm>
            <a:off x="915988" y="750888"/>
            <a:ext cx="6729412" cy="714375"/>
            <a:chOff x="916099" y="751222"/>
            <a:chExt cx="6729584" cy="714315"/>
          </a:xfrm>
        </p:grpSpPr>
        <p:pic>
          <p:nvPicPr>
            <p:cNvPr id="87062" name="图片 4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16099" y="769718"/>
              <a:ext cx="715574" cy="695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63" name="图片 4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721133" y="751222"/>
              <a:ext cx="59245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9337" name="组合 99336"/>
          <p:cNvGrpSpPr/>
          <p:nvPr/>
        </p:nvGrpSpPr>
        <p:grpSpPr bwMode="auto">
          <a:xfrm>
            <a:off x="776288" y="700088"/>
            <a:ext cx="8386762" cy="838200"/>
            <a:chOff x="775687" y="700235"/>
            <a:chExt cx="8386849" cy="838003"/>
          </a:xfrm>
        </p:grpSpPr>
        <p:sp>
          <p:nvSpPr>
            <p:cNvPr id="87060" name="矩形 45"/>
            <p:cNvSpPr>
              <a:spLocks noChangeArrowheads="1"/>
            </p:cNvSpPr>
            <p:nvPr/>
          </p:nvSpPr>
          <p:spPr bwMode="auto">
            <a:xfrm>
              <a:off x="775687" y="700235"/>
              <a:ext cx="7001312" cy="838003"/>
            </a:xfrm>
            <a:prstGeom prst="rect">
              <a:avLst/>
            </a:prstGeom>
            <a:noFill/>
            <a:ln w="28575" algn="ctr">
              <a:solidFill>
                <a:srgbClr val="002060"/>
              </a:solidFill>
              <a:prstDash val="dash"/>
              <a:rou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 typeface="Arial" panose="020B0604020202020204" pitchFamily="34" charset="0"/>
                <a:buNone/>
              </a:pPr>
              <a:endParaRPr lang="zh-CN" altLang="en-US" sz="1800" b="0"/>
            </a:p>
          </p:txBody>
        </p:sp>
        <p:sp>
          <p:nvSpPr>
            <p:cNvPr id="87061" name="文本框 49"/>
            <p:cNvSpPr txBox="1">
              <a:spLocks noChangeArrowheads="1"/>
            </p:cNvSpPr>
            <p:nvPr/>
          </p:nvSpPr>
          <p:spPr bwMode="auto">
            <a:xfrm>
              <a:off x="7740352" y="845741"/>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zh-CN" altLang="en-US" sz="2400">
                  <a:solidFill>
                    <a:srgbClr val="002060"/>
                  </a:solidFill>
                </a:rPr>
                <a:t>应用程序</a:t>
              </a:r>
            </a:p>
          </p:txBody>
        </p:sp>
      </p:grpSp>
      <p:sp>
        <p:nvSpPr>
          <p:cNvPr id="72" name="圆角矩形 71"/>
          <p:cNvSpPr/>
          <p:nvPr/>
        </p:nvSpPr>
        <p:spPr bwMode="auto">
          <a:xfrm>
            <a:off x="817295" y="1811721"/>
            <a:ext cx="6959704" cy="1085814"/>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a:lstStyle/>
          <a:p>
            <a:pPr algn="ctr" eaLnBrk="1" hangingPunct="1">
              <a:buFont typeface="Arial" panose="020B0604020202020204" pitchFamily="34" charset="0"/>
              <a:buNone/>
              <a:defRPr/>
            </a:pPr>
            <a:endParaRPr lang="zh-CN" altLang="en-US" sz="4000" dirty="0">
              <a:solidFill>
                <a:schemeClr val="bg1"/>
              </a:solidFill>
            </a:endParaRPr>
          </a:p>
        </p:txBody>
      </p:sp>
      <p:grpSp>
        <p:nvGrpSpPr>
          <p:cNvPr id="99341" name="组合 99340"/>
          <p:cNvGrpSpPr/>
          <p:nvPr/>
        </p:nvGrpSpPr>
        <p:grpSpPr bwMode="auto">
          <a:xfrm>
            <a:off x="754063" y="1538288"/>
            <a:ext cx="6665912" cy="2262187"/>
            <a:chOff x="754178" y="1538239"/>
            <a:chExt cx="6666066" cy="2262430"/>
          </a:xfrm>
        </p:grpSpPr>
        <p:cxnSp>
          <p:nvCxnSpPr>
            <p:cNvPr id="87053" name="直接连接符 32"/>
            <p:cNvCxnSpPr>
              <a:cxnSpLocks noChangeShapeType="1"/>
            </p:cNvCxnSpPr>
            <p:nvPr/>
          </p:nvCxnSpPr>
          <p:spPr bwMode="auto">
            <a:xfrm>
              <a:off x="894836" y="3269529"/>
              <a:ext cx="6386672" cy="0"/>
            </a:xfrm>
            <a:prstGeom prst="line">
              <a:avLst/>
            </a:prstGeom>
            <a:noFill/>
            <a:ln w="38100" algn="ctr">
              <a:solidFill>
                <a:srgbClr val="002060"/>
              </a:solidFill>
              <a:round/>
            </a:ln>
            <a:extLst>
              <a:ext uri="{909E8E84-426E-40DD-AFC4-6F175D3DCCD1}">
                <a14:hiddenFill xmlns:a14="http://schemas.microsoft.com/office/drawing/2010/main">
                  <a:noFill/>
                </a14:hiddenFill>
              </a:ext>
            </a:extLst>
          </p:spPr>
        </p:cxnSp>
        <p:sp>
          <p:nvSpPr>
            <p:cNvPr id="87054" name="上下箭头 35"/>
            <p:cNvSpPr>
              <a:spLocks noChangeArrowheads="1"/>
            </p:cNvSpPr>
            <p:nvPr/>
          </p:nvSpPr>
          <p:spPr bwMode="auto">
            <a:xfrm>
              <a:off x="7132212" y="3273629"/>
              <a:ext cx="288032" cy="477489"/>
            </a:xfrm>
            <a:prstGeom prst="upDownArrow">
              <a:avLst>
                <a:gd name="adj1" fmla="val 50000"/>
                <a:gd name="adj2" fmla="val 50002"/>
              </a:avLst>
            </a:prstGeom>
            <a:noFill/>
            <a:ln w="9525" algn="ctr">
              <a:solidFill>
                <a:srgbClr val="00206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 typeface="Arial" panose="020B0604020202020204" pitchFamily="34" charset="0"/>
                <a:buNone/>
              </a:pPr>
              <a:endParaRPr lang="zh-CN" altLang="en-US" sz="1800" b="0"/>
            </a:p>
          </p:txBody>
        </p:sp>
        <p:sp>
          <p:nvSpPr>
            <p:cNvPr id="87055" name="上下箭头 38"/>
            <p:cNvSpPr>
              <a:spLocks noChangeArrowheads="1"/>
            </p:cNvSpPr>
            <p:nvPr/>
          </p:nvSpPr>
          <p:spPr bwMode="auto">
            <a:xfrm>
              <a:off x="754178" y="3277739"/>
              <a:ext cx="288032" cy="477489"/>
            </a:xfrm>
            <a:prstGeom prst="upDownArrow">
              <a:avLst>
                <a:gd name="adj1" fmla="val 50000"/>
                <a:gd name="adj2" fmla="val 50002"/>
              </a:avLst>
            </a:prstGeom>
            <a:noFill/>
            <a:ln w="9525" algn="ctr">
              <a:solidFill>
                <a:srgbClr val="00206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 typeface="Arial" panose="020B0604020202020204" pitchFamily="34" charset="0"/>
                <a:buNone/>
              </a:pPr>
              <a:endParaRPr lang="zh-CN" altLang="en-US" sz="1800" b="0"/>
            </a:p>
          </p:txBody>
        </p:sp>
        <p:sp>
          <p:nvSpPr>
            <p:cNvPr id="87056" name="上下箭头 39"/>
            <p:cNvSpPr>
              <a:spLocks noChangeArrowheads="1"/>
            </p:cNvSpPr>
            <p:nvPr/>
          </p:nvSpPr>
          <p:spPr bwMode="auto">
            <a:xfrm>
              <a:off x="2820422" y="3269529"/>
              <a:ext cx="288032" cy="477489"/>
            </a:xfrm>
            <a:prstGeom prst="upDownArrow">
              <a:avLst>
                <a:gd name="adj1" fmla="val 50000"/>
                <a:gd name="adj2" fmla="val 50002"/>
              </a:avLst>
            </a:prstGeom>
            <a:noFill/>
            <a:ln w="9525" algn="ctr">
              <a:solidFill>
                <a:srgbClr val="00206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 typeface="Arial" panose="020B0604020202020204" pitchFamily="34" charset="0"/>
                <a:buNone/>
              </a:pPr>
              <a:endParaRPr lang="zh-CN" altLang="en-US" sz="1800" b="0"/>
            </a:p>
          </p:txBody>
        </p:sp>
        <p:sp>
          <p:nvSpPr>
            <p:cNvPr id="87057" name="上下箭头 40"/>
            <p:cNvSpPr>
              <a:spLocks noChangeArrowheads="1"/>
            </p:cNvSpPr>
            <p:nvPr/>
          </p:nvSpPr>
          <p:spPr bwMode="auto">
            <a:xfrm>
              <a:off x="5065968" y="3323180"/>
              <a:ext cx="288032" cy="477489"/>
            </a:xfrm>
            <a:prstGeom prst="upDownArrow">
              <a:avLst>
                <a:gd name="adj1" fmla="val 50000"/>
                <a:gd name="adj2" fmla="val 50002"/>
              </a:avLst>
            </a:prstGeom>
            <a:noFill/>
            <a:ln w="9525" algn="ctr">
              <a:solidFill>
                <a:srgbClr val="00206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 typeface="Arial" panose="020B0604020202020204" pitchFamily="34" charset="0"/>
                <a:buNone/>
              </a:pPr>
              <a:endParaRPr lang="zh-CN" altLang="en-US" sz="1800" b="0"/>
            </a:p>
          </p:txBody>
        </p:sp>
        <p:cxnSp>
          <p:nvCxnSpPr>
            <p:cNvPr id="87058" name="直接连接符 72"/>
            <p:cNvCxnSpPr>
              <a:cxnSpLocks noChangeShapeType="1"/>
            </p:cNvCxnSpPr>
            <p:nvPr/>
          </p:nvCxnSpPr>
          <p:spPr bwMode="auto">
            <a:xfrm flipV="1">
              <a:off x="4427984" y="2808926"/>
              <a:ext cx="0" cy="470333"/>
            </a:xfrm>
            <a:prstGeom prst="line">
              <a:avLst/>
            </a:prstGeom>
            <a:noFill/>
            <a:ln w="38100" algn="ctr">
              <a:solidFill>
                <a:srgbClr val="002060"/>
              </a:solidFill>
              <a:round/>
            </a:ln>
            <a:extLst>
              <a:ext uri="{909E8E84-426E-40DD-AFC4-6F175D3DCCD1}">
                <a14:hiddenFill xmlns:a14="http://schemas.microsoft.com/office/drawing/2010/main">
                  <a:noFill/>
                </a14:hiddenFill>
              </a:ext>
            </a:extLst>
          </p:spPr>
        </p:cxnSp>
        <p:cxnSp>
          <p:nvCxnSpPr>
            <p:cNvPr id="87059" name="直接连接符 73"/>
            <p:cNvCxnSpPr>
              <a:cxnSpLocks noChangeShapeType="1"/>
            </p:cNvCxnSpPr>
            <p:nvPr/>
          </p:nvCxnSpPr>
          <p:spPr bwMode="auto">
            <a:xfrm flipV="1">
              <a:off x="4427984" y="1538239"/>
              <a:ext cx="0" cy="383032"/>
            </a:xfrm>
            <a:prstGeom prst="line">
              <a:avLst/>
            </a:prstGeom>
            <a:noFill/>
            <a:ln w="38100" algn="ctr">
              <a:solidFill>
                <a:srgbClr val="002060"/>
              </a:solidFill>
              <a:round/>
            </a:ln>
            <a:extLst>
              <a:ext uri="{909E8E84-426E-40DD-AFC4-6F175D3DCCD1}">
                <a14:hiddenFill xmlns:a14="http://schemas.microsoft.com/office/drawing/2010/main">
                  <a:noFill/>
                </a14:hiddenFill>
              </a:ext>
            </a:extLst>
          </p:spPr>
        </p:cxnSp>
      </p:grpSp>
      <p:sp>
        <p:nvSpPr>
          <p:cNvPr id="75" name="矩形 74"/>
          <p:cNvSpPr>
            <a:spLocks noChangeArrowheads="1"/>
          </p:cNvSpPr>
          <p:nvPr/>
        </p:nvSpPr>
        <p:spPr bwMode="auto">
          <a:xfrm>
            <a:off x="3700463" y="2005013"/>
            <a:ext cx="15224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en-US" altLang="zh-CN" sz="4000" b="0">
                <a:solidFill>
                  <a:schemeClr val="bg1"/>
                </a:solidFill>
              </a:rPr>
              <a:t>JDBC</a:t>
            </a:r>
            <a:endParaRPr lang="zh-CN" altLang="en-US" sz="4000" b="0"/>
          </a:p>
        </p:txBody>
      </p:sp>
      <p:grpSp>
        <p:nvGrpSpPr>
          <p:cNvPr id="99340" name="组合 99339"/>
          <p:cNvGrpSpPr/>
          <p:nvPr/>
        </p:nvGrpSpPr>
        <p:grpSpPr bwMode="auto">
          <a:xfrm>
            <a:off x="419100" y="3716338"/>
            <a:ext cx="8545513" cy="1119187"/>
            <a:chOff x="418931" y="3717554"/>
            <a:chExt cx="8544960" cy="1117556"/>
          </a:xfrm>
        </p:grpSpPr>
        <p:sp>
          <p:nvSpPr>
            <p:cNvPr id="87051" name="矩形 75"/>
            <p:cNvSpPr>
              <a:spLocks noChangeArrowheads="1"/>
            </p:cNvSpPr>
            <p:nvPr/>
          </p:nvSpPr>
          <p:spPr bwMode="auto">
            <a:xfrm>
              <a:off x="418931" y="3748612"/>
              <a:ext cx="7444881" cy="1086498"/>
            </a:xfrm>
            <a:prstGeom prst="rect">
              <a:avLst/>
            </a:prstGeom>
            <a:noFill/>
            <a:ln w="28575" algn="ctr">
              <a:solidFill>
                <a:srgbClr val="002060"/>
              </a:solidFill>
              <a:prstDash val="dash"/>
              <a:rou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 typeface="Arial" panose="020B0604020202020204" pitchFamily="34" charset="0"/>
                <a:buNone/>
              </a:pPr>
              <a:endParaRPr lang="zh-CN" altLang="en-US" sz="1800" b="0"/>
            </a:p>
          </p:txBody>
        </p:sp>
        <p:sp>
          <p:nvSpPr>
            <p:cNvPr id="87052" name="文本框 76"/>
            <p:cNvSpPr txBox="1">
              <a:spLocks noChangeArrowheads="1"/>
            </p:cNvSpPr>
            <p:nvPr/>
          </p:nvSpPr>
          <p:spPr bwMode="auto">
            <a:xfrm>
              <a:off x="7851086" y="3717554"/>
              <a:ext cx="1112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zh-CN" altLang="en-US" sz="2400">
                  <a:solidFill>
                    <a:srgbClr val="002060"/>
                  </a:solidFill>
                </a:rPr>
                <a:t>数据库</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9336"/>
                                        </p:tgtEl>
                                        <p:attrNameLst>
                                          <p:attrName>style.visibility</p:attrName>
                                        </p:attrNameLst>
                                      </p:cBhvr>
                                      <p:to>
                                        <p:strVal val="visible"/>
                                      </p:to>
                                    </p:set>
                                    <p:animEffect transition="in" filter="randombar(horizontal)">
                                      <p:cBhvr>
                                        <p:cTn id="7" dur="500"/>
                                        <p:tgtEl>
                                          <p:spTgt spid="993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337"/>
                                        </p:tgtEl>
                                        <p:attrNameLst>
                                          <p:attrName>style.visibility</p:attrName>
                                        </p:attrNameLst>
                                      </p:cBhvr>
                                      <p:to>
                                        <p:strVal val="visible"/>
                                      </p:to>
                                    </p:set>
                                    <p:animEffect transition="in" filter="fade">
                                      <p:cBhvr>
                                        <p:cTn id="12" dur="500"/>
                                        <p:tgtEl>
                                          <p:spTgt spid="9933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nodeType="clickEffect">
                                  <p:stCondLst>
                                    <p:cond delay="0"/>
                                  </p:stCondLst>
                                  <p:childTnLst>
                                    <p:set>
                                      <p:cBhvr>
                                        <p:cTn id="16" dur="1" fill="hold">
                                          <p:stCondLst>
                                            <p:cond delay="0"/>
                                          </p:stCondLst>
                                        </p:cTn>
                                        <p:tgtEl>
                                          <p:spTgt spid="99342"/>
                                        </p:tgtEl>
                                        <p:attrNameLst>
                                          <p:attrName>style.visibility</p:attrName>
                                        </p:attrNameLst>
                                      </p:cBhvr>
                                      <p:to>
                                        <p:strVal val="visible"/>
                                      </p:to>
                                    </p:set>
                                    <p:animEffect transition="in" filter="randombar(vertical)">
                                      <p:cBhvr>
                                        <p:cTn id="17" dur="500"/>
                                        <p:tgtEl>
                                          <p:spTgt spid="993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9340"/>
                                        </p:tgtEl>
                                        <p:attrNameLst>
                                          <p:attrName>style.visibility</p:attrName>
                                        </p:attrNameLst>
                                      </p:cBhvr>
                                      <p:to>
                                        <p:strVal val="visible"/>
                                      </p:to>
                                    </p:set>
                                    <p:animEffect transition="in" filter="fade">
                                      <p:cBhvr>
                                        <p:cTn id="22" dur="500"/>
                                        <p:tgtEl>
                                          <p:spTgt spid="9934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9341"/>
                                        </p:tgtEl>
                                        <p:attrNameLst>
                                          <p:attrName>style.visibility</p:attrName>
                                        </p:attrNameLst>
                                      </p:cBhvr>
                                      <p:to>
                                        <p:strVal val="visible"/>
                                      </p:to>
                                    </p:set>
                                    <p:anim calcmode="lin" valueType="num">
                                      <p:cBhvr additive="base">
                                        <p:cTn id="27" dur="500" fill="hold"/>
                                        <p:tgtEl>
                                          <p:spTgt spid="99341"/>
                                        </p:tgtEl>
                                        <p:attrNameLst>
                                          <p:attrName>ppt_x</p:attrName>
                                        </p:attrNameLst>
                                      </p:cBhvr>
                                      <p:tavLst>
                                        <p:tav tm="0">
                                          <p:val>
                                            <p:strVal val="#ppt_x"/>
                                          </p:val>
                                        </p:tav>
                                        <p:tav tm="100000">
                                          <p:val>
                                            <p:strVal val="#ppt_x"/>
                                          </p:val>
                                        </p:tav>
                                      </p:tavLst>
                                    </p:anim>
                                    <p:anim calcmode="lin" valueType="num">
                                      <p:cBhvr additive="base">
                                        <p:cTn id="28" dur="500" fill="hold"/>
                                        <p:tgtEl>
                                          <p:spTgt spid="9934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ppt_x"/>
                                          </p:val>
                                        </p:tav>
                                        <p:tav tm="100000">
                                          <p:val>
                                            <p:strVal val="#ppt_x"/>
                                          </p:val>
                                        </p:tav>
                                      </p:tavLst>
                                    </p:anim>
                                    <p:anim calcmode="lin" valueType="num">
                                      <p:cBhvr additive="base">
                                        <p:cTn id="32" dur="500" fill="hold"/>
                                        <p:tgtEl>
                                          <p:spTgt spid="7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2"/>
                                        </p:tgtEl>
                                        <p:attrNameLst>
                                          <p:attrName>style.visibility</p:attrName>
                                        </p:attrNameLst>
                                      </p:cBhvr>
                                      <p:to>
                                        <p:strVal val="visible"/>
                                      </p:to>
                                    </p:set>
                                    <p:anim calcmode="lin" valueType="num">
                                      <p:cBhvr additive="base">
                                        <p:cTn id="35" dur="500" fill="hold"/>
                                        <p:tgtEl>
                                          <p:spTgt spid="72"/>
                                        </p:tgtEl>
                                        <p:attrNameLst>
                                          <p:attrName>ppt_x</p:attrName>
                                        </p:attrNameLst>
                                      </p:cBhvr>
                                      <p:tavLst>
                                        <p:tav tm="0">
                                          <p:val>
                                            <p:strVal val="#ppt_x"/>
                                          </p:val>
                                        </p:tav>
                                        <p:tav tm="100000">
                                          <p:val>
                                            <p:strVal val="#ppt_x"/>
                                          </p:val>
                                        </p:tav>
                                      </p:tavLst>
                                    </p:anim>
                                    <p:anim calcmode="lin" valueType="num">
                                      <p:cBhvr additive="base">
                                        <p:cTn id="36"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p:cNvSpPr>
            <a:spLocks noGrp="1" noChangeArrowheads="1"/>
          </p:cNvSpPr>
          <p:nvPr>
            <p:ph type="title" idx="4294967295"/>
          </p:nvPr>
        </p:nvSpPr>
        <p:spPr>
          <a:xfrm>
            <a:off x="457200" y="-22225"/>
            <a:ext cx="8229600" cy="846138"/>
          </a:xfrm>
        </p:spPr>
        <p:txBody>
          <a:bodyPr/>
          <a:lstStyle/>
          <a:p>
            <a:r>
              <a:rPr lang="en-US" altLang="zh-CN"/>
              <a:t>JDBC</a:t>
            </a:r>
            <a:r>
              <a:rPr lang="zh-CN" altLang="en-US"/>
              <a:t>工作原理概述（续）</a:t>
            </a:r>
          </a:p>
        </p:txBody>
      </p:sp>
      <p:grpSp>
        <p:nvGrpSpPr>
          <p:cNvPr id="89090" name="组合 22"/>
          <p:cNvGrpSpPr/>
          <p:nvPr/>
        </p:nvGrpSpPr>
        <p:grpSpPr bwMode="auto">
          <a:xfrm>
            <a:off x="419100" y="3708400"/>
            <a:ext cx="985838" cy="1116013"/>
            <a:chOff x="633252" y="3383482"/>
            <a:chExt cx="986420" cy="1204491"/>
          </a:xfrm>
        </p:grpSpPr>
        <p:sp>
          <p:nvSpPr>
            <p:cNvPr id="89126" name="流程图: 磁盘 2"/>
            <p:cNvSpPr>
              <a:spLocks noChangeArrowheads="1"/>
            </p:cNvSpPr>
            <p:nvPr/>
          </p:nvSpPr>
          <p:spPr bwMode="auto">
            <a:xfrm>
              <a:off x="633252" y="3383482"/>
              <a:ext cx="986420" cy="1204491"/>
            </a:xfrm>
            <a:prstGeom prst="flowChartMagneticDisk">
              <a:avLst/>
            </a:prstGeom>
            <a:solidFill>
              <a:srgbClr val="002060"/>
            </a:solidFill>
            <a:ln w="38100" algn="ctr">
              <a:solidFill>
                <a:schemeClr val="bg1"/>
              </a:solidFill>
              <a:round/>
            </a:ln>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 typeface="Arial" panose="020B0604020202020204" pitchFamily="34" charset="0"/>
                <a:buNone/>
              </a:pPr>
              <a:endParaRPr lang="zh-CN" altLang="en-US" sz="1800" b="0"/>
            </a:p>
          </p:txBody>
        </p:sp>
        <p:pic>
          <p:nvPicPr>
            <p:cNvPr id="22" name="图片 21"/>
            <p:cNvPicPr>
              <a:picLocks noChangeAspect="1"/>
            </p:cNvPicPr>
            <p:nvPr/>
          </p:nvPicPr>
          <p:blipFill>
            <a:blip r:embed="rId3"/>
            <a:stretch>
              <a:fillRect/>
            </a:stretch>
          </p:blipFill>
          <p:spPr>
            <a:xfrm>
              <a:off x="760964" y="3780272"/>
              <a:ext cx="715574" cy="719442"/>
            </a:xfrm>
            <a:prstGeom prst="ellipse">
              <a:avLst/>
            </a:prstGeom>
            <a:ln>
              <a:noFill/>
            </a:ln>
            <a:effectLst>
              <a:softEdge rad="112500"/>
            </a:effectLst>
          </p:spPr>
        </p:pic>
      </p:grpSp>
      <p:grpSp>
        <p:nvGrpSpPr>
          <p:cNvPr id="89091" name="组合 25"/>
          <p:cNvGrpSpPr/>
          <p:nvPr/>
        </p:nvGrpSpPr>
        <p:grpSpPr bwMode="auto">
          <a:xfrm>
            <a:off x="2474913" y="3687763"/>
            <a:ext cx="962025" cy="1116012"/>
            <a:chOff x="1763688" y="3579862"/>
            <a:chExt cx="1080120" cy="1116232"/>
          </a:xfrm>
        </p:grpSpPr>
        <p:sp>
          <p:nvSpPr>
            <p:cNvPr id="89124" name="流程图: 磁盘 23"/>
            <p:cNvSpPr>
              <a:spLocks noChangeArrowheads="1"/>
            </p:cNvSpPr>
            <p:nvPr/>
          </p:nvSpPr>
          <p:spPr bwMode="auto">
            <a:xfrm>
              <a:off x="1763688" y="3579862"/>
              <a:ext cx="1080120" cy="1116232"/>
            </a:xfrm>
            <a:prstGeom prst="flowChartMagneticDisk">
              <a:avLst/>
            </a:prstGeom>
            <a:solidFill>
              <a:srgbClr val="FFC000"/>
            </a:solidFill>
            <a:ln w="38100" algn="ctr">
              <a:solidFill>
                <a:schemeClr val="bg1"/>
              </a:solidFill>
              <a:round/>
            </a:ln>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 typeface="Arial" panose="020B0604020202020204" pitchFamily="34" charset="0"/>
                <a:buNone/>
              </a:pPr>
              <a:endParaRPr lang="zh-CN" altLang="en-US" sz="1800" b="0"/>
            </a:p>
          </p:txBody>
        </p:sp>
        <p:pic>
          <p:nvPicPr>
            <p:cNvPr id="25" name="图片 24"/>
            <p:cNvPicPr>
              <a:picLocks noChangeAspect="1"/>
            </p:cNvPicPr>
            <p:nvPr/>
          </p:nvPicPr>
          <p:blipFill>
            <a:blip r:embed="rId4"/>
            <a:stretch>
              <a:fillRect/>
            </a:stretch>
          </p:blipFill>
          <p:spPr>
            <a:xfrm>
              <a:off x="1882167" y="4054587"/>
              <a:ext cx="843161" cy="452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89092" name="流程图: 磁盘 26"/>
          <p:cNvSpPr>
            <a:spLocks noChangeArrowheads="1"/>
          </p:cNvSpPr>
          <p:nvPr/>
        </p:nvSpPr>
        <p:spPr bwMode="auto">
          <a:xfrm>
            <a:off x="4751388" y="3800475"/>
            <a:ext cx="935037" cy="1035050"/>
          </a:xfrm>
          <a:prstGeom prst="flowChartMagneticDisk">
            <a:avLst/>
          </a:prstGeom>
          <a:solidFill>
            <a:schemeClr val="bg1"/>
          </a:solidFill>
          <a:ln w="28575" algn="ctr">
            <a:solidFill>
              <a:srgbClr val="002060"/>
            </a:solidFill>
            <a:round/>
          </a:ln>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 typeface="Arial" panose="020B0604020202020204" pitchFamily="34" charset="0"/>
              <a:buNone/>
            </a:pPr>
            <a:endParaRPr lang="zh-CN" altLang="en-US" sz="1800" b="0"/>
          </a:p>
        </p:txBody>
      </p:sp>
      <p:pic>
        <p:nvPicPr>
          <p:cNvPr id="89093" name="图片 2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30763" y="4352925"/>
            <a:ext cx="83343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流程图: 磁盘 31"/>
          <p:cNvSpPr>
            <a:spLocks noChangeArrowheads="1"/>
          </p:cNvSpPr>
          <p:nvPr/>
        </p:nvSpPr>
        <p:spPr bwMode="auto">
          <a:xfrm>
            <a:off x="6815138" y="3771900"/>
            <a:ext cx="936625" cy="1035050"/>
          </a:xfrm>
          <a:prstGeom prst="flowChartMagneticDisk">
            <a:avLst/>
          </a:prstGeom>
          <a:solidFill>
            <a:schemeClr val="bg1"/>
          </a:solidFill>
          <a:ln w="28575" algn="ctr">
            <a:solidFill>
              <a:srgbClr val="002060"/>
            </a:solidFill>
            <a:round/>
          </a:ln>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 typeface="Arial" panose="020B0604020202020204" pitchFamily="34" charset="0"/>
              <a:buNone/>
            </a:pPr>
            <a:endParaRPr lang="zh-CN" altLang="en-US" sz="1800" b="0"/>
          </a:p>
        </p:txBody>
      </p:sp>
      <p:pic>
        <p:nvPicPr>
          <p:cNvPr id="89095" name="图片 2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27850" y="4318000"/>
            <a:ext cx="7794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9096" name="直接连接符 32"/>
          <p:cNvCxnSpPr>
            <a:cxnSpLocks noChangeShapeType="1"/>
          </p:cNvCxnSpPr>
          <p:nvPr/>
        </p:nvCxnSpPr>
        <p:spPr bwMode="auto">
          <a:xfrm>
            <a:off x="895350" y="3270250"/>
            <a:ext cx="6386513" cy="0"/>
          </a:xfrm>
          <a:prstGeom prst="line">
            <a:avLst/>
          </a:prstGeom>
          <a:noFill/>
          <a:ln w="38100" algn="ctr">
            <a:solidFill>
              <a:srgbClr val="002060"/>
            </a:solidFill>
            <a:round/>
          </a:ln>
          <a:extLst>
            <a:ext uri="{909E8E84-426E-40DD-AFC4-6F175D3DCCD1}">
              <a14:hiddenFill xmlns:a14="http://schemas.microsoft.com/office/drawing/2010/main">
                <a:noFill/>
              </a14:hiddenFill>
            </a:ext>
          </a:extLst>
        </p:spPr>
      </p:cxnSp>
      <p:sp>
        <p:nvSpPr>
          <p:cNvPr id="89097" name="上下箭头 35"/>
          <p:cNvSpPr>
            <a:spLocks noChangeArrowheads="1"/>
          </p:cNvSpPr>
          <p:nvPr/>
        </p:nvSpPr>
        <p:spPr bwMode="auto">
          <a:xfrm>
            <a:off x="7132638" y="3273425"/>
            <a:ext cx="287337" cy="477838"/>
          </a:xfrm>
          <a:prstGeom prst="upDownArrow">
            <a:avLst>
              <a:gd name="adj1" fmla="val 50000"/>
              <a:gd name="adj2" fmla="val 50159"/>
            </a:avLst>
          </a:prstGeom>
          <a:noFill/>
          <a:ln w="9525" algn="ctr">
            <a:solidFill>
              <a:srgbClr val="00206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 typeface="Arial" panose="020B0604020202020204" pitchFamily="34" charset="0"/>
              <a:buNone/>
            </a:pPr>
            <a:endParaRPr lang="zh-CN" altLang="en-US" sz="1800" b="0"/>
          </a:p>
        </p:txBody>
      </p:sp>
      <p:sp>
        <p:nvSpPr>
          <p:cNvPr id="39" name="上下箭头 38"/>
          <p:cNvSpPr>
            <a:spLocks noChangeArrowheads="1"/>
          </p:cNvSpPr>
          <p:nvPr/>
        </p:nvSpPr>
        <p:spPr bwMode="auto">
          <a:xfrm>
            <a:off x="754063" y="3278188"/>
            <a:ext cx="288925" cy="476250"/>
          </a:xfrm>
          <a:prstGeom prst="upDownArrow">
            <a:avLst>
              <a:gd name="adj1" fmla="val 50000"/>
              <a:gd name="adj2" fmla="val 49718"/>
            </a:avLst>
          </a:prstGeom>
          <a:noFill/>
          <a:ln w="9525" algn="ctr">
            <a:solidFill>
              <a:srgbClr val="00206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 typeface="Arial" panose="020B0604020202020204" pitchFamily="34" charset="0"/>
              <a:buNone/>
            </a:pPr>
            <a:endParaRPr lang="zh-CN" altLang="en-US" sz="1800" b="0"/>
          </a:p>
        </p:txBody>
      </p:sp>
      <p:sp>
        <p:nvSpPr>
          <p:cNvPr id="89099" name="上下箭头 39"/>
          <p:cNvSpPr>
            <a:spLocks noChangeArrowheads="1"/>
          </p:cNvSpPr>
          <p:nvPr/>
        </p:nvSpPr>
        <p:spPr bwMode="auto">
          <a:xfrm>
            <a:off x="2820988" y="3270250"/>
            <a:ext cx="287337" cy="476250"/>
          </a:xfrm>
          <a:prstGeom prst="upDownArrow">
            <a:avLst>
              <a:gd name="adj1" fmla="val 50000"/>
              <a:gd name="adj2" fmla="val 49992"/>
            </a:avLst>
          </a:prstGeom>
          <a:noFill/>
          <a:ln w="9525" algn="ctr">
            <a:solidFill>
              <a:srgbClr val="00206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 typeface="Arial" panose="020B0604020202020204" pitchFamily="34" charset="0"/>
              <a:buNone/>
            </a:pPr>
            <a:endParaRPr lang="zh-CN" altLang="en-US" sz="1800" b="0"/>
          </a:p>
        </p:txBody>
      </p:sp>
      <p:sp>
        <p:nvSpPr>
          <p:cNvPr id="89100" name="上下箭头 40"/>
          <p:cNvSpPr>
            <a:spLocks noChangeArrowheads="1"/>
          </p:cNvSpPr>
          <p:nvPr/>
        </p:nvSpPr>
        <p:spPr bwMode="auto">
          <a:xfrm>
            <a:off x="5065713" y="3322638"/>
            <a:ext cx="288925" cy="477837"/>
          </a:xfrm>
          <a:prstGeom prst="upDownArrow">
            <a:avLst>
              <a:gd name="adj1" fmla="val 50000"/>
              <a:gd name="adj2" fmla="val 49883"/>
            </a:avLst>
          </a:prstGeom>
          <a:noFill/>
          <a:ln w="9525" algn="ctr">
            <a:solidFill>
              <a:srgbClr val="00206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 typeface="Arial" panose="020B0604020202020204" pitchFamily="34" charset="0"/>
              <a:buNone/>
            </a:pPr>
            <a:endParaRPr lang="zh-CN" altLang="en-US" sz="1800" b="0"/>
          </a:p>
        </p:txBody>
      </p:sp>
      <p:pic>
        <p:nvPicPr>
          <p:cNvPr id="89101" name="图片 4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15988" y="769938"/>
            <a:ext cx="71596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2" name="图片 4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720850" y="750888"/>
            <a:ext cx="59245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03" name="矩形 45"/>
          <p:cNvSpPr>
            <a:spLocks noChangeArrowheads="1"/>
          </p:cNvSpPr>
          <p:nvPr/>
        </p:nvSpPr>
        <p:spPr bwMode="auto">
          <a:xfrm>
            <a:off x="776288" y="700088"/>
            <a:ext cx="7000875" cy="838200"/>
          </a:xfrm>
          <a:prstGeom prst="rect">
            <a:avLst/>
          </a:prstGeom>
          <a:noFill/>
          <a:ln w="28575" algn="ctr">
            <a:solidFill>
              <a:srgbClr val="002060"/>
            </a:solidFill>
            <a:prstDash val="dash"/>
            <a:rou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 typeface="Arial" panose="020B0604020202020204" pitchFamily="34" charset="0"/>
              <a:buNone/>
            </a:pPr>
            <a:endParaRPr lang="zh-CN" altLang="en-US" sz="1800" b="0"/>
          </a:p>
        </p:txBody>
      </p:sp>
      <p:sp>
        <p:nvSpPr>
          <p:cNvPr id="89104" name="文本框 49"/>
          <p:cNvSpPr txBox="1">
            <a:spLocks noChangeArrowheads="1"/>
          </p:cNvSpPr>
          <p:nvPr/>
        </p:nvSpPr>
        <p:spPr bwMode="auto">
          <a:xfrm>
            <a:off x="7740650" y="846138"/>
            <a:ext cx="142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zh-CN" altLang="en-US" sz="2400">
                <a:solidFill>
                  <a:srgbClr val="002060"/>
                </a:solidFill>
              </a:rPr>
              <a:t>应用程序</a:t>
            </a:r>
          </a:p>
        </p:txBody>
      </p:sp>
      <p:sp>
        <p:nvSpPr>
          <p:cNvPr id="60" name="矩形 59"/>
          <p:cNvSpPr>
            <a:spLocks noChangeArrowheads="1"/>
          </p:cNvSpPr>
          <p:nvPr/>
        </p:nvSpPr>
        <p:spPr bwMode="auto">
          <a:xfrm>
            <a:off x="1404938" y="4030663"/>
            <a:ext cx="11461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en-US" altLang="zh-CN" sz="1800" b="0">
                <a:solidFill>
                  <a:srgbClr val="0052BA"/>
                </a:solidFill>
              </a:rPr>
              <a:t>Kingbase</a:t>
            </a:r>
          </a:p>
          <a:p>
            <a:pPr>
              <a:spcBef>
                <a:spcPct val="0"/>
              </a:spcBef>
              <a:buSzTx/>
              <a:buFontTx/>
              <a:buNone/>
            </a:pPr>
            <a:r>
              <a:rPr lang="zh-CN" altLang="en-US" sz="1800" b="0">
                <a:solidFill>
                  <a:srgbClr val="0052BA"/>
                </a:solidFill>
              </a:rPr>
              <a:t>数据源</a:t>
            </a:r>
          </a:p>
        </p:txBody>
      </p:sp>
      <p:sp>
        <p:nvSpPr>
          <p:cNvPr id="61" name="矩形 60"/>
          <p:cNvSpPr>
            <a:spLocks noChangeArrowheads="1"/>
          </p:cNvSpPr>
          <p:nvPr/>
        </p:nvSpPr>
        <p:spPr bwMode="auto">
          <a:xfrm>
            <a:off x="3427413" y="4108450"/>
            <a:ext cx="876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en-US" altLang="zh-CN" sz="1800" b="0">
                <a:solidFill>
                  <a:srgbClr val="0052BA"/>
                </a:solidFill>
              </a:rPr>
              <a:t>Oracle</a:t>
            </a:r>
          </a:p>
          <a:p>
            <a:pPr>
              <a:spcBef>
                <a:spcPct val="0"/>
              </a:spcBef>
              <a:buSzTx/>
              <a:buFontTx/>
              <a:buNone/>
            </a:pPr>
            <a:r>
              <a:rPr lang="zh-CN" altLang="en-US" sz="1800" b="0">
                <a:solidFill>
                  <a:srgbClr val="0052BA"/>
                </a:solidFill>
              </a:rPr>
              <a:t>数据源</a:t>
            </a:r>
          </a:p>
        </p:txBody>
      </p:sp>
      <p:sp>
        <p:nvSpPr>
          <p:cNvPr id="62" name="矩形 61"/>
          <p:cNvSpPr>
            <a:spLocks noChangeArrowheads="1"/>
          </p:cNvSpPr>
          <p:nvPr/>
        </p:nvSpPr>
        <p:spPr bwMode="auto">
          <a:xfrm>
            <a:off x="5645150" y="4086225"/>
            <a:ext cx="9540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en-US" altLang="zh-CN" sz="1800" b="0">
                <a:solidFill>
                  <a:srgbClr val="0052BA"/>
                </a:solidFill>
              </a:rPr>
              <a:t>MySQL</a:t>
            </a:r>
          </a:p>
          <a:p>
            <a:pPr>
              <a:spcBef>
                <a:spcPct val="0"/>
              </a:spcBef>
              <a:buSzTx/>
              <a:buFontTx/>
              <a:buNone/>
            </a:pPr>
            <a:r>
              <a:rPr lang="zh-CN" altLang="en-US" sz="1800" b="0">
                <a:solidFill>
                  <a:srgbClr val="0052BA"/>
                </a:solidFill>
              </a:rPr>
              <a:t>数据源</a:t>
            </a:r>
          </a:p>
        </p:txBody>
      </p:sp>
      <p:sp>
        <p:nvSpPr>
          <p:cNvPr id="63" name="矩形 62"/>
          <p:cNvSpPr>
            <a:spLocks noChangeArrowheads="1"/>
          </p:cNvSpPr>
          <p:nvPr/>
        </p:nvSpPr>
        <p:spPr bwMode="auto">
          <a:xfrm>
            <a:off x="7726363" y="4110038"/>
            <a:ext cx="13827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en-US" altLang="zh-CN" sz="1800" b="0">
                <a:solidFill>
                  <a:srgbClr val="0052BA"/>
                </a:solidFill>
              </a:rPr>
              <a:t>SQL Server</a:t>
            </a:r>
          </a:p>
          <a:p>
            <a:pPr>
              <a:spcBef>
                <a:spcPct val="0"/>
              </a:spcBef>
              <a:buSzTx/>
              <a:buFontTx/>
              <a:buNone/>
            </a:pPr>
            <a:r>
              <a:rPr lang="zh-CN" altLang="en-US" sz="1800" b="0">
                <a:solidFill>
                  <a:srgbClr val="0052BA"/>
                </a:solidFill>
              </a:rPr>
              <a:t>数据源</a:t>
            </a:r>
          </a:p>
        </p:txBody>
      </p:sp>
      <p:sp>
        <p:nvSpPr>
          <p:cNvPr id="31" name="矩形 30"/>
          <p:cNvSpPr>
            <a:spLocks noChangeArrowheads="1"/>
          </p:cNvSpPr>
          <p:nvPr/>
        </p:nvSpPr>
        <p:spPr bwMode="auto">
          <a:xfrm>
            <a:off x="57150" y="2922588"/>
            <a:ext cx="1928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zh-CN" altLang="en-US" sz="1800" b="0">
                <a:solidFill>
                  <a:srgbClr val="002060"/>
                </a:solidFill>
              </a:rPr>
              <a:t>数据库驱动程序</a:t>
            </a:r>
            <a:r>
              <a:rPr lang="en-US" altLang="zh-CN" sz="1800" b="0">
                <a:solidFill>
                  <a:srgbClr val="002060"/>
                </a:solidFill>
              </a:rPr>
              <a:t>1</a:t>
            </a:r>
            <a:endParaRPr lang="zh-CN" altLang="en-US" sz="1800" b="0">
              <a:solidFill>
                <a:srgbClr val="002060"/>
              </a:solidFill>
            </a:endParaRPr>
          </a:p>
        </p:txBody>
      </p:sp>
      <p:sp>
        <p:nvSpPr>
          <p:cNvPr id="37" name="矩形 36"/>
          <p:cNvSpPr>
            <a:spLocks noChangeArrowheads="1"/>
          </p:cNvSpPr>
          <p:nvPr/>
        </p:nvSpPr>
        <p:spPr bwMode="auto">
          <a:xfrm>
            <a:off x="2089150" y="2922588"/>
            <a:ext cx="1928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zh-CN" altLang="en-US" sz="1800" b="0">
                <a:solidFill>
                  <a:srgbClr val="002060"/>
                </a:solidFill>
              </a:rPr>
              <a:t>数据库驱动程序</a:t>
            </a:r>
            <a:r>
              <a:rPr lang="en-US" altLang="zh-CN" sz="1800" b="0">
                <a:solidFill>
                  <a:srgbClr val="002060"/>
                </a:solidFill>
              </a:rPr>
              <a:t>2</a:t>
            </a:r>
            <a:endParaRPr lang="zh-CN" altLang="en-US" sz="1800" b="0">
              <a:solidFill>
                <a:srgbClr val="002060"/>
              </a:solidFill>
            </a:endParaRPr>
          </a:p>
        </p:txBody>
      </p:sp>
      <p:sp>
        <p:nvSpPr>
          <p:cNvPr id="38" name="矩形 37"/>
          <p:cNvSpPr>
            <a:spLocks noChangeArrowheads="1"/>
          </p:cNvSpPr>
          <p:nvPr/>
        </p:nvSpPr>
        <p:spPr bwMode="auto">
          <a:xfrm>
            <a:off x="4437063" y="2927350"/>
            <a:ext cx="1927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zh-CN" altLang="en-US" sz="1800" b="0">
                <a:solidFill>
                  <a:srgbClr val="002060"/>
                </a:solidFill>
              </a:rPr>
              <a:t>数据库驱动程序</a:t>
            </a:r>
            <a:r>
              <a:rPr lang="en-US" altLang="zh-CN" sz="1800" b="0">
                <a:solidFill>
                  <a:srgbClr val="002060"/>
                </a:solidFill>
              </a:rPr>
              <a:t>3</a:t>
            </a:r>
            <a:endParaRPr lang="zh-CN" altLang="en-US" sz="1800" b="0">
              <a:solidFill>
                <a:srgbClr val="002060"/>
              </a:solidFill>
            </a:endParaRPr>
          </a:p>
        </p:txBody>
      </p:sp>
      <p:sp>
        <p:nvSpPr>
          <p:cNvPr id="44" name="矩形 43"/>
          <p:cNvSpPr>
            <a:spLocks noChangeArrowheads="1"/>
          </p:cNvSpPr>
          <p:nvPr/>
        </p:nvSpPr>
        <p:spPr bwMode="auto">
          <a:xfrm>
            <a:off x="6467475" y="2936875"/>
            <a:ext cx="1928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zh-CN" altLang="en-US" sz="1800" b="0">
                <a:solidFill>
                  <a:srgbClr val="002060"/>
                </a:solidFill>
              </a:rPr>
              <a:t>数据库驱动程序</a:t>
            </a:r>
            <a:r>
              <a:rPr lang="en-US" altLang="zh-CN" sz="1800" b="0">
                <a:solidFill>
                  <a:srgbClr val="002060"/>
                </a:solidFill>
              </a:rPr>
              <a:t>4</a:t>
            </a:r>
            <a:endParaRPr lang="zh-CN" altLang="en-US" sz="1800" b="0">
              <a:solidFill>
                <a:srgbClr val="002060"/>
              </a:solidFill>
            </a:endParaRPr>
          </a:p>
        </p:txBody>
      </p:sp>
      <p:sp>
        <p:nvSpPr>
          <p:cNvPr id="47" name="圆角矩形 46"/>
          <p:cNvSpPr/>
          <p:nvPr/>
        </p:nvSpPr>
        <p:spPr bwMode="auto">
          <a:xfrm>
            <a:off x="817295" y="1811721"/>
            <a:ext cx="6959704" cy="1085814"/>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a:lstStyle/>
          <a:p>
            <a:pPr algn="ctr" eaLnBrk="1" hangingPunct="1">
              <a:buFont typeface="Arial" panose="020B0604020202020204" pitchFamily="34" charset="0"/>
              <a:buNone/>
              <a:defRPr/>
            </a:pPr>
            <a:endParaRPr lang="zh-CN" altLang="en-US" sz="4000" dirty="0">
              <a:solidFill>
                <a:schemeClr val="bg1"/>
              </a:solidFill>
            </a:endParaRPr>
          </a:p>
        </p:txBody>
      </p:sp>
      <p:cxnSp>
        <p:nvCxnSpPr>
          <p:cNvPr id="89116" name="直接连接符 47"/>
          <p:cNvCxnSpPr>
            <a:cxnSpLocks noChangeShapeType="1"/>
          </p:cNvCxnSpPr>
          <p:nvPr/>
        </p:nvCxnSpPr>
        <p:spPr bwMode="auto">
          <a:xfrm flipV="1">
            <a:off x="4427538" y="2808288"/>
            <a:ext cx="0" cy="471487"/>
          </a:xfrm>
          <a:prstGeom prst="line">
            <a:avLst/>
          </a:prstGeom>
          <a:noFill/>
          <a:ln w="38100" algn="ctr">
            <a:solidFill>
              <a:srgbClr val="002060"/>
            </a:solidFill>
            <a:round/>
          </a:ln>
          <a:extLst>
            <a:ext uri="{909E8E84-426E-40DD-AFC4-6F175D3DCCD1}">
              <a14:hiddenFill xmlns:a14="http://schemas.microsoft.com/office/drawing/2010/main">
                <a:noFill/>
              </a14:hiddenFill>
            </a:ext>
          </a:extLst>
        </p:spPr>
      </p:cxnSp>
      <p:cxnSp>
        <p:nvCxnSpPr>
          <p:cNvPr id="51" name="直接连接符 50"/>
          <p:cNvCxnSpPr>
            <a:cxnSpLocks noChangeShapeType="1"/>
          </p:cNvCxnSpPr>
          <p:nvPr/>
        </p:nvCxnSpPr>
        <p:spPr bwMode="auto">
          <a:xfrm flipV="1">
            <a:off x="4427538" y="1538288"/>
            <a:ext cx="0" cy="382587"/>
          </a:xfrm>
          <a:prstGeom prst="line">
            <a:avLst/>
          </a:prstGeom>
          <a:noFill/>
          <a:ln w="38100" algn="ctr">
            <a:solidFill>
              <a:srgbClr val="002060"/>
            </a:solidFill>
            <a:round/>
          </a:ln>
          <a:extLst>
            <a:ext uri="{909E8E84-426E-40DD-AFC4-6F175D3DCCD1}">
              <a14:hiddenFill xmlns:a14="http://schemas.microsoft.com/office/drawing/2010/main">
                <a:noFill/>
              </a14:hiddenFill>
            </a:ext>
          </a:extLst>
        </p:spPr>
      </p:cxnSp>
      <p:sp>
        <p:nvSpPr>
          <p:cNvPr id="52" name="矩形 51"/>
          <p:cNvSpPr>
            <a:spLocks noChangeArrowheads="1"/>
          </p:cNvSpPr>
          <p:nvPr/>
        </p:nvSpPr>
        <p:spPr bwMode="auto">
          <a:xfrm>
            <a:off x="3600450" y="2503488"/>
            <a:ext cx="180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zh-CN" altLang="en-US" sz="1800">
                <a:solidFill>
                  <a:schemeClr val="bg1"/>
                </a:solidFill>
              </a:rPr>
              <a:t>驱动程序管理器</a:t>
            </a:r>
          </a:p>
        </p:txBody>
      </p:sp>
      <p:sp>
        <p:nvSpPr>
          <p:cNvPr id="55" name="矩形 54"/>
          <p:cNvSpPr>
            <a:spLocks noChangeArrowheads="1"/>
          </p:cNvSpPr>
          <p:nvPr/>
        </p:nvSpPr>
        <p:spPr bwMode="auto">
          <a:xfrm>
            <a:off x="3259138" y="1803400"/>
            <a:ext cx="2722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en-US" altLang="zh-CN" sz="1800">
                <a:solidFill>
                  <a:schemeClr val="bg1"/>
                </a:solidFill>
              </a:rPr>
              <a:t>JDBC</a:t>
            </a:r>
            <a:r>
              <a:rPr lang="zh-CN" altLang="en-US" sz="1800">
                <a:solidFill>
                  <a:schemeClr val="bg1"/>
                </a:solidFill>
              </a:rPr>
              <a:t>应用程序编程接口</a:t>
            </a:r>
            <a:endParaRPr lang="zh-CN" altLang="en-US" sz="1800" b="0">
              <a:solidFill>
                <a:schemeClr val="bg1"/>
              </a:solidFill>
            </a:endParaRPr>
          </a:p>
        </p:txBody>
      </p:sp>
      <p:sp>
        <p:nvSpPr>
          <p:cNvPr id="8" name="矩形 7"/>
          <p:cNvSpPr>
            <a:spLocks noChangeArrowheads="1"/>
          </p:cNvSpPr>
          <p:nvPr/>
        </p:nvSpPr>
        <p:spPr bwMode="auto">
          <a:xfrm>
            <a:off x="3700463" y="2005013"/>
            <a:ext cx="15224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en-US" altLang="zh-CN" sz="4000" b="0">
                <a:solidFill>
                  <a:schemeClr val="bg1"/>
                </a:solidFill>
              </a:rPr>
              <a:t>JDBC</a:t>
            </a:r>
            <a:endParaRPr lang="zh-CN" altLang="en-US" sz="4000" b="0"/>
          </a:p>
        </p:txBody>
      </p:sp>
      <p:grpSp>
        <p:nvGrpSpPr>
          <p:cNvPr id="89121" name="组合 35"/>
          <p:cNvGrpSpPr/>
          <p:nvPr/>
        </p:nvGrpSpPr>
        <p:grpSpPr bwMode="auto">
          <a:xfrm>
            <a:off x="419100" y="3716338"/>
            <a:ext cx="8555038" cy="1119187"/>
            <a:chOff x="418931" y="3717554"/>
            <a:chExt cx="8553737" cy="1117556"/>
          </a:xfrm>
        </p:grpSpPr>
        <p:sp>
          <p:nvSpPr>
            <p:cNvPr id="89122" name="矩形 75"/>
            <p:cNvSpPr>
              <a:spLocks noChangeArrowheads="1"/>
            </p:cNvSpPr>
            <p:nvPr/>
          </p:nvSpPr>
          <p:spPr bwMode="auto">
            <a:xfrm>
              <a:off x="418931" y="3748612"/>
              <a:ext cx="7444881" cy="1086498"/>
            </a:xfrm>
            <a:prstGeom prst="rect">
              <a:avLst/>
            </a:prstGeom>
            <a:noFill/>
            <a:ln w="28575" algn="ctr">
              <a:solidFill>
                <a:srgbClr val="002060"/>
              </a:solidFill>
              <a:prstDash val="dash"/>
              <a:rou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eaLnBrk="1" hangingPunct="1">
                <a:spcBef>
                  <a:spcPct val="0"/>
                </a:spcBef>
                <a:buSzTx/>
                <a:buFont typeface="Arial" panose="020B0604020202020204" pitchFamily="34" charset="0"/>
                <a:buNone/>
              </a:pPr>
              <a:endParaRPr lang="zh-CN" altLang="en-US" sz="1800" b="0"/>
            </a:p>
          </p:txBody>
        </p:sp>
        <p:sp>
          <p:nvSpPr>
            <p:cNvPr id="89123" name="文本框 76"/>
            <p:cNvSpPr txBox="1">
              <a:spLocks noChangeArrowheads="1"/>
            </p:cNvSpPr>
            <p:nvPr/>
          </p:nvSpPr>
          <p:spPr bwMode="auto">
            <a:xfrm>
              <a:off x="7859863" y="3717554"/>
              <a:ext cx="1112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zh-CN" altLang="en-US" sz="2400">
                  <a:solidFill>
                    <a:srgbClr val="002060"/>
                  </a:solidFill>
                </a:rPr>
                <a:t>数据库</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randombar(horizontal)">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500" fill="hold"/>
                                        <p:tgtEl>
                                          <p:spTgt spid="37"/>
                                        </p:tgtEl>
                                        <p:attrNameLst>
                                          <p:attrName>ppt_x</p:attrName>
                                        </p:attrNameLst>
                                      </p:cBhvr>
                                      <p:tavLst>
                                        <p:tav tm="0">
                                          <p:val>
                                            <p:strVal val="#ppt_x"/>
                                          </p:val>
                                        </p:tav>
                                        <p:tav tm="100000">
                                          <p:val>
                                            <p:strVal val="#ppt_x"/>
                                          </p:val>
                                        </p:tav>
                                      </p:tavLst>
                                    </p:anim>
                                    <p:anim calcmode="lin" valueType="num">
                                      <p:cBhvr additive="base">
                                        <p:cTn id="1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additive="base">
                                        <p:cTn id="24" dur="500" fill="hold"/>
                                        <p:tgtEl>
                                          <p:spTgt spid="38"/>
                                        </p:tgtEl>
                                        <p:attrNameLst>
                                          <p:attrName>ppt_x</p:attrName>
                                        </p:attrNameLst>
                                      </p:cBhvr>
                                      <p:tavLst>
                                        <p:tav tm="0">
                                          <p:val>
                                            <p:strVal val="#ppt_x"/>
                                          </p:val>
                                        </p:tav>
                                        <p:tav tm="100000">
                                          <p:val>
                                            <p:strVal val="#ppt_x"/>
                                          </p:val>
                                        </p:tav>
                                      </p:tavLst>
                                    </p:anim>
                                    <p:anim calcmode="lin" valueType="num">
                                      <p:cBhvr additive="base">
                                        <p:cTn id="2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4"/>
                                        </p:tgtEl>
                                        <p:attrNameLst>
                                          <p:attrName>style.visibility</p:attrName>
                                        </p:attrNameLst>
                                      </p:cBhvr>
                                      <p:to>
                                        <p:strVal val="visible"/>
                                      </p:to>
                                    </p:set>
                                    <p:anim calcmode="lin" valueType="num">
                                      <p:cBhvr additive="base">
                                        <p:cTn id="30" dur="500" fill="hold"/>
                                        <p:tgtEl>
                                          <p:spTgt spid="44"/>
                                        </p:tgtEl>
                                        <p:attrNameLst>
                                          <p:attrName>ppt_x</p:attrName>
                                        </p:attrNameLst>
                                      </p:cBhvr>
                                      <p:tavLst>
                                        <p:tav tm="0">
                                          <p:val>
                                            <p:strVal val="#ppt_x"/>
                                          </p:val>
                                        </p:tav>
                                        <p:tav tm="100000">
                                          <p:val>
                                            <p:strVal val="#ppt_x"/>
                                          </p:val>
                                        </p:tav>
                                      </p:tavLst>
                                    </p:anim>
                                    <p:anim calcmode="lin" valueType="num">
                                      <p:cBhvr additive="base">
                                        <p:cTn id="3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randombar(horizontal)">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randombar(horizontal)">
                                      <p:cBhvr>
                                        <p:cTn id="41" dur="500"/>
                                        <p:tgtEl>
                                          <p:spTgt spid="60"/>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randombar(horizontal)">
                                      <p:cBhvr>
                                        <p:cTn id="46" dur="500"/>
                                        <p:tgtEl>
                                          <p:spTgt spid="61"/>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randombar(horizontal)">
                                      <p:cBhvr>
                                        <p:cTn id="51" dur="500"/>
                                        <p:tgtEl>
                                          <p:spTgt spid="62"/>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randombar(horizontal)">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7" presetClass="emph" presetSubtype="2" fill="hold" nodeType="clickEffect">
                                  <p:stCondLst>
                                    <p:cond delay="0"/>
                                  </p:stCondLst>
                                  <p:childTnLst>
                                    <p:animClr clrSpc="rgb" dir="cw">
                                      <p:cBhvr>
                                        <p:cTn id="60" dur="2000" fill="hold"/>
                                        <p:tgtEl>
                                          <p:spTgt spid="51"/>
                                        </p:tgtEl>
                                        <p:attrNameLst>
                                          <p:attrName>stroke.color</p:attrName>
                                        </p:attrNameLst>
                                      </p:cBhvr>
                                      <p:to>
                                        <a:srgbClr val="FF0000"/>
                                      </p:to>
                                    </p:animClr>
                                    <p:set>
                                      <p:cBhvr>
                                        <p:cTn id="61" dur="2000" fill="hold"/>
                                        <p:tgtEl>
                                          <p:spTgt spid="51"/>
                                        </p:tgtEl>
                                        <p:attrNameLst>
                                          <p:attrName>stroke.on</p:attrName>
                                        </p:attrNameLst>
                                      </p:cBhvr>
                                      <p:to>
                                        <p:strVal val="true"/>
                                      </p:to>
                                    </p:set>
                                  </p:childTnLst>
                                </p:cTn>
                              </p:par>
                            </p:childTnLst>
                          </p:cTn>
                        </p:par>
                        <p:par>
                          <p:cTn id="62" fill="hold">
                            <p:stCondLst>
                              <p:cond delay="2000"/>
                            </p:stCondLst>
                            <p:childTnLst>
                              <p:par>
                                <p:cTn id="63" presetID="3" presetClass="emph" presetSubtype="2" fill="hold" grpId="1" nodeType="afterEffect">
                                  <p:stCondLst>
                                    <p:cond delay="0"/>
                                  </p:stCondLst>
                                  <p:childTnLst>
                                    <p:animClr clrSpc="rgb" dir="cw">
                                      <p:cBhvr override="childStyle">
                                        <p:cTn id="64" dur="2000" fill="hold"/>
                                        <p:tgtEl>
                                          <p:spTgt spid="55"/>
                                        </p:tgtEl>
                                        <p:attrNameLst>
                                          <p:attrName>style.color</p:attrName>
                                        </p:attrNameLst>
                                      </p:cBhvr>
                                      <p:to>
                                        <a:srgbClr val="FF0000"/>
                                      </p:to>
                                    </p:animClr>
                                  </p:childTnLst>
                                </p:cTn>
                              </p:par>
                            </p:childTnLst>
                          </p:cTn>
                        </p:par>
                        <p:par>
                          <p:cTn id="65" fill="hold">
                            <p:stCondLst>
                              <p:cond delay="4000"/>
                            </p:stCondLst>
                            <p:childTnLst>
                              <p:par>
                                <p:cTn id="66" presetID="3" presetClass="emph" presetSubtype="2" fill="hold" grpId="0" nodeType="afterEffect">
                                  <p:stCondLst>
                                    <p:cond delay="0"/>
                                  </p:stCondLst>
                                  <p:childTnLst>
                                    <p:animClr clrSpc="rgb" dir="cw">
                                      <p:cBhvr override="childStyle">
                                        <p:cTn id="67" dur="2000" fill="hold"/>
                                        <p:tgtEl>
                                          <p:spTgt spid="8"/>
                                        </p:tgtEl>
                                        <p:attrNameLst>
                                          <p:attrName>style.color</p:attrName>
                                        </p:attrNameLst>
                                      </p:cBhvr>
                                      <p:to>
                                        <a:srgbClr val="FF0000"/>
                                      </p:to>
                                    </p:animClr>
                                  </p:childTnLst>
                                </p:cTn>
                              </p:par>
                            </p:childTnLst>
                          </p:cTn>
                        </p:par>
                        <p:par>
                          <p:cTn id="68" fill="hold">
                            <p:stCondLst>
                              <p:cond delay="6000"/>
                            </p:stCondLst>
                            <p:childTnLst>
                              <p:par>
                                <p:cTn id="69" presetID="3" presetClass="emph" presetSubtype="2" fill="hold" grpId="1" nodeType="afterEffect">
                                  <p:stCondLst>
                                    <p:cond delay="0"/>
                                  </p:stCondLst>
                                  <p:childTnLst>
                                    <p:animClr clrSpc="rgb" dir="cw">
                                      <p:cBhvr override="childStyle">
                                        <p:cTn id="70" dur="2000" fill="hold"/>
                                        <p:tgtEl>
                                          <p:spTgt spid="52"/>
                                        </p:tgtEl>
                                        <p:attrNameLst>
                                          <p:attrName>style.color</p:attrName>
                                        </p:attrNameLst>
                                      </p:cBhvr>
                                      <p:to>
                                        <a:srgbClr val="FF0000"/>
                                      </p:to>
                                    </p:animClr>
                                  </p:childTnLst>
                                </p:cTn>
                              </p:par>
                            </p:childTnLst>
                          </p:cTn>
                        </p:par>
                        <p:par>
                          <p:cTn id="71" fill="hold">
                            <p:stCondLst>
                              <p:cond delay="8000"/>
                            </p:stCondLst>
                            <p:childTnLst>
                              <p:par>
                                <p:cTn id="72" presetID="3" presetClass="emph" presetSubtype="2" fill="hold" grpId="1" nodeType="afterEffect">
                                  <p:stCondLst>
                                    <p:cond delay="0"/>
                                  </p:stCondLst>
                                  <p:childTnLst>
                                    <p:animClr clrSpc="rgb" dir="cw">
                                      <p:cBhvr override="childStyle">
                                        <p:cTn id="73" dur="2000" fill="hold"/>
                                        <p:tgtEl>
                                          <p:spTgt spid="31"/>
                                        </p:tgtEl>
                                        <p:attrNameLst>
                                          <p:attrName>style.color</p:attrName>
                                        </p:attrNameLst>
                                      </p:cBhvr>
                                      <p:to>
                                        <a:srgbClr val="FF0000"/>
                                      </p:to>
                                    </p:animClr>
                                  </p:childTnLst>
                                </p:cTn>
                              </p:par>
                            </p:childTnLst>
                          </p:cTn>
                        </p:par>
                        <p:par>
                          <p:cTn id="74" fill="hold">
                            <p:stCondLst>
                              <p:cond delay="10000"/>
                            </p:stCondLst>
                            <p:childTnLst>
                              <p:par>
                                <p:cTn id="75" presetID="1" presetClass="emph" presetSubtype="2" fill="hold" nodeType="afterEffect">
                                  <p:stCondLst>
                                    <p:cond delay="0"/>
                                  </p:stCondLst>
                                  <p:childTnLst>
                                    <p:animClr clrSpc="rgb" dir="cw">
                                      <p:cBhvr>
                                        <p:cTn id="76" dur="2000" fill="hold"/>
                                        <p:tgtEl>
                                          <p:spTgt spid="39"/>
                                        </p:tgtEl>
                                        <p:attrNameLst>
                                          <p:attrName>fillcolor</p:attrName>
                                        </p:attrNameLst>
                                      </p:cBhvr>
                                      <p:to>
                                        <a:srgbClr val="FF0000"/>
                                      </p:to>
                                    </p:animClr>
                                    <p:set>
                                      <p:cBhvr>
                                        <p:cTn id="77" dur="2000" fill="hold"/>
                                        <p:tgtEl>
                                          <p:spTgt spid="39"/>
                                        </p:tgtEl>
                                        <p:attrNameLst>
                                          <p:attrName>fill.type</p:attrName>
                                        </p:attrNameLst>
                                      </p:cBhvr>
                                      <p:to>
                                        <p:strVal val="solid"/>
                                      </p:to>
                                    </p:set>
                                    <p:set>
                                      <p:cBhvr>
                                        <p:cTn id="78" dur="2000" fill="hold"/>
                                        <p:tgtEl>
                                          <p:spTgt spid="39"/>
                                        </p:tgtEl>
                                        <p:attrNameLst>
                                          <p:attrName>fill.on</p:attrName>
                                        </p:attrNameLst>
                                      </p:cBhvr>
                                      <p:to>
                                        <p:strVal val="true"/>
                                      </p:to>
                                    </p:set>
                                  </p:childTnLst>
                                </p:cTn>
                              </p:par>
                            </p:childTnLst>
                          </p:cTn>
                        </p:par>
                        <p:par>
                          <p:cTn id="79" fill="hold">
                            <p:stCondLst>
                              <p:cond delay="12000"/>
                            </p:stCondLst>
                            <p:childTnLst>
                              <p:par>
                                <p:cTn id="80" presetID="3" presetClass="emph" presetSubtype="2" fill="hold" grpId="1" nodeType="afterEffect">
                                  <p:stCondLst>
                                    <p:cond delay="0"/>
                                  </p:stCondLst>
                                  <p:childTnLst>
                                    <p:animClr clrSpc="rgb" dir="cw">
                                      <p:cBhvr override="childStyle">
                                        <p:cTn id="81" dur="2000" fill="hold"/>
                                        <p:tgtEl>
                                          <p:spTgt spid="60"/>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P spid="61" grpId="0"/>
      <p:bldP spid="62" grpId="0"/>
      <p:bldP spid="63" grpId="0"/>
      <p:bldP spid="31" grpId="0"/>
      <p:bldP spid="31" grpId="1"/>
      <p:bldP spid="37" grpId="0"/>
      <p:bldP spid="38" grpId="0"/>
      <p:bldP spid="44" grpId="0"/>
      <p:bldP spid="52" grpId="0"/>
      <p:bldP spid="52" grpId="1"/>
      <p:bldP spid="55" grpId="0"/>
      <p:bldP spid="55" grpId="1"/>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1"/>
          <p:cNvSpPr>
            <a:spLocks noGrp="1" noChangeArrowheads="1"/>
          </p:cNvSpPr>
          <p:nvPr>
            <p:ph type="title" idx="4294967295"/>
          </p:nvPr>
        </p:nvSpPr>
        <p:spPr/>
        <p:txBody>
          <a:bodyPr/>
          <a:lstStyle/>
          <a:p>
            <a:r>
              <a:rPr lang="en-US" altLang="zh-CN"/>
              <a:t>8.3 JDBC</a:t>
            </a:r>
            <a:r>
              <a:rPr lang="zh-CN" altLang="en-US"/>
              <a:t>编程</a:t>
            </a:r>
          </a:p>
        </p:txBody>
      </p:sp>
      <p:sp>
        <p:nvSpPr>
          <p:cNvPr id="91138" name="内容占位符 2"/>
          <p:cNvSpPr>
            <a:spLocks noGrp="1" noChangeArrowheads="1"/>
          </p:cNvSpPr>
          <p:nvPr>
            <p:ph idx="4294967295"/>
          </p:nvPr>
        </p:nvSpPr>
        <p:spPr>
          <a:xfrm>
            <a:off x="395288" y="823913"/>
            <a:ext cx="8497887" cy="3727450"/>
          </a:xfrm>
        </p:spPr>
        <p:txBody>
          <a:bodyPr/>
          <a:lstStyle/>
          <a:p>
            <a:pPr marL="0" indent="0">
              <a:lnSpc>
                <a:spcPct val="150000"/>
              </a:lnSpc>
              <a:buFont typeface="Wingdings" panose="05000000000000000000" pitchFamily="2" charset="2"/>
              <a:buNone/>
            </a:pPr>
            <a:r>
              <a:rPr lang="en-US" altLang="zh-CN" dirty="0"/>
              <a:t>8.3.1 JDBC</a:t>
            </a:r>
            <a:r>
              <a:rPr lang="zh-CN" altLang="en-US" dirty="0"/>
              <a:t>工作原理概述</a:t>
            </a:r>
          </a:p>
          <a:p>
            <a:pPr marL="0" indent="0">
              <a:lnSpc>
                <a:spcPct val="150000"/>
              </a:lnSpc>
              <a:buFont typeface="Wingdings" panose="05000000000000000000" pitchFamily="2" charset="2"/>
              <a:buNone/>
            </a:pPr>
            <a:r>
              <a:rPr lang="en-US" altLang="zh-CN" dirty="0">
                <a:solidFill>
                  <a:srgbClr val="00B050"/>
                </a:solidFill>
              </a:rPr>
              <a:t>8.3.2 JDBC APIs</a:t>
            </a:r>
            <a:r>
              <a:rPr lang="zh-CN" altLang="en-US" dirty="0">
                <a:solidFill>
                  <a:srgbClr val="00B050"/>
                </a:solidFill>
              </a:rPr>
              <a:t>基础</a:t>
            </a:r>
          </a:p>
          <a:p>
            <a:pPr marL="0" indent="0">
              <a:lnSpc>
                <a:spcPct val="150000"/>
              </a:lnSpc>
              <a:buFont typeface="Wingdings" panose="05000000000000000000" pitchFamily="2" charset="2"/>
              <a:buNone/>
            </a:pPr>
            <a:r>
              <a:rPr lang="en-US" altLang="zh-CN" dirty="0"/>
              <a:t>8.3.3 </a:t>
            </a:r>
            <a:r>
              <a:rPr lang="zh-CN" altLang="en-US" dirty="0"/>
              <a:t> 使用</a:t>
            </a:r>
            <a:r>
              <a:rPr lang="en-US" altLang="zh-CN" dirty="0"/>
              <a:t>JDBC</a:t>
            </a:r>
            <a:r>
              <a:rPr lang="zh-CN" altLang="en-US" dirty="0"/>
              <a:t>操纵数据库的工作流程</a:t>
            </a:r>
          </a:p>
          <a:p>
            <a:pPr marL="0" indent="0">
              <a:buFont typeface="Wingdings" panose="05000000000000000000" pitchFamily="2" charset="2"/>
              <a:buNone/>
            </a:pPr>
            <a:endParaRPr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noChangeArrowheads="1"/>
          </p:cNvSpPr>
          <p:nvPr>
            <p:ph type="title" idx="4294967295"/>
          </p:nvPr>
        </p:nvSpPr>
        <p:spPr/>
        <p:txBody>
          <a:bodyPr/>
          <a:lstStyle/>
          <a:p>
            <a:r>
              <a:rPr lang="en-US" altLang="zh-CN"/>
              <a:t>8.3.2 JDBC API</a:t>
            </a:r>
            <a:r>
              <a:rPr lang="zh-CN" altLang="en-US"/>
              <a:t>基础</a:t>
            </a:r>
          </a:p>
        </p:txBody>
      </p:sp>
      <p:sp>
        <p:nvSpPr>
          <p:cNvPr id="92162" name="内容占位符 2"/>
          <p:cNvSpPr>
            <a:spLocks noGrp="1" noChangeArrowheads="1"/>
          </p:cNvSpPr>
          <p:nvPr>
            <p:ph idx="4294967295"/>
          </p:nvPr>
        </p:nvSpPr>
        <p:spPr>
          <a:xfrm>
            <a:off x="720725" y="823913"/>
            <a:ext cx="8075613" cy="3546475"/>
          </a:xfrm>
        </p:spPr>
        <p:txBody>
          <a:bodyPr/>
          <a:lstStyle/>
          <a:p>
            <a:pPr marL="0" indent="0"/>
            <a:r>
              <a:rPr lang="en-US" altLang="zh-CN" dirty="0"/>
              <a:t>JDBC</a:t>
            </a:r>
            <a:r>
              <a:rPr lang="zh-CN" altLang="en-US" dirty="0"/>
              <a:t>中的常用类</a:t>
            </a:r>
            <a:endParaRPr lang="en-US" altLang="zh-CN" dirty="0"/>
          </a:p>
          <a:p>
            <a:pPr marL="400050" lvl="1" indent="0"/>
            <a:r>
              <a:rPr lang="en-US" altLang="zh-CN" dirty="0"/>
              <a:t>JDBC</a:t>
            </a:r>
            <a:r>
              <a:rPr lang="zh-CN" altLang="en-US" dirty="0"/>
              <a:t>进行应用程序开发涉及到的所有类都包含在</a:t>
            </a:r>
            <a:r>
              <a:rPr lang="en-US" altLang="zh-CN" dirty="0" err="1">
                <a:solidFill>
                  <a:srgbClr val="FF0000"/>
                </a:solidFill>
              </a:rPr>
              <a:t>java.sql</a:t>
            </a:r>
            <a:r>
              <a:rPr lang="zh-CN" altLang="en-US" dirty="0"/>
              <a:t>包中</a:t>
            </a:r>
            <a:endParaRPr lang="en-US" altLang="zh-CN" dirty="0"/>
          </a:p>
          <a:p>
            <a:pPr marL="400050" lvl="1" indent="0"/>
            <a:r>
              <a:rPr lang="zh-CN" altLang="en-US" dirty="0"/>
              <a:t>不同的</a:t>
            </a:r>
            <a:r>
              <a:rPr lang="en-US" altLang="zh-CN" dirty="0"/>
              <a:t>JDBC</a:t>
            </a:r>
            <a:r>
              <a:rPr lang="zh-CN" altLang="en-US" dirty="0"/>
              <a:t>版本接口名和使用略有差异</a:t>
            </a:r>
            <a:endParaRPr lang="en-US" altLang="zh-CN"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1"/>
          <p:cNvSpPr>
            <a:spLocks noGrp="1" noChangeArrowheads="1"/>
          </p:cNvSpPr>
          <p:nvPr>
            <p:ph type="title" idx="4294967295"/>
          </p:nvPr>
        </p:nvSpPr>
        <p:spPr/>
        <p:txBody>
          <a:bodyPr/>
          <a:lstStyle/>
          <a:p>
            <a:r>
              <a:rPr lang="en-US" altLang="zh-CN"/>
              <a:t>8.3.2 JDBC API</a:t>
            </a:r>
            <a:r>
              <a:rPr lang="zh-CN" altLang="en-US"/>
              <a:t>基础</a:t>
            </a:r>
          </a:p>
        </p:txBody>
      </p:sp>
      <p:sp>
        <p:nvSpPr>
          <p:cNvPr id="94210" name="内容占位符 2"/>
          <p:cNvSpPr>
            <a:spLocks noGrp="1" noChangeArrowheads="1"/>
          </p:cNvSpPr>
          <p:nvPr>
            <p:ph idx="4294967295"/>
          </p:nvPr>
        </p:nvSpPr>
        <p:spPr>
          <a:xfrm>
            <a:off x="720725" y="823913"/>
            <a:ext cx="8075613" cy="3546475"/>
          </a:xfrm>
        </p:spPr>
        <p:txBody>
          <a:bodyPr/>
          <a:lstStyle/>
          <a:p>
            <a:pPr marL="0" indent="0"/>
            <a:r>
              <a:rPr lang="en-US" altLang="zh-CN"/>
              <a:t>JDBC </a:t>
            </a:r>
            <a:r>
              <a:rPr lang="zh-CN" altLang="en-US"/>
              <a:t>常用类</a:t>
            </a:r>
            <a:endParaRPr lang="en-US" altLang="zh-CN"/>
          </a:p>
        </p:txBody>
      </p:sp>
      <p:graphicFrame>
        <p:nvGraphicFramePr>
          <p:cNvPr id="4" name="表格 2"/>
          <p:cNvGraphicFramePr>
            <a:graphicFrameLocks noGrp="1"/>
          </p:cNvGraphicFramePr>
          <p:nvPr>
            <p:extLst>
              <p:ext uri="{D42A27DB-BD31-4B8C-83A1-F6EECF244321}">
                <p14:modId xmlns:p14="http://schemas.microsoft.com/office/powerpoint/2010/main" val="3066634290"/>
              </p:ext>
            </p:extLst>
          </p:nvPr>
        </p:nvGraphicFramePr>
        <p:xfrm>
          <a:off x="323528" y="1492250"/>
          <a:ext cx="8472810" cy="2759201"/>
        </p:xfrm>
        <a:graphic>
          <a:graphicData uri="http://schemas.openxmlformats.org/drawingml/2006/table">
            <a:tbl>
              <a:tblPr/>
              <a:tblGrid>
                <a:gridCol w="2059053">
                  <a:extLst>
                    <a:ext uri="{9D8B030D-6E8A-4147-A177-3AD203B41FA5}">
                      <a16:colId xmlns:a16="http://schemas.microsoft.com/office/drawing/2014/main" xmlns="" val="20000"/>
                    </a:ext>
                  </a:extLst>
                </a:gridCol>
                <a:gridCol w="2935265">
                  <a:extLst>
                    <a:ext uri="{9D8B030D-6E8A-4147-A177-3AD203B41FA5}">
                      <a16:colId xmlns:a16="http://schemas.microsoft.com/office/drawing/2014/main" xmlns="" val="20001"/>
                    </a:ext>
                  </a:extLst>
                </a:gridCol>
                <a:gridCol w="3478492">
                  <a:extLst>
                    <a:ext uri="{9D8B030D-6E8A-4147-A177-3AD203B41FA5}">
                      <a16:colId xmlns:a16="http://schemas.microsoft.com/office/drawing/2014/main" xmlns="" val="20002"/>
                    </a:ext>
                  </a:extLst>
                </a:gridCol>
              </a:tblGrid>
              <a:tr h="365561">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accent4"/>
                          </a:solidFill>
                          <a:effectLst/>
                          <a:latin typeface="Arial" panose="020B0604020202020204" pitchFamily="34" charset="0"/>
                          <a:ea typeface="宋体" pitchFamily="2" charset="-122"/>
                        </a:rPr>
                        <a:t>类名</a:t>
                      </a: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accent4"/>
                          </a:solidFill>
                          <a:effectLst/>
                          <a:latin typeface="Arial" panose="020B0604020202020204" pitchFamily="34" charset="0"/>
                          <a:ea typeface="宋体" pitchFamily="2" charset="-122"/>
                        </a:rPr>
                        <a:t>路径</a:t>
                      </a:r>
                      <a:endParaRPr kumimoji="0" lang="en-US" altLang="zh-CN" sz="1800" b="1" i="0" u="none" strike="noStrike" cap="none" normalizeH="0" baseline="0" dirty="0">
                        <a:ln>
                          <a:noFill/>
                        </a:ln>
                        <a:solidFill>
                          <a:schemeClr val="accent4"/>
                        </a:solidFill>
                        <a:effectLst/>
                        <a:latin typeface="Arial" panose="020B0604020202020204" pitchFamily="34" charset="0"/>
                        <a:ea typeface="宋体" pitchFamily="2" charset="-122"/>
                      </a:endParaRP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accent4"/>
                          </a:solidFill>
                          <a:effectLst/>
                          <a:latin typeface="Arial" panose="020B0604020202020204" pitchFamily="34" charset="0"/>
                          <a:ea typeface="宋体" pitchFamily="2" charset="-122"/>
                        </a:rPr>
                        <a:t>备注</a:t>
                      </a:r>
                      <a:endParaRPr kumimoji="0" lang="en-US" altLang="zh-CN" sz="1800" b="1" i="0" u="none" strike="noStrike" cap="none" normalizeH="0" baseline="0" dirty="0">
                        <a:ln>
                          <a:noFill/>
                        </a:ln>
                        <a:solidFill>
                          <a:schemeClr val="accent4"/>
                        </a:solidFill>
                        <a:effectLst/>
                        <a:latin typeface="Arial" panose="020B0604020202020204" pitchFamily="34" charset="0"/>
                        <a:ea typeface="宋体" pitchFamily="2" charset="-122"/>
                      </a:endParaRP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41931">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rPr>
                        <a:t>驱动程序类</a:t>
                      </a: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err="1">
                          <a:ln>
                            <a:noFill/>
                          </a:ln>
                          <a:solidFill>
                            <a:srgbClr val="000000"/>
                          </a:solidFill>
                          <a:effectLst/>
                          <a:latin typeface="Arial" panose="020B0604020202020204" pitchFamily="34" charset="0"/>
                          <a:ea typeface="宋体" pitchFamily="2" charset="-122"/>
                        </a:rPr>
                        <a:t>java.sql.Driver</a:t>
                      </a:r>
                      <a:endPar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rPr>
                        <a:t>由各数据库厂商提供</a:t>
                      </a: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1"/>
                  </a:ext>
                </a:extLst>
              </a:tr>
              <a:tr h="341931">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rPr>
                        <a:t>驱动程序管理类</a:t>
                      </a: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err="1">
                          <a:ln>
                            <a:noFill/>
                          </a:ln>
                          <a:solidFill>
                            <a:srgbClr val="000000"/>
                          </a:solidFill>
                          <a:effectLst/>
                          <a:latin typeface="Arial" panose="020B0604020202020204" pitchFamily="34" charset="0"/>
                          <a:ea typeface="宋体" pitchFamily="2" charset="-122"/>
                        </a:rPr>
                        <a:t>java.sql.DriverManager</a:t>
                      </a:r>
                      <a:endPar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rPr>
                        <a:t>作用于应用程序与驱动程序之间</a:t>
                      </a: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2"/>
                  </a:ext>
                </a:extLst>
              </a:tr>
              <a:tr h="341931">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rPr>
                        <a:t>数据库连接类</a:t>
                      </a: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err="1">
                          <a:ln>
                            <a:noFill/>
                          </a:ln>
                          <a:solidFill>
                            <a:srgbClr val="000000"/>
                          </a:solidFill>
                          <a:effectLst/>
                          <a:latin typeface="Arial" panose="020B0604020202020204" pitchFamily="34" charset="0"/>
                          <a:ea typeface="宋体" pitchFamily="2" charset="-122"/>
                        </a:rPr>
                        <a:t>java.sql.Connection</a:t>
                      </a:r>
                      <a:endPar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rPr>
                        <a:t>用于建立与指定数据库的连接</a:t>
                      </a: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3"/>
                  </a:ext>
                </a:extLst>
              </a:tr>
              <a:tr h="341931">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rPr>
                        <a:t>静态</a:t>
                      </a:r>
                      <a:r>
                        <a:rPr kumimoji="0" lang="en-GB" altLang="zh-CN" sz="1600" b="1" i="0" u="none" strike="noStrike" cap="none" normalizeH="0" baseline="0" dirty="0">
                          <a:ln>
                            <a:noFill/>
                          </a:ln>
                          <a:solidFill>
                            <a:srgbClr val="000000"/>
                          </a:solidFill>
                          <a:effectLst/>
                          <a:latin typeface="Arial" panose="020B0604020202020204" pitchFamily="34" charset="0"/>
                          <a:ea typeface="宋体" pitchFamily="2" charset="-122"/>
                        </a:rPr>
                        <a:t>SQL</a:t>
                      </a:r>
                      <a:r>
                        <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rPr>
                        <a:t>语句执行类</a:t>
                      </a: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GB" altLang="zh-CN" sz="1600" b="1" i="0" u="none" strike="noStrike" cap="none" normalizeH="0" baseline="0" dirty="0" err="1">
                          <a:ln>
                            <a:noFill/>
                          </a:ln>
                          <a:solidFill>
                            <a:srgbClr val="000000"/>
                          </a:solidFill>
                          <a:effectLst/>
                          <a:latin typeface="Arial" panose="020B0604020202020204" pitchFamily="34" charset="0"/>
                          <a:ea typeface="宋体" pitchFamily="2" charset="-122"/>
                        </a:rPr>
                        <a:t>java.sql.Statement</a:t>
                      </a:r>
                      <a:endPar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rPr>
                        <a:t>用于执行静态</a:t>
                      </a:r>
                      <a:r>
                        <a:rPr kumimoji="0" lang="en-GB" altLang="zh-CN" sz="1600" b="1" i="0" u="none" strike="noStrike" cap="none" normalizeH="0" baseline="0" dirty="0">
                          <a:ln>
                            <a:noFill/>
                          </a:ln>
                          <a:solidFill>
                            <a:srgbClr val="000000"/>
                          </a:solidFill>
                          <a:effectLst/>
                          <a:latin typeface="Arial" panose="020B0604020202020204" pitchFamily="34" charset="0"/>
                          <a:ea typeface="宋体" pitchFamily="2" charset="-122"/>
                        </a:rPr>
                        <a:t>SQL</a:t>
                      </a:r>
                      <a:r>
                        <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rPr>
                        <a:t>语句并返回结果</a:t>
                      </a: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4"/>
                  </a:ext>
                </a:extLst>
              </a:tr>
              <a:tr h="341931">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rPr>
                        <a:t>动态</a:t>
                      </a:r>
                      <a:r>
                        <a:rPr kumimoji="0" lang="en-GB" altLang="zh-CN" sz="1600" b="1" i="0" u="none" strike="noStrike" cap="none" normalizeH="0" baseline="0" dirty="0">
                          <a:ln>
                            <a:noFill/>
                          </a:ln>
                          <a:solidFill>
                            <a:srgbClr val="000000"/>
                          </a:solidFill>
                          <a:effectLst/>
                          <a:latin typeface="Arial" panose="020B0604020202020204" pitchFamily="34" charset="0"/>
                          <a:ea typeface="宋体" pitchFamily="2" charset="-122"/>
                        </a:rPr>
                        <a:t>SQL</a:t>
                      </a:r>
                      <a:r>
                        <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rPr>
                        <a:t>语句执行类</a:t>
                      </a: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GB" altLang="zh-CN" sz="1600" b="1" i="0" u="none" strike="noStrike" cap="none" normalizeH="0" baseline="0" dirty="0" err="1">
                          <a:ln>
                            <a:noFill/>
                          </a:ln>
                          <a:solidFill>
                            <a:srgbClr val="000000"/>
                          </a:solidFill>
                          <a:effectLst/>
                          <a:latin typeface="Arial" panose="020B0604020202020204" pitchFamily="34" charset="0"/>
                          <a:ea typeface="宋体" pitchFamily="2" charset="-122"/>
                        </a:rPr>
                        <a:t>java.sql.PreparedStatement</a:t>
                      </a:r>
                      <a:endPar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rPr>
                        <a:t>用于执行含参</a:t>
                      </a:r>
                      <a:r>
                        <a:rPr kumimoji="0" lang="en-GB" altLang="zh-CN" sz="1600" b="1" i="0" u="none" strike="noStrike" cap="none" normalizeH="0" baseline="0" dirty="0">
                          <a:ln>
                            <a:noFill/>
                          </a:ln>
                          <a:solidFill>
                            <a:srgbClr val="000000"/>
                          </a:solidFill>
                          <a:effectLst/>
                          <a:latin typeface="Arial" panose="020B0604020202020204" pitchFamily="34" charset="0"/>
                          <a:ea typeface="宋体" pitchFamily="2" charset="-122"/>
                        </a:rPr>
                        <a:t>SQL</a:t>
                      </a:r>
                      <a:r>
                        <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rPr>
                        <a:t>语句并返回结果</a:t>
                      </a: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5"/>
                  </a:ext>
                </a:extLst>
              </a:tr>
              <a:tr h="341931">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rPr>
                        <a:t>存储过程语句执行类</a:t>
                      </a: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GB" altLang="zh-CN" sz="1600" b="1" i="0" u="none" strike="noStrike" cap="none" normalizeH="0" baseline="0" dirty="0" err="1">
                          <a:ln>
                            <a:noFill/>
                          </a:ln>
                          <a:solidFill>
                            <a:srgbClr val="000000"/>
                          </a:solidFill>
                          <a:effectLst/>
                          <a:latin typeface="Arial" panose="020B0604020202020204" pitchFamily="34" charset="0"/>
                          <a:ea typeface="宋体" pitchFamily="2" charset="-122"/>
                        </a:rPr>
                        <a:t>java.sql.CallableStatement</a:t>
                      </a:r>
                      <a:endPar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rPr>
                        <a:t>用于执行存储过程语句并返回结果</a:t>
                      </a: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6"/>
                  </a:ext>
                </a:extLst>
              </a:tr>
              <a:tr h="341931">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rPr>
                        <a:t>结果集处理类</a:t>
                      </a: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GB" altLang="zh-CN" sz="1600" b="1" i="0" u="none" strike="noStrike" cap="none" normalizeH="0" baseline="0" dirty="0" err="1">
                          <a:ln>
                            <a:noFill/>
                          </a:ln>
                          <a:solidFill>
                            <a:srgbClr val="000000"/>
                          </a:solidFill>
                          <a:effectLst/>
                          <a:latin typeface="Arial" panose="020B0604020202020204" pitchFamily="34" charset="0"/>
                          <a:ea typeface="宋体" pitchFamily="2" charset="-122"/>
                        </a:rPr>
                        <a:t>java.sql.ResultSet</a:t>
                      </a:r>
                      <a:endPar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rgbClr val="000000"/>
                          </a:solidFill>
                          <a:effectLst/>
                          <a:latin typeface="Arial" panose="020B0604020202020204" pitchFamily="34" charset="0"/>
                          <a:ea typeface="宋体" pitchFamily="2" charset="-122"/>
                        </a:rPr>
                        <a:t>用于检索结果集中的数据</a:t>
                      </a:r>
                    </a:p>
                  </a:txBody>
                  <a:tcPr marL="91438" marR="91438" marT="45682" marB="4568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7"/>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1"/>
          <p:cNvSpPr>
            <a:spLocks noGrp="1" noChangeArrowheads="1"/>
          </p:cNvSpPr>
          <p:nvPr>
            <p:ph type="title" idx="4294967295"/>
          </p:nvPr>
        </p:nvSpPr>
        <p:spPr/>
        <p:txBody>
          <a:bodyPr/>
          <a:lstStyle/>
          <a:p>
            <a:r>
              <a:rPr lang="en-US" altLang="zh-CN"/>
              <a:t>8.3.2 JDBC API</a:t>
            </a:r>
            <a:r>
              <a:rPr lang="zh-CN" altLang="en-US"/>
              <a:t>基础</a:t>
            </a:r>
          </a:p>
        </p:txBody>
      </p:sp>
      <p:sp>
        <p:nvSpPr>
          <p:cNvPr id="96258" name="内容占位符 2"/>
          <p:cNvSpPr>
            <a:spLocks noGrp="1" noChangeArrowheads="1"/>
          </p:cNvSpPr>
          <p:nvPr>
            <p:ph idx="4294967295"/>
          </p:nvPr>
        </p:nvSpPr>
        <p:spPr>
          <a:xfrm>
            <a:off x="720725" y="823913"/>
            <a:ext cx="8075613" cy="3546475"/>
          </a:xfrm>
        </p:spPr>
        <p:txBody>
          <a:bodyPr/>
          <a:lstStyle/>
          <a:p>
            <a:pPr marL="0" indent="0"/>
            <a:r>
              <a:rPr lang="zh-CN" altLang="en-US" dirty="0"/>
              <a:t>数据类型</a:t>
            </a:r>
            <a:endParaRPr lang="en-US" altLang="zh-CN" dirty="0"/>
          </a:p>
          <a:p>
            <a:pPr marL="400050" lvl="1" indent="0"/>
            <a:r>
              <a:rPr lang="en-US" altLang="zh-CN" dirty="0"/>
              <a:t>SQL</a:t>
            </a:r>
            <a:r>
              <a:rPr lang="zh-CN" altLang="en-US" dirty="0"/>
              <a:t>数据类型：用于数据源</a:t>
            </a:r>
            <a:endParaRPr lang="en-US" altLang="zh-CN" dirty="0"/>
          </a:p>
          <a:p>
            <a:pPr marL="800100" lvl="2" indent="0"/>
            <a:r>
              <a:rPr lang="en-US" altLang="zh-CN" dirty="0"/>
              <a:t>VARCHAR</a:t>
            </a:r>
            <a:r>
              <a:rPr lang="zh-CN" altLang="en-US" dirty="0"/>
              <a:t>、 </a:t>
            </a:r>
            <a:r>
              <a:rPr lang="en-US" altLang="zh-CN" dirty="0"/>
              <a:t>CHAR </a:t>
            </a:r>
            <a:r>
              <a:rPr lang="zh-CN" altLang="en-US" dirty="0"/>
              <a:t>、 </a:t>
            </a:r>
            <a:r>
              <a:rPr lang="en-US" altLang="zh-CN" dirty="0"/>
              <a:t>BIT </a:t>
            </a:r>
            <a:r>
              <a:rPr lang="zh-CN" altLang="en-US" dirty="0"/>
              <a:t>、</a:t>
            </a:r>
            <a:r>
              <a:rPr lang="zh-CN" altLang="zh-CN" dirty="0"/>
              <a:t>NUMERIC</a:t>
            </a:r>
            <a:r>
              <a:rPr lang="zh-CN" altLang="en-US" dirty="0"/>
              <a:t>、</a:t>
            </a:r>
            <a:r>
              <a:rPr lang="en-US" altLang="zh-CN" dirty="0"/>
              <a:t>DATE</a:t>
            </a:r>
            <a:r>
              <a:rPr lang="zh-CN" altLang="en-US" dirty="0"/>
              <a:t>等</a:t>
            </a:r>
            <a:endParaRPr lang="en-US" altLang="zh-CN" dirty="0"/>
          </a:p>
          <a:p>
            <a:pPr marL="400050" lvl="1" indent="0"/>
            <a:r>
              <a:rPr lang="en-US" altLang="zh-CN" dirty="0"/>
              <a:t>Java</a:t>
            </a:r>
            <a:r>
              <a:rPr lang="zh-CN" altLang="en-US" dirty="0"/>
              <a:t>数据类型：用于应用程序的</a:t>
            </a:r>
            <a:r>
              <a:rPr lang="en-US" altLang="zh-CN" dirty="0"/>
              <a:t>Java</a:t>
            </a:r>
            <a:r>
              <a:rPr lang="zh-CN" altLang="en-US" dirty="0"/>
              <a:t>代码</a:t>
            </a:r>
            <a:endParaRPr lang="en-US" altLang="zh-CN" dirty="0"/>
          </a:p>
          <a:p>
            <a:pPr marL="800100" lvl="2" indent="0"/>
            <a:r>
              <a:rPr lang="en-US" altLang="zh-CN" dirty="0"/>
              <a:t>String</a:t>
            </a:r>
            <a:r>
              <a:rPr lang="zh-CN" altLang="en-US" dirty="0"/>
              <a:t>、</a:t>
            </a:r>
            <a:r>
              <a:rPr lang="en-US" altLang="zh-CN" dirty="0" err="1"/>
              <a:t>boolean</a:t>
            </a:r>
            <a:r>
              <a:rPr lang="zh-CN" altLang="en-US" dirty="0"/>
              <a:t>、</a:t>
            </a:r>
            <a:r>
              <a:rPr lang="en-US" altLang="zh-CN" dirty="0" err="1"/>
              <a:t>BigDecimal</a:t>
            </a:r>
            <a:r>
              <a:rPr lang="zh-CN" altLang="en-US" dirty="0"/>
              <a:t>、</a:t>
            </a:r>
            <a:r>
              <a:rPr lang="en-US" altLang="zh-CN" dirty="0"/>
              <a:t>byte</a:t>
            </a:r>
            <a:r>
              <a:rPr lang="zh-CN" altLang="en-US" dirty="0"/>
              <a:t>、</a:t>
            </a:r>
            <a:r>
              <a:rPr lang="en-US" altLang="zh-CN" dirty="0"/>
              <a:t>short</a:t>
            </a:r>
            <a:r>
              <a:rPr lang="zh-CN" altLang="en-US" dirty="0"/>
              <a:t>、</a:t>
            </a:r>
            <a:r>
              <a:rPr lang="en-US" altLang="zh-CN" dirty="0"/>
              <a:t>int</a:t>
            </a:r>
            <a:r>
              <a:rPr lang="zh-CN" altLang="en-US" dirty="0"/>
              <a:t>等</a:t>
            </a:r>
            <a:endParaRPr lang="en-US" altLang="zh-CN" dirty="0"/>
          </a:p>
          <a:p>
            <a:pPr marL="0" indent="0"/>
            <a:r>
              <a:rPr lang="zh-CN" altLang="en-US" dirty="0"/>
              <a:t>由数据库管理系统的驱动程序完成自身数据类型和</a:t>
            </a:r>
            <a:r>
              <a:rPr lang="en-US" altLang="zh-CN" dirty="0"/>
              <a:t>JDBC</a:t>
            </a:r>
            <a:r>
              <a:rPr lang="zh-CN" altLang="en-US" dirty="0"/>
              <a:t>标准数据类型的映射</a:t>
            </a:r>
          </a:p>
          <a:p>
            <a:pPr marL="0" indent="0"/>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611188" y="854075"/>
          <a:ext cx="8281988" cy="3381374"/>
        </p:xfrm>
        <a:graphic>
          <a:graphicData uri="http://schemas.openxmlformats.org/drawingml/2006/table">
            <a:tbl>
              <a:tblPr/>
              <a:tblGrid>
                <a:gridCol w="2270329">
                  <a:extLst>
                    <a:ext uri="{9D8B030D-6E8A-4147-A177-3AD203B41FA5}">
                      <a16:colId xmlns:a16="http://schemas.microsoft.com/office/drawing/2014/main" xmlns="" val="20000"/>
                    </a:ext>
                  </a:extLst>
                </a:gridCol>
                <a:gridCol w="2270329">
                  <a:extLst>
                    <a:ext uri="{9D8B030D-6E8A-4147-A177-3AD203B41FA5}">
                      <a16:colId xmlns:a16="http://schemas.microsoft.com/office/drawing/2014/main" xmlns="" val="20001"/>
                    </a:ext>
                  </a:extLst>
                </a:gridCol>
                <a:gridCol w="1870665">
                  <a:extLst>
                    <a:ext uri="{9D8B030D-6E8A-4147-A177-3AD203B41FA5}">
                      <a16:colId xmlns:a16="http://schemas.microsoft.com/office/drawing/2014/main" xmlns="" val="20002"/>
                    </a:ext>
                  </a:extLst>
                </a:gridCol>
                <a:gridCol w="1870665">
                  <a:extLst>
                    <a:ext uri="{9D8B030D-6E8A-4147-A177-3AD203B41FA5}">
                      <a16:colId xmlns:a16="http://schemas.microsoft.com/office/drawing/2014/main" xmlns="" val="20003"/>
                    </a:ext>
                  </a:extLst>
                </a:gridCol>
              </a:tblGrid>
              <a:tr h="644395">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bg1"/>
                          </a:solidFill>
                          <a:effectLst/>
                          <a:latin typeface="Arial" panose="020B0604020202020204" pitchFamily="34" charset="0"/>
                          <a:ea typeface="宋体" pitchFamily="2" charset="-122"/>
                        </a:rPr>
                        <a:t>SQL</a:t>
                      </a:r>
                      <a:r>
                        <a:rPr kumimoji="0" lang="zh-CN" altLang="en-US" sz="1600" b="1" i="0" u="none" strike="noStrike" cap="none" normalizeH="0" baseline="0" dirty="0">
                          <a:ln>
                            <a:noFill/>
                          </a:ln>
                          <a:solidFill>
                            <a:schemeClr val="bg1"/>
                          </a:solidFill>
                          <a:effectLst/>
                          <a:latin typeface="Arial" panose="020B0604020202020204" pitchFamily="34" charset="0"/>
                          <a:ea typeface="宋体" pitchFamily="2" charset="-122"/>
                        </a:rPr>
                        <a:t>数据类型</a:t>
                      </a:r>
                      <a:endParaRPr kumimoji="0" lang="en-US" altLang="zh-CN" sz="1600" b="1" i="0" u="none" strike="noStrike" cap="none" normalizeH="0" baseline="0" dirty="0">
                        <a:ln>
                          <a:noFill/>
                        </a:ln>
                        <a:solidFill>
                          <a:schemeClr val="bg1"/>
                        </a:solidFill>
                        <a:effectLst/>
                        <a:latin typeface="Arial" panose="020B0604020202020204"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err="1">
                          <a:ln>
                            <a:noFill/>
                          </a:ln>
                          <a:solidFill>
                            <a:schemeClr val="bg1"/>
                          </a:solidFill>
                          <a:effectLst/>
                          <a:latin typeface="Arial" panose="020B0604020202020204" pitchFamily="34" charset="0"/>
                          <a:ea typeface="宋体" pitchFamily="2" charset="-122"/>
                        </a:rPr>
                        <a:t>java.sql.types</a:t>
                      </a:r>
                      <a:endParaRPr kumimoji="0" lang="en-US" altLang="zh-CN" sz="14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5" marB="69495" anchor="ctr" horzOverflow="overflow">
                    <a:lnL>
                      <a:noFill/>
                    </a:lnL>
                    <a:lnR>
                      <a:noFill/>
                    </a:lnR>
                    <a:lnT w="9525" cap="flat" cmpd="sng" algn="ctr">
                      <a:solidFill>
                        <a:srgbClr val="2F2F98"/>
                      </a:solidFill>
                      <a:prstDash val="solid"/>
                      <a:round/>
                      <a:headEnd type="none" w="med" len="med"/>
                      <a:tailEnd type="none" w="med" len="med"/>
                    </a:lnT>
                    <a:lnB>
                      <a:noFill/>
                    </a:lnB>
                    <a:lnTlToBr>
                      <a:noFill/>
                    </a:lnTlToBr>
                    <a:lnBlToTr>
                      <a:noFill/>
                    </a:lnBlToTr>
                    <a:solidFill>
                      <a:schemeClr val="accent2"/>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bg1"/>
                          </a:solidFill>
                          <a:effectLst/>
                          <a:latin typeface="Arial" panose="020B0604020202020204" pitchFamily="34" charset="0"/>
                          <a:ea typeface="宋体" pitchFamily="2" charset="-122"/>
                        </a:rPr>
                        <a:t>Java</a:t>
                      </a:r>
                      <a:r>
                        <a:rPr kumimoji="0" lang="zh-CN" altLang="en-US" sz="1600" b="1" i="0" u="none" strike="noStrike" cap="none" normalizeH="0" baseline="0" dirty="0">
                          <a:ln>
                            <a:noFill/>
                          </a:ln>
                          <a:solidFill>
                            <a:schemeClr val="bg1"/>
                          </a:solidFill>
                          <a:effectLst/>
                          <a:latin typeface="Arial" panose="020B0604020202020204" pitchFamily="34" charset="0"/>
                          <a:ea typeface="宋体" pitchFamily="2" charset="-122"/>
                        </a:rPr>
                        <a:t>数据类型</a:t>
                      </a:r>
                      <a:endParaRPr kumimoji="0" lang="en-US" altLang="zh-CN" sz="1600" b="1" i="0" u="none" strike="noStrike" cap="none" normalizeH="0" baseline="0" dirty="0">
                        <a:ln>
                          <a:noFill/>
                        </a:ln>
                        <a:solidFill>
                          <a:schemeClr val="bg1"/>
                        </a:solidFill>
                        <a:effectLst/>
                        <a:latin typeface="Arial" panose="020B0604020202020204"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err="1">
                          <a:ln>
                            <a:noFill/>
                          </a:ln>
                          <a:solidFill>
                            <a:schemeClr val="bg1"/>
                          </a:solidFill>
                          <a:effectLst/>
                          <a:latin typeface="Arial" panose="020B0604020202020204" pitchFamily="34" charset="0"/>
                          <a:ea typeface="宋体" pitchFamily="2" charset="-122"/>
                        </a:rPr>
                        <a:t>java.sql</a:t>
                      </a:r>
                      <a:r>
                        <a:rPr kumimoji="0" lang="zh-CN" altLang="en-US" sz="1600" b="1" i="0" u="none" strike="noStrike" cap="none" normalizeH="0" baseline="0" dirty="0">
                          <a:ln>
                            <a:noFill/>
                          </a:ln>
                          <a:solidFill>
                            <a:schemeClr val="bg1"/>
                          </a:solidFill>
                          <a:effectLst/>
                          <a:latin typeface="Arial" panose="020B0604020202020204" pitchFamily="34" charset="0"/>
                          <a:ea typeface="宋体" pitchFamily="2" charset="-122"/>
                        </a:rPr>
                        <a:t>或者</a:t>
                      </a:r>
                      <a:r>
                        <a:rPr kumimoji="0" lang="en-US" altLang="zh-CN" sz="1600" b="1" i="0" u="none" strike="noStrike" cap="none" normalizeH="0" baseline="0" dirty="0" err="1">
                          <a:ln>
                            <a:noFill/>
                          </a:ln>
                          <a:solidFill>
                            <a:schemeClr val="bg1"/>
                          </a:solidFill>
                          <a:effectLst/>
                          <a:latin typeface="Arial" panose="020B0604020202020204" pitchFamily="34" charset="0"/>
                          <a:ea typeface="宋体" pitchFamily="2" charset="-122"/>
                        </a:rPr>
                        <a:t>java.lang</a:t>
                      </a:r>
                      <a:endParaRPr kumimoji="0" lang="en-US" altLang="zh-CN" sz="14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5" marB="69495" anchor="ctr" horzOverflow="overflow">
                    <a:lnL>
                      <a:noFill/>
                    </a:lnL>
                    <a:lnR>
                      <a:noFill/>
                    </a:lnR>
                    <a:lnT w="9525" cap="flat" cmpd="sng" algn="ctr">
                      <a:solidFill>
                        <a:srgbClr val="2F2F98"/>
                      </a:solidFill>
                      <a:prstDash val="solid"/>
                      <a:round/>
                      <a:headEnd type="none" w="med" len="med"/>
                      <a:tailEnd type="none" w="med" len="med"/>
                    </a:lnT>
                    <a:lnB>
                      <a:noFill/>
                    </a:lnB>
                    <a:lnTlToBr>
                      <a:noFill/>
                    </a:lnTlToBr>
                    <a:lnBlToTr>
                      <a:noFill/>
                    </a:lnBlToTr>
                    <a:solidFill>
                      <a:schemeClr val="accent2"/>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bg1"/>
                          </a:solidFill>
                          <a:effectLst/>
                          <a:latin typeface="Arial" panose="020B0604020202020204" pitchFamily="34" charset="0"/>
                          <a:ea typeface="宋体" pitchFamily="2" charset="-122"/>
                        </a:rPr>
                        <a:t>Oracle</a:t>
                      </a:r>
                      <a:endParaRPr kumimoji="0" lang="en-US" altLang="zh-CN" sz="14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5" marB="69495" anchor="ctr" horzOverflow="overflow">
                    <a:lnL>
                      <a:noFill/>
                    </a:lnL>
                    <a:lnR w="9525" cap="flat" cmpd="sng" algn="ctr">
                      <a:noFill/>
                      <a:prstDash val="solid"/>
                      <a:round/>
                      <a:headEnd type="none" w="med" len="med"/>
                      <a:tailEnd type="none" w="med" len="med"/>
                    </a:lnR>
                    <a:lnT w="9525" cap="flat" cmpd="sng" algn="ctr">
                      <a:solidFill>
                        <a:srgbClr val="2F2F9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1" i="0" u="none" strike="noStrike" kern="1200" cap="none" normalizeH="0" baseline="0" dirty="0">
                          <a:ln>
                            <a:noFill/>
                          </a:ln>
                          <a:solidFill>
                            <a:schemeClr val="bg1"/>
                          </a:solidFill>
                          <a:effectLst/>
                          <a:latin typeface="Arial" panose="020B0604020202020204" pitchFamily="34" charset="0"/>
                          <a:ea typeface="宋体" pitchFamily="2" charset="-122"/>
                          <a:cs typeface="+mn-cs"/>
                        </a:rPr>
                        <a:t>SQL</a:t>
                      </a:r>
                      <a:r>
                        <a:rPr kumimoji="0" lang="zh-CN" altLang="en-US" sz="1600" b="1" i="0" u="none" strike="noStrike" kern="1200" cap="none" normalizeH="0" baseline="0" dirty="0">
                          <a:ln>
                            <a:noFill/>
                          </a:ln>
                          <a:solidFill>
                            <a:schemeClr val="bg1"/>
                          </a:solidFill>
                          <a:effectLst/>
                          <a:latin typeface="Arial" panose="020B0604020202020204" pitchFamily="34" charset="0"/>
                          <a:ea typeface="宋体" pitchFamily="2" charset="-122"/>
                          <a:cs typeface="+mn-cs"/>
                        </a:rPr>
                        <a:t> </a:t>
                      </a:r>
                      <a:r>
                        <a:rPr kumimoji="0" lang="en-US" altLang="zh-CN" sz="1600" b="1" i="0" u="none" strike="noStrike" kern="1200" cap="none" normalizeH="0" baseline="0" dirty="0">
                          <a:ln>
                            <a:noFill/>
                          </a:ln>
                          <a:solidFill>
                            <a:schemeClr val="bg1"/>
                          </a:solidFill>
                          <a:effectLst/>
                          <a:latin typeface="Arial" panose="020B0604020202020204" pitchFamily="34" charset="0"/>
                          <a:ea typeface="宋体" pitchFamily="2" charset="-122"/>
                          <a:cs typeface="+mn-cs"/>
                        </a:rPr>
                        <a:t>Server</a:t>
                      </a:r>
                    </a:p>
                  </a:txBody>
                  <a:tcPr marL="55594" marR="55594" marT="69495" marB="69495" anchor="ctr" horzOverflow="overflow">
                    <a:lnL>
                      <a:noFill/>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a:noFill/>
                    </a:lnB>
                    <a:lnTlToBr>
                      <a:noFill/>
                    </a:lnTlToBr>
                    <a:lnBlToTr>
                      <a:noFill/>
                    </a:lnBlToTr>
                    <a:solidFill>
                      <a:schemeClr val="accent2"/>
                    </a:solidFill>
                  </a:tcPr>
                </a:tc>
                <a:extLst>
                  <a:ext uri="{0D108BD9-81ED-4DB2-BD59-A6C34878D82A}">
                    <a16:rowId xmlns:a16="http://schemas.microsoft.com/office/drawing/2014/main" xmlns="" val="10000"/>
                  </a:ext>
                </a:extLst>
              </a:tr>
              <a:tr h="382867">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itchFamily="2" charset="-122"/>
                        </a:rPr>
                        <a:t>BIT</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5" marB="69495" horzOverflow="overflow">
                    <a:lnL>
                      <a:noFill/>
                    </a:lnL>
                    <a:lnR>
                      <a:noFill/>
                    </a:lnR>
                    <a:lnT>
                      <a:noFill/>
                    </a:lnT>
                    <a:lnB>
                      <a:noFill/>
                    </a:lnB>
                    <a:lnTlToBr>
                      <a:noFill/>
                    </a:lnTlToBr>
                    <a:lnBlToTr>
                      <a:noFill/>
                    </a:lnBlToTr>
                    <a:no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err="1">
                          <a:ln>
                            <a:noFill/>
                          </a:ln>
                          <a:solidFill>
                            <a:schemeClr val="tx1"/>
                          </a:solidFill>
                          <a:effectLst/>
                          <a:latin typeface="Arial" panose="020B0604020202020204" pitchFamily="34" charset="0"/>
                          <a:ea typeface="宋体" pitchFamily="2" charset="-122"/>
                        </a:rPr>
                        <a:t>boolean</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5" marB="69495" horzOverflow="overflow">
                    <a:lnL>
                      <a:noFill/>
                    </a:lnL>
                    <a:lnR>
                      <a:noFill/>
                    </a:lnR>
                    <a:lnT>
                      <a:noFill/>
                    </a:lnT>
                    <a:lnB>
                      <a:noFill/>
                    </a:lnB>
                    <a:lnTlToBr>
                      <a:noFill/>
                    </a:lnTlToBr>
                    <a:lnBlToTr>
                      <a:noFill/>
                    </a:lnBlToTr>
                    <a:no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itchFamily="2" charset="-122"/>
                        </a:rPr>
                        <a:t>SMALLINT</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5" marB="69495" horzOverflow="overflow">
                    <a:lnL>
                      <a:noFill/>
                    </a:lnL>
                    <a:lnR w="9525" cap="flat" cmpd="sng" algn="ctr">
                      <a:no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kern="1200" cap="none" normalizeH="0" baseline="0" dirty="0">
                          <a:ln>
                            <a:noFill/>
                          </a:ln>
                          <a:solidFill>
                            <a:schemeClr val="tx1"/>
                          </a:solidFill>
                          <a:effectLst/>
                          <a:latin typeface="Arial" panose="020B0604020202020204" pitchFamily="34" charset="0"/>
                          <a:ea typeface="宋体" pitchFamily="2" charset="-122"/>
                          <a:cs typeface="+mn-cs"/>
                        </a:rPr>
                        <a:t>BIT</a:t>
                      </a:r>
                    </a:p>
                  </a:txBody>
                  <a:tcPr marL="55594" marR="55594" marT="69495" marB="69495" horzOverflow="overflow">
                    <a:lnL>
                      <a:noFill/>
                    </a:lnL>
                    <a:lnR w="9525" cap="flat" cmpd="sng" algn="ctr">
                      <a:solidFill>
                        <a:srgbClr val="2F2F98"/>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1"/>
                  </a:ext>
                </a:extLst>
              </a:tr>
              <a:tr h="409292">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itchFamily="2" charset="-122"/>
                        </a:rPr>
                        <a:t>CHAR</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5" marB="69495" horzOverflow="overflow">
                    <a:lnL>
                      <a:noFill/>
                    </a:lnL>
                    <a:lnR>
                      <a:noFill/>
                    </a:lnR>
                    <a:lnT>
                      <a:noFill/>
                    </a:lnT>
                    <a:lnB>
                      <a:noFill/>
                    </a:lnB>
                    <a:lnTlToBr>
                      <a:noFill/>
                    </a:lnTlToBr>
                    <a:lnBlToTr>
                      <a:noFill/>
                    </a:lnBlToTr>
                    <a:no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err="1">
                          <a:ln>
                            <a:noFill/>
                          </a:ln>
                          <a:solidFill>
                            <a:srgbClr val="2A2A2A"/>
                          </a:solidFill>
                          <a:effectLst/>
                          <a:latin typeface="Arial" panose="020B0604020202020204" pitchFamily="34" charset="0"/>
                          <a:ea typeface="宋体" pitchFamily="2" charset="-122"/>
                        </a:rPr>
                        <a:t>java.lang.character</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5" marB="69495" horzOverflow="overflow">
                    <a:lnL>
                      <a:noFill/>
                    </a:lnL>
                    <a:lnR>
                      <a:noFill/>
                    </a:lnR>
                    <a:lnT>
                      <a:noFill/>
                    </a:lnT>
                    <a:lnB>
                      <a:noFill/>
                    </a:lnB>
                    <a:lnTlToBr>
                      <a:noFill/>
                    </a:lnTlToBr>
                    <a:lnBlToTr>
                      <a:noFill/>
                    </a:lnBlToTr>
                    <a:no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itchFamily="2" charset="-122"/>
                        </a:rPr>
                        <a:t>CHAR</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5" marB="69495" horzOverflow="overflow">
                    <a:lnL>
                      <a:noFill/>
                    </a:lnL>
                    <a:lnR w="9525" cap="flat" cmpd="sng" algn="ctr">
                      <a:no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itchFamily="2" charset="-122"/>
                        </a:rPr>
                        <a:t>CHAR</a:t>
                      </a:r>
                      <a:endParaRPr kumimoji="0" lang="en-US" altLang="zh-CN" sz="1600" b="1" i="0" u="none" strike="noStrike" kern="1200" cap="none" normalizeH="0" baseline="0" dirty="0">
                        <a:ln>
                          <a:noFill/>
                        </a:ln>
                        <a:solidFill>
                          <a:schemeClr val="tx1"/>
                        </a:solidFill>
                        <a:effectLst/>
                        <a:latin typeface="Arial" panose="020B0604020202020204" pitchFamily="34" charset="0"/>
                        <a:ea typeface="宋体" pitchFamily="2" charset="-122"/>
                        <a:cs typeface="+mn-cs"/>
                      </a:endParaRPr>
                    </a:p>
                  </a:txBody>
                  <a:tcPr marL="55594" marR="55594" marT="69495" marB="69495" horzOverflow="overflow">
                    <a:lnL>
                      <a:noFill/>
                    </a:lnL>
                    <a:lnR w="9525" cap="flat" cmpd="sng" algn="ctr">
                      <a:solidFill>
                        <a:srgbClr val="2F2F98"/>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2"/>
                  </a:ext>
                </a:extLst>
              </a:tr>
              <a:tr h="382867">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itchFamily="2" charset="-122"/>
                        </a:rPr>
                        <a:t>VARCHAR</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5" marB="69495" horzOverflow="overflow">
                    <a:lnL>
                      <a:noFill/>
                    </a:lnL>
                    <a:lnR>
                      <a:noFill/>
                    </a:lnR>
                    <a:lnT>
                      <a:noFill/>
                    </a:lnT>
                    <a:lnB w="9525" cap="flat" cmpd="sng" algn="ctr">
                      <a:no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err="1">
                          <a:ln>
                            <a:noFill/>
                          </a:ln>
                          <a:solidFill>
                            <a:srgbClr val="2A2A2A"/>
                          </a:solidFill>
                          <a:effectLst/>
                          <a:latin typeface="Arial" panose="020B0604020202020204" pitchFamily="34" charset="0"/>
                          <a:ea typeface="宋体" pitchFamily="2" charset="-122"/>
                        </a:rPr>
                        <a:t>java.lang.String</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5" marB="69495" horzOverflow="overflow">
                    <a:lnL>
                      <a:noFill/>
                    </a:lnL>
                    <a:lnR>
                      <a:noFill/>
                    </a:lnR>
                    <a:lnT>
                      <a:noFill/>
                    </a:lnT>
                    <a:lnB w="9525" cap="flat" cmpd="sng" algn="ctr">
                      <a:no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rPr>
                        <a:t>VARCHAR2</a:t>
                      </a:r>
                    </a:p>
                  </a:txBody>
                  <a:tcPr marL="55594" marR="55594" marT="69495" marB="69495" horzOverflow="overflow">
                    <a:lnL>
                      <a:noFill/>
                    </a:lnL>
                    <a:lnR w="9525" cap="flat" cmpd="sng" algn="ctr">
                      <a:noFill/>
                      <a:prstDash val="solid"/>
                      <a:round/>
                      <a:headEnd type="none" w="med" len="med"/>
                      <a:tailEnd type="none" w="med" len="med"/>
                    </a:lnR>
                    <a:lnT>
                      <a:noFill/>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kern="1200" cap="none" normalizeH="0" baseline="0" dirty="0">
                          <a:ln>
                            <a:noFill/>
                          </a:ln>
                          <a:solidFill>
                            <a:schemeClr val="tx1"/>
                          </a:solidFill>
                          <a:effectLst/>
                          <a:latin typeface="Arial" panose="020B0604020202020204" pitchFamily="34" charset="0"/>
                          <a:ea typeface="宋体" pitchFamily="2" charset="-122"/>
                          <a:cs typeface="+mn-cs"/>
                        </a:rPr>
                        <a:t>VARCHAR</a:t>
                      </a:r>
                    </a:p>
                  </a:txBody>
                  <a:tcPr marL="55594" marR="55594" marT="69495" marB="69495" horzOverflow="overflow">
                    <a:lnL>
                      <a:noFill/>
                    </a:lnL>
                    <a:lnR w="9525" cap="flat" cmpd="sng" algn="ctr">
                      <a:solidFill>
                        <a:srgbClr val="2F2F98"/>
                      </a:solidFill>
                      <a:prstDash val="solid"/>
                      <a:round/>
                      <a:headEnd type="none" w="med" len="med"/>
                      <a:tailEnd type="none" w="med" len="med"/>
                    </a:lnR>
                    <a:lnT>
                      <a:noFill/>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13352">
                <a:tc>
                  <a:txBody>
                    <a:bodyPr/>
                    <a:lstStyle/>
                    <a:p>
                      <a:r>
                        <a:rPr lang="en-US" altLang="zh-CN" sz="1800" b="1" dirty="0"/>
                        <a:t>DATE</a:t>
                      </a:r>
                      <a:endParaRPr lang="zh-CN" altLang="en-US" sz="1800" b="1" dirty="0"/>
                    </a:p>
                  </a:txBody>
                  <a:tcPr marL="55594" marR="55594" marT="69495" marB="69495" horzOverflow="overflow">
                    <a:lnL>
                      <a:noFill/>
                    </a:lnL>
                    <a:lnR>
                      <a:noFill/>
                    </a:lnR>
                    <a:lnT>
                      <a:noFill/>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err="1">
                          <a:ln>
                            <a:noFill/>
                          </a:ln>
                          <a:solidFill>
                            <a:srgbClr val="2A2A2A"/>
                          </a:solidFill>
                          <a:effectLst/>
                          <a:latin typeface="Arial" panose="020B0604020202020204" pitchFamily="34" charset="0"/>
                          <a:ea typeface="宋体" pitchFamily="2" charset="-122"/>
                        </a:rPr>
                        <a:t>java.sql.Date</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5" marB="69495" horzOverflow="overflow">
                    <a:lnL>
                      <a:noFill/>
                    </a:lnL>
                    <a:lnR>
                      <a:noFill/>
                    </a:lnR>
                    <a:lnT>
                      <a:noFill/>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rPr>
                        <a:t>DATE</a:t>
                      </a:r>
                    </a:p>
                  </a:txBody>
                  <a:tcPr marL="55594" marR="55594" marT="69495" marB="69495" horzOverflow="overflow">
                    <a:lnL>
                      <a:noFill/>
                    </a:lnL>
                    <a:lnR w="9525" cap="flat" cmpd="sng" algn="ctr">
                      <a:noFill/>
                      <a:prstDash val="solid"/>
                      <a:round/>
                      <a:headEnd type="none" w="med" len="med"/>
                      <a:tailEnd type="none" w="med" len="med"/>
                    </a:lnR>
                    <a:lnT>
                      <a:noFill/>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kern="1200" cap="none" normalizeH="0" baseline="0" dirty="0">
                          <a:ln>
                            <a:noFill/>
                          </a:ln>
                          <a:solidFill>
                            <a:schemeClr val="tx1"/>
                          </a:solidFill>
                          <a:effectLst/>
                          <a:latin typeface="Arial" panose="020B0604020202020204" pitchFamily="34" charset="0"/>
                          <a:ea typeface="宋体" pitchFamily="2" charset="-122"/>
                          <a:cs typeface="+mn-cs"/>
                        </a:rPr>
                        <a:t>DATETIME</a:t>
                      </a:r>
                    </a:p>
                  </a:txBody>
                  <a:tcPr marL="55594" marR="55594" marT="69495" marB="69495" horzOverflow="overflow">
                    <a:lnL>
                      <a:noFill/>
                    </a:lnL>
                    <a:lnR w="9525" cap="flat" cmpd="sng" algn="ctr">
                      <a:solidFill>
                        <a:srgbClr val="2F2F98"/>
                      </a:solidFill>
                      <a:prstDash val="solid"/>
                      <a:round/>
                      <a:headEnd type="none" w="med" len="med"/>
                      <a:tailEnd type="none" w="med" len="med"/>
                    </a:lnR>
                    <a:lnT>
                      <a:noFill/>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82867">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rPr>
                        <a:t>TIMESTAMP</a:t>
                      </a:r>
                    </a:p>
                  </a:txBody>
                  <a:tcPr marL="55594" marR="55594" marT="69495" marB="69495" horzOverflow="overflow">
                    <a:lnL>
                      <a:noFill/>
                    </a:lnL>
                    <a:lnR>
                      <a:noFill/>
                    </a:lnR>
                    <a:lnT>
                      <a:noFill/>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err="1">
                          <a:ln>
                            <a:noFill/>
                          </a:ln>
                          <a:solidFill>
                            <a:srgbClr val="2A2A2A"/>
                          </a:solidFill>
                          <a:effectLst/>
                          <a:latin typeface="Arial" panose="020B0604020202020204" pitchFamily="34" charset="0"/>
                          <a:ea typeface="宋体" pitchFamily="2" charset="-122"/>
                        </a:rPr>
                        <a:t>java.sql.Timestamp</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5" marB="69495" horzOverflow="overflow">
                    <a:lnL>
                      <a:noFill/>
                    </a:lnL>
                    <a:lnR>
                      <a:noFill/>
                    </a:lnR>
                    <a:lnT>
                      <a:noFill/>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rPr>
                        <a:t>TIMESTAMP(9)</a:t>
                      </a:r>
                    </a:p>
                  </a:txBody>
                  <a:tcPr marL="55594" marR="55594" marT="69495" marB="69495" horzOverflow="overflow">
                    <a:lnL>
                      <a:noFill/>
                    </a:lnL>
                    <a:lnR w="9525" cap="flat" cmpd="sng" algn="ctr">
                      <a:noFill/>
                      <a:prstDash val="solid"/>
                      <a:round/>
                      <a:headEnd type="none" w="med" len="med"/>
                      <a:tailEnd type="none" w="med" len="med"/>
                    </a:lnR>
                    <a:lnT>
                      <a:noFill/>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kern="1200" cap="none" normalizeH="0" baseline="0" dirty="0">
                          <a:ln>
                            <a:noFill/>
                          </a:ln>
                          <a:solidFill>
                            <a:schemeClr val="tx1"/>
                          </a:solidFill>
                          <a:effectLst/>
                          <a:latin typeface="Arial" panose="020B0604020202020204" pitchFamily="34" charset="0"/>
                          <a:ea typeface="宋体" pitchFamily="2" charset="-122"/>
                          <a:cs typeface="+mn-cs"/>
                        </a:rPr>
                        <a:t>DATETIME</a:t>
                      </a:r>
                    </a:p>
                  </a:txBody>
                  <a:tcPr marL="55594" marR="55594" marT="69495" marB="69495" horzOverflow="overflow">
                    <a:lnL>
                      <a:noFill/>
                    </a:lnL>
                    <a:lnR w="9525" cap="flat" cmpd="sng" algn="ctr">
                      <a:solidFill>
                        <a:srgbClr val="2F2F98"/>
                      </a:solidFill>
                      <a:prstDash val="solid"/>
                      <a:round/>
                      <a:headEnd type="none" w="med" len="med"/>
                      <a:tailEnd type="none" w="med" len="med"/>
                    </a:lnR>
                    <a:lnT>
                      <a:noFill/>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82867">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rPr>
                        <a:t>CLOB</a:t>
                      </a:r>
                    </a:p>
                  </a:txBody>
                  <a:tcPr marL="55594" marR="55594" marT="69495" marB="69495" horzOverflow="overflow">
                    <a:lnL>
                      <a:noFill/>
                    </a:lnL>
                    <a:lnR>
                      <a:noFill/>
                    </a:lnR>
                    <a:lnT>
                      <a:noFill/>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err="1">
                          <a:ln>
                            <a:noFill/>
                          </a:ln>
                          <a:solidFill>
                            <a:srgbClr val="2A2A2A"/>
                          </a:solidFill>
                          <a:effectLst/>
                          <a:latin typeface="Arial" panose="020B0604020202020204" pitchFamily="34" charset="0"/>
                          <a:ea typeface="宋体" pitchFamily="2" charset="-122"/>
                        </a:rPr>
                        <a:t>java.lang.string</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5" marB="69495" horzOverflow="overflow">
                    <a:lnL>
                      <a:noFill/>
                    </a:lnL>
                    <a:lnR>
                      <a:noFill/>
                    </a:lnR>
                    <a:lnT>
                      <a:noFill/>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rPr>
                        <a:t>CLOB</a:t>
                      </a:r>
                    </a:p>
                  </a:txBody>
                  <a:tcPr marL="55594" marR="55594" marT="69495" marB="69495" horzOverflow="overflow">
                    <a:lnL>
                      <a:noFill/>
                    </a:lnL>
                    <a:lnR w="9525" cap="flat" cmpd="sng" algn="ctr">
                      <a:noFill/>
                      <a:prstDash val="solid"/>
                      <a:round/>
                      <a:headEnd type="none" w="med" len="med"/>
                      <a:tailEnd type="none" w="med" len="med"/>
                    </a:lnR>
                    <a:lnT>
                      <a:noFill/>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kern="1200" cap="none" normalizeH="0" baseline="0" dirty="0">
                          <a:ln>
                            <a:noFill/>
                          </a:ln>
                          <a:solidFill>
                            <a:schemeClr val="tx1"/>
                          </a:solidFill>
                          <a:effectLst/>
                          <a:latin typeface="Arial" panose="020B0604020202020204" pitchFamily="34" charset="0"/>
                          <a:ea typeface="宋体" pitchFamily="2" charset="-122"/>
                          <a:cs typeface="+mn-cs"/>
                        </a:rPr>
                        <a:t>NTEXT</a:t>
                      </a:r>
                    </a:p>
                  </a:txBody>
                  <a:tcPr marL="55594" marR="55594" marT="69495" marB="69495" horzOverflow="overflow">
                    <a:lnL>
                      <a:noFill/>
                    </a:lnL>
                    <a:lnR w="9525" cap="flat" cmpd="sng" algn="ctr">
                      <a:solidFill>
                        <a:srgbClr val="2F2F98"/>
                      </a:solidFill>
                      <a:prstDash val="solid"/>
                      <a:round/>
                      <a:headEnd type="none" w="med" len="med"/>
                      <a:tailEnd type="none" w="med" len="med"/>
                    </a:lnR>
                    <a:lnT>
                      <a:noFill/>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382867">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rPr>
                        <a:t>BLOB</a:t>
                      </a:r>
                    </a:p>
                  </a:txBody>
                  <a:tcPr marL="55594" marR="55594" marT="69495" marB="69495" horzOverflow="overflow">
                    <a:lnL>
                      <a:noFill/>
                    </a:lnL>
                    <a:lnR>
                      <a:noFill/>
                    </a:lnR>
                    <a:lnT>
                      <a:noFill/>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rPr>
                        <a:t>byte[] / Serializable</a:t>
                      </a:r>
                    </a:p>
                  </a:txBody>
                  <a:tcPr marL="55594" marR="55594" marT="69495" marB="69495" horzOverflow="overflow">
                    <a:lnL>
                      <a:noFill/>
                    </a:lnL>
                    <a:lnR>
                      <a:noFill/>
                    </a:lnR>
                    <a:lnT>
                      <a:noFill/>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rPr>
                        <a:t>BLOB</a:t>
                      </a:r>
                    </a:p>
                  </a:txBody>
                  <a:tcPr marL="55594" marR="55594" marT="69495" marB="69495" horzOverflow="overflow">
                    <a:lnL>
                      <a:noFill/>
                    </a:lnL>
                    <a:lnR w="9525" cap="flat" cmpd="sng" algn="ctr">
                      <a:noFill/>
                      <a:prstDash val="solid"/>
                      <a:round/>
                      <a:headEnd type="none" w="med" len="med"/>
                      <a:tailEnd type="none" w="med" len="med"/>
                    </a:lnR>
                    <a:lnT>
                      <a:noFill/>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kern="1200" cap="none" normalizeH="0" baseline="0" dirty="0">
                          <a:ln>
                            <a:noFill/>
                          </a:ln>
                          <a:solidFill>
                            <a:schemeClr val="tx1"/>
                          </a:solidFill>
                          <a:effectLst/>
                          <a:latin typeface="Arial" panose="020B0604020202020204" pitchFamily="34" charset="0"/>
                          <a:ea typeface="宋体" pitchFamily="2" charset="-122"/>
                          <a:cs typeface="+mn-cs"/>
                        </a:rPr>
                        <a:t>IMAGE</a:t>
                      </a:r>
                    </a:p>
                  </a:txBody>
                  <a:tcPr marL="55594" marR="55594" marT="69495" marB="69495" horzOverflow="overflow">
                    <a:lnL>
                      <a:noFill/>
                    </a:lnL>
                    <a:lnR w="9525" cap="flat" cmpd="sng" algn="ctr">
                      <a:solidFill>
                        <a:srgbClr val="2F2F98"/>
                      </a:solidFill>
                      <a:prstDash val="solid"/>
                      <a:round/>
                      <a:headEnd type="none" w="med" len="med"/>
                      <a:tailEnd type="none" w="med" len="med"/>
                    </a:lnR>
                    <a:lnT>
                      <a:noFill/>
                    </a:lnT>
                    <a:lnB w="9525" cap="flat" cmpd="sng" algn="ctr">
                      <a:solidFill>
                        <a:srgbClr val="2F2F9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bl>
          </a:graphicData>
        </a:graphic>
      </p:graphicFrame>
      <p:sp>
        <p:nvSpPr>
          <p:cNvPr id="98341" name="标题 1"/>
          <p:cNvSpPr txBox="1"/>
          <p:nvPr/>
        </p:nvSpPr>
        <p:spPr bwMode="auto">
          <a:xfrm>
            <a:off x="179388" y="-23813"/>
            <a:ext cx="8713787" cy="84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lgn="ctr">
              <a:spcBef>
                <a:spcPct val="0"/>
              </a:spcBef>
              <a:buSzTx/>
              <a:buFontTx/>
              <a:buNone/>
            </a:pPr>
            <a:r>
              <a:rPr lang="en-US" altLang="zh-CN" sz="2400">
                <a:solidFill>
                  <a:schemeClr val="bg1"/>
                </a:solidFill>
              </a:rPr>
              <a:t>JDBC</a:t>
            </a:r>
            <a:r>
              <a:rPr lang="zh-CN" altLang="en-US" sz="2400">
                <a:solidFill>
                  <a:schemeClr val="bg1"/>
                </a:solidFill>
              </a:rPr>
              <a:t>中</a:t>
            </a:r>
            <a:r>
              <a:rPr lang="en-US" altLang="zh-CN" sz="2400">
                <a:solidFill>
                  <a:schemeClr val="bg1"/>
                </a:solidFill>
              </a:rPr>
              <a:t>SQL</a:t>
            </a:r>
            <a:r>
              <a:rPr lang="zh-CN" altLang="en-US" sz="2400">
                <a:solidFill>
                  <a:schemeClr val="bg1"/>
                </a:solidFill>
              </a:rPr>
              <a:t>与</a:t>
            </a:r>
            <a:r>
              <a:rPr lang="en-US" altLang="zh-CN" sz="2400">
                <a:solidFill>
                  <a:schemeClr val="bg1"/>
                </a:solidFill>
              </a:rPr>
              <a:t>Java</a:t>
            </a:r>
            <a:r>
              <a:rPr lang="zh-CN" altLang="en-US" sz="2400">
                <a:solidFill>
                  <a:schemeClr val="bg1"/>
                </a:solidFill>
              </a:rPr>
              <a:t>数据类型之间的对应关系</a:t>
            </a:r>
            <a:endParaRPr lang="zh-CN" altLang="zh-CN" sz="2400">
              <a:solidFill>
                <a:schemeClr val="bg1"/>
              </a:solidFill>
            </a:endParaRPr>
          </a:p>
        </p:txBody>
      </p:sp>
      <p:sp>
        <p:nvSpPr>
          <p:cNvPr id="5" name="矩形 3"/>
          <p:cNvSpPr>
            <a:spLocks noChangeArrowheads="1"/>
          </p:cNvSpPr>
          <p:nvPr/>
        </p:nvSpPr>
        <p:spPr bwMode="auto">
          <a:xfrm>
            <a:off x="173038" y="4371975"/>
            <a:ext cx="8970962" cy="338554"/>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endParaRPr lang="zh-CN" altLang="en-US" sz="1600"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611188" y="854075"/>
          <a:ext cx="8281988" cy="3581401"/>
        </p:xfrm>
        <a:graphic>
          <a:graphicData uri="http://schemas.openxmlformats.org/drawingml/2006/table">
            <a:tbl>
              <a:tblPr/>
              <a:tblGrid>
                <a:gridCol w="2270329">
                  <a:extLst>
                    <a:ext uri="{9D8B030D-6E8A-4147-A177-3AD203B41FA5}">
                      <a16:colId xmlns:a16="http://schemas.microsoft.com/office/drawing/2014/main" xmlns="" val="20000"/>
                    </a:ext>
                  </a:extLst>
                </a:gridCol>
                <a:gridCol w="2270329">
                  <a:extLst>
                    <a:ext uri="{9D8B030D-6E8A-4147-A177-3AD203B41FA5}">
                      <a16:colId xmlns:a16="http://schemas.microsoft.com/office/drawing/2014/main" xmlns="" val="20001"/>
                    </a:ext>
                  </a:extLst>
                </a:gridCol>
                <a:gridCol w="1870665">
                  <a:extLst>
                    <a:ext uri="{9D8B030D-6E8A-4147-A177-3AD203B41FA5}">
                      <a16:colId xmlns:a16="http://schemas.microsoft.com/office/drawing/2014/main" xmlns="" val="20002"/>
                    </a:ext>
                  </a:extLst>
                </a:gridCol>
                <a:gridCol w="1870665">
                  <a:extLst>
                    <a:ext uri="{9D8B030D-6E8A-4147-A177-3AD203B41FA5}">
                      <a16:colId xmlns:a16="http://schemas.microsoft.com/office/drawing/2014/main" xmlns="" val="20003"/>
                    </a:ext>
                  </a:extLst>
                </a:gridCol>
              </a:tblGrid>
              <a:tr h="626784">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bg1"/>
                          </a:solidFill>
                          <a:effectLst/>
                          <a:latin typeface="Arial" panose="020B0604020202020204" pitchFamily="34" charset="0"/>
                          <a:ea typeface="宋体" pitchFamily="2" charset="-122"/>
                        </a:rPr>
                        <a:t>SQL</a:t>
                      </a:r>
                      <a:r>
                        <a:rPr kumimoji="0" lang="zh-CN" altLang="en-US" sz="1600" b="1" i="0" u="none" strike="noStrike" cap="none" normalizeH="0" baseline="0" dirty="0">
                          <a:ln>
                            <a:noFill/>
                          </a:ln>
                          <a:solidFill>
                            <a:schemeClr val="bg1"/>
                          </a:solidFill>
                          <a:effectLst/>
                          <a:latin typeface="Arial" panose="020B0604020202020204" pitchFamily="34" charset="0"/>
                          <a:ea typeface="宋体" pitchFamily="2" charset="-122"/>
                        </a:rPr>
                        <a:t>数据类型</a:t>
                      </a:r>
                      <a:endParaRPr kumimoji="0" lang="en-US" altLang="zh-CN" sz="1600" b="1" i="0" u="none" strike="noStrike" cap="none" normalizeH="0" baseline="0" dirty="0">
                        <a:ln>
                          <a:noFill/>
                        </a:ln>
                        <a:solidFill>
                          <a:schemeClr val="bg1"/>
                        </a:solidFill>
                        <a:effectLst/>
                        <a:latin typeface="Arial" panose="020B0604020202020204"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err="1">
                          <a:ln>
                            <a:noFill/>
                          </a:ln>
                          <a:solidFill>
                            <a:schemeClr val="bg1"/>
                          </a:solidFill>
                          <a:effectLst/>
                          <a:latin typeface="Arial" panose="020B0604020202020204" pitchFamily="34" charset="0"/>
                          <a:ea typeface="宋体" pitchFamily="2" charset="-122"/>
                        </a:rPr>
                        <a:t>java.sql.types</a:t>
                      </a:r>
                      <a:endParaRPr kumimoji="0" lang="en-US" altLang="zh-CN" sz="14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9" marB="69499" anchor="ctr" horzOverflow="overflow">
                    <a:lnL>
                      <a:noFill/>
                    </a:lnL>
                    <a:lnR>
                      <a:noFill/>
                    </a:lnR>
                    <a:lnT w="9525" cap="flat" cmpd="sng" algn="ctr">
                      <a:solidFill>
                        <a:srgbClr val="2F2F98"/>
                      </a:solidFill>
                      <a:prstDash val="solid"/>
                      <a:round/>
                      <a:headEnd type="none" w="med" len="med"/>
                      <a:tailEnd type="none" w="med" len="med"/>
                    </a:lnT>
                    <a:lnB>
                      <a:noFill/>
                    </a:lnB>
                    <a:lnTlToBr>
                      <a:noFill/>
                    </a:lnTlToBr>
                    <a:lnBlToTr>
                      <a:noFill/>
                    </a:lnBlToTr>
                    <a:solidFill>
                      <a:schemeClr val="accent2"/>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bg1"/>
                          </a:solidFill>
                          <a:effectLst/>
                          <a:latin typeface="Arial" panose="020B0604020202020204" pitchFamily="34" charset="0"/>
                          <a:ea typeface="宋体" pitchFamily="2" charset="-122"/>
                        </a:rPr>
                        <a:t>Java</a:t>
                      </a:r>
                      <a:r>
                        <a:rPr kumimoji="0" lang="zh-CN" altLang="en-US" sz="1600" b="1" i="0" u="none" strike="noStrike" cap="none" normalizeH="0" baseline="0" dirty="0">
                          <a:ln>
                            <a:noFill/>
                          </a:ln>
                          <a:solidFill>
                            <a:schemeClr val="bg1"/>
                          </a:solidFill>
                          <a:effectLst/>
                          <a:latin typeface="Arial" panose="020B0604020202020204" pitchFamily="34" charset="0"/>
                          <a:ea typeface="宋体" pitchFamily="2" charset="-122"/>
                        </a:rPr>
                        <a:t>数据类型</a:t>
                      </a:r>
                      <a:endParaRPr kumimoji="0" lang="en-US" altLang="zh-CN" sz="1600" b="1" i="0" u="none" strike="noStrike" cap="none" normalizeH="0" baseline="0" dirty="0">
                        <a:ln>
                          <a:noFill/>
                        </a:ln>
                        <a:solidFill>
                          <a:schemeClr val="bg1"/>
                        </a:solidFill>
                        <a:effectLst/>
                        <a:latin typeface="Arial" panose="020B0604020202020204"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err="1">
                          <a:ln>
                            <a:noFill/>
                          </a:ln>
                          <a:solidFill>
                            <a:schemeClr val="bg1"/>
                          </a:solidFill>
                          <a:effectLst/>
                          <a:latin typeface="Arial" panose="020B0604020202020204" pitchFamily="34" charset="0"/>
                          <a:ea typeface="宋体" pitchFamily="2" charset="-122"/>
                        </a:rPr>
                        <a:t>java.sql</a:t>
                      </a:r>
                      <a:r>
                        <a:rPr kumimoji="0" lang="zh-CN" altLang="en-US" sz="1600" b="1" i="0" u="none" strike="noStrike" cap="none" normalizeH="0" baseline="0" dirty="0">
                          <a:ln>
                            <a:noFill/>
                          </a:ln>
                          <a:solidFill>
                            <a:schemeClr val="bg1"/>
                          </a:solidFill>
                          <a:effectLst/>
                          <a:latin typeface="Arial" panose="020B0604020202020204" pitchFamily="34" charset="0"/>
                          <a:ea typeface="宋体" pitchFamily="2" charset="-122"/>
                        </a:rPr>
                        <a:t>或者</a:t>
                      </a:r>
                      <a:r>
                        <a:rPr kumimoji="0" lang="en-US" altLang="zh-CN" sz="1600" b="1" i="0" u="none" strike="noStrike" cap="none" normalizeH="0" baseline="0" dirty="0" err="1">
                          <a:ln>
                            <a:noFill/>
                          </a:ln>
                          <a:solidFill>
                            <a:schemeClr val="bg1"/>
                          </a:solidFill>
                          <a:effectLst/>
                          <a:latin typeface="Arial" panose="020B0604020202020204" pitchFamily="34" charset="0"/>
                          <a:ea typeface="宋体" pitchFamily="2" charset="-122"/>
                        </a:rPr>
                        <a:t>java.lang</a:t>
                      </a:r>
                      <a:endParaRPr kumimoji="0" lang="en-US" altLang="zh-CN" sz="14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9" marB="69499" anchor="ctr" horzOverflow="overflow">
                    <a:lnL>
                      <a:noFill/>
                    </a:lnL>
                    <a:lnR>
                      <a:noFill/>
                    </a:lnR>
                    <a:lnT w="9525" cap="flat" cmpd="sng" algn="ctr">
                      <a:solidFill>
                        <a:srgbClr val="2F2F98"/>
                      </a:solidFill>
                      <a:prstDash val="solid"/>
                      <a:round/>
                      <a:headEnd type="none" w="med" len="med"/>
                      <a:tailEnd type="none" w="med" len="med"/>
                    </a:lnT>
                    <a:lnB>
                      <a:noFill/>
                    </a:lnB>
                    <a:lnTlToBr>
                      <a:noFill/>
                    </a:lnTlToBr>
                    <a:lnBlToTr>
                      <a:noFill/>
                    </a:lnBlToTr>
                    <a:solidFill>
                      <a:schemeClr val="accent2"/>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bg1"/>
                          </a:solidFill>
                          <a:effectLst/>
                          <a:latin typeface="Arial" panose="020B0604020202020204" pitchFamily="34" charset="0"/>
                          <a:ea typeface="宋体" pitchFamily="2" charset="-122"/>
                        </a:rPr>
                        <a:t>Oracle</a:t>
                      </a:r>
                      <a:endParaRPr kumimoji="0" lang="en-US" altLang="zh-CN" sz="14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9" marB="69499" anchor="ctr" horzOverflow="overflow">
                    <a:lnL>
                      <a:noFill/>
                    </a:lnL>
                    <a:lnR w="9525" cap="flat" cmpd="sng" algn="ctr">
                      <a:noFill/>
                      <a:prstDash val="solid"/>
                      <a:round/>
                      <a:headEnd type="none" w="med" len="med"/>
                      <a:tailEnd type="none" w="med" len="med"/>
                    </a:lnR>
                    <a:lnT w="9525" cap="flat" cmpd="sng" algn="ctr">
                      <a:solidFill>
                        <a:srgbClr val="2F2F98"/>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1" i="0" u="none" strike="noStrike" kern="1200" cap="none" normalizeH="0" baseline="0" dirty="0">
                          <a:ln>
                            <a:noFill/>
                          </a:ln>
                          <a:solidFill>
                            <a:schemeClr val="bg1"/>
                          </a:solidFill>
                          <a:effectLst/>
                          <a:latin typeface="Arial" panose="020B0604020202020204" pitchFamily="34" charset="0"/>
                          <a:ea typeface="宋体" pitchFamily="2" charset="-122"/>
                          <a:cs typeface="+mn-cs"/>
                        </a:rPr>
                        <a:t>SQL</a:t>
                      </a:r>
                      <a:r>
                        <a:rPr kumimoji="0" lang="zh-CN" altLang="en-US" sz="1600" b="1" i="0" u="none" strike="noStrike" kern="1200" cap="none" normalizeH="0" baseline="0" dirty="0">
                          <a:ln>
                            <a:noFill/>
                          </a:ln>
                          <a:solidFill>
                            <a:schemeClr val="bg1"/>
                          </a:solidFill>
                          <a:effectLst/>
                          <a:latin typeface="Arial" panose="020B0604020202020204" pitchFamily="34" charset="0"/>
                          <a:ea typeface="宋体" pitchFamily="2" charset="-122"/>
                          <a:cs typeface="+mn-cs"/>
                        </a:rPr>
                        <a:t> </a:t>
                      </a:r>
                      <a:r>
                        <a:rPr kumimoji="0" lang="en-US" altLang="zh-CN" sz="1600" b="1" i="0" u="none" strike="noStrike" kern="1200" cap="none" normalizeH="0" baseline="0" dirty="0">
                          <a:ln>
                            <a:noFill/>
                          </a:ln>
                          <a:solidFill>
                            <a:schemeClr val="bg1"/>
                          </a:solidFill>
                          <a:effectLst/>
                          <a:latin typeface="Arial" panose="020B0604020202020204" pitchFamily="34" charset="0"/>
                          <a:ea typeface="宋体" pitchFamily="2" charset="-122"/>
                          <a:cs typeface="+mn-cs"/>
                        </a:rPr>
                        <a:t>Server</a:t>
                      </a:r>
                    </a:p>
                  </a:txBody>
                  <a:tcPr marL="55594" marR="55594" marT="69499" marB="69499" anchor="ctr" horzOverflow="overflow">
                    <a:lnL>
                      <a:noFill/>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a:noFill/>
                    </a:lnB>
                    <a:lnTlToBr>
                      <a:noFill/>
                    </a:lnTlToBr>
                    <a:lnBlToTr>
                      <a:noFill/>
                    </a:lnBlToTr>
                    <a:solidFill>
                      <a:schemeClr val="accent2"/>
                    </a:solidFill>
                  </a:tcPr>
                </a:tc>
                <a:extLst>
                  <a:ext uri="{0D108BD9-81ED-4DB2-BD59-A6C34878D82A}">
                    <a16:rowId xmlns:a16="http://schemas.microsoft.com/office/drawing/2014/main" xmlns="" val="10000"/>
                  </a:ext>
                </a:extLst>
              </a:tr>
              <a:tr h="382891">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itchFamily="2" charset="-122"/>
                        </a:rPr>
                        <a:t>TINYINT</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9" marB="69499" horzOverflow="overflow">
                    <a:lnL>
                      <a:noFill/>
                    </a:lnL>
                    <a:lnR>
                      <a:noFill/>
                    </a:lnR>
                    <a:lnT>
                      <a:noFill/>
                    </a:lnT>
                    <a:lnB>
                      <a:noFill/>
                    </a:lnB>
                    <a:lnTlToBr>
                      <a:noFill/>
                    </a:lnTlToBr>
                    <a:lnBlToTr>
                      <a:noFill/>
                    </a:lnBlToTr>
                    <a:no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itchFamily="2" charset="-122"/>
                        </a:rPr>
                        <a:t>byte</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9" marB="69499" horzOverflow="overflow">
                    <a:lnL>
                      <a:noFill/>
                    </a:lnL>
                    <a:lnR>
                      <a:noFill/>
                    </a:lnR>
                    <a:lnT>
                      <a:noFill/>
                    </a:lnT>
                    <a:lnB>
                      <a:noFill/>
                    </a:lnB>
                    <a:lnTlToBr>
                      <a:noFill/>
                    </a:lnTlToBr>
                    <a:lnBlToTr>
                      <a:noFill/>
                    </a:lnBlToTr>
                    <a:no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itchFamily="2" charset="-122"/>
                        </a:rPr>
                        <a:t>SMALLINT</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9" marB="69499" horzOverflow="overflow">
                    <a:lnL>
                      <a:noFill/>
                    </a:lnL>
                    <a:lnR w="9525" cap="flat" cmpd="sng" algn="ctr">
                      <a:no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itchFamily="2" charset="-122"/>
                        </a:rPr>
                        <a:t>TINYINT</a:t>
                      </a:r>
                      <a:endParaRPr kumimoji="0" lang="en-US" altLang="zh-CN" sz="1600" b="1" i="0" u="none" strike="noStrike" kern="1200" cap="none" normalizeH="0" baseline="0" dirty="0">
                        <a:ln>
                          <a:noFill/>
                        </a:ln>
                        <a:solidFill>
                          <a:schemeClr val="tx1"/>
                        </a:solidFill>
                        <a:effectLst/>
                        <a:latin typeface="Arial" panose="020B0604020202020204" pitchFamily="34" charset="0"/>
                        <a:ea typeface="宋体" pitchFamily="2" charset="-122"/>
                        <a:cs typeface="+mn-cs"/>
                      </a:endParaRPr>
                    </a:p>
                  </a:txBody>
                  <a:tcPr marL="55594" marR="55594" marT="69499" marB="69499" horzOverflow="overflow">
                    <a:lnL>
                      <a:noFill/>
                    </a:lnL>
                    <a:lnR w="9525" cap="flat" cmpd="sng" algn="ctr">
                      <a:solidFill>
                        <a:srgbClr val="2F2F98"/>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1"/>
                  </a:ext>
                </a:extLst>
              </a:tr>
              <a:tr h="382891">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itchFamily="2" charset="-122"/>
                        </a:rPr>
                        <a:t>SMALLINT</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9" marB="69499" horzOverflow="overflow">
                    <a:lnL>
                      <a:noFill/>
                    </a:lnL>
                    <a:lnR>
                      <a:noFill/>
                    </a:lnR>
                    <a:lnT>
                      <a:noFill/>
                    </a:lnT>
                    <a:lnB>
                      <a:noFill/>
                    </a:lnB>
                    <a:lnTlToBr>
                      <a:noFill/>
                    </a:lnTlToBr>
                    <a:lnBlToTr>
                      <a:noFill/>
                    </a:lnBlToTr>
                    <a:no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itchFamily="2" charset="-122"/>
                        </a:rPr>
                        <a:t>short</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9" marB="69499" horzOverflow="overflow">
                    <a:lnL>
                      <a:noFill/>
                    </a:lnL>
                    <a:lnR>
                      <a:noFill/>
                    </a:lnR>
                    <a:lnT>
                      <a:noFill/>
                    </a:lnT>
                    <a:lnB>
                      <a:noFill/>
                    </a:lnB>
                    <a:lnTlToBr>
                      <a:noFill/>
                    </a:lnTlToBr>
                    <a:lnBlToTr>
                      <a:noFill/>
                    </a:lnBlToTr>
                    <a:no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itchFamily="2" charset="-122"/>
                        </a:rPr>
                        <a:t>SMALLINT</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9" marB="69499" horzOverflow="overflow">
                    <a:lnL>
                      <a:noFill/>
                    </a:lnL>
                    <a:lnR w="9525" cap="flat" cmpd="sng" algn="ctr">
                      <a:no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itchFamily="2" charset="-122"/>
                        </a:rPr>
                        <a:t>SMALLINT</a:t>
                      </a:r>
                      <a:endParaRPr kumimoji="0" lang="en-US" altLang="zh-CN" sz="1600" b="1" i="0" u="none" strike="noStrike" kern="1200" cap="none" normalizeH="0" baseline="0" dirty="0">
                        <a:ln>
                          <a:noFill/>
                        </a:ln>
                        <a:solidFill>
                          <a:schemeClr val="tx1"/>
                        </a:solidFill>
                        <a:effectLst/>
                        <a:latin typeface="Arial" panose="020B0604020202020204" pitchFamily="34" charset="0"/>
                        <a:ea typeface="宋体" pitchFamily="2" charset="-122"/>
                        <a:cs typeface="+mn-cs"/>
                      </a:endParaRPr>
                    </a:p>
                  </a:txBody>
                  <a:tcPr marL="55594" marR="55594" marT="69499" marB="69499" horzOverflow="overflow">
                    <a:lnL>
                      <a:noFill/>
                    </a:lnL>
                    <a:lnR w="9525" cap="flat" cmpd="sng" algn="ctr">
                      <a:solidFill>
                        <a:srgbClr val="2F2F98"/>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2"/>
                  </a:ext>
                </a:extLst>
              </a:tr>
              <a:tr h="382891">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itchFamily="2" charset="-122"/>
                        </a:rPr>
                        <a:t>INTEGER</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9" marB="69499" horzOverflow="overflow">
                    <a:lnL>
                      <a:noFill/>
                    </a:lnL>
                    <a:lnR>
                      <a:noFill/>
                    </a:lnR>
                    <a:lnT>
                      <a:noFill/>
                    </a:lnT>
                    <a:lnB w="9525" cap="flat" cmpd="sng" algn="ctr">
                      <a:no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err="1">
                          <a:ln>
                            <a:noFill/>
                          </a:ln>
                          <a:solidFill>
                            <a:schemeClr val="tx1"/>
                          </a:solidFill>
                          <a:effectLst/>
                          <a:latin typeface="Arial" panose="020B0604020202020204" pitchFamily="34" charset="0"/>
                          <a:ea typeface="宋体" pitchFamily="2" charset="-122"/>
                        </a:rPr>
                        <a:t>int</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9" marB="69499" horzOverflow="overflow">
                    <a:lnL>
                      <a:noFill/>
                    </a:lnL>
                    <a:lnR>
                      <a:noFill/>
                    </a:lnR>
                    <a:lnT>
                      <a:noFill/>
                    </a:lnT>
                    <a:lnB w="9525" cap="flat" cmpd="sng" algn="ctr">
                      <a:noFill/>
                      <a:prstDash val="solid"/>
                      <a:round/>
                      <a:headEnd type="none" w="med" len="med"/>
                      <a:tailEnd type="none" w="med" len="med"/>
                    </a:lnB>
                    <a:lnTlToBr>
                      <a:noFill/>
                    </a:lnTlToBr>
                    <a:lnBlToTr>
                      <a:noFill/>
                    </a:lnBlToTr>
                    <a:no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itchFamily="2" charset="-122"/>
                        </a:rPr>
                        <a:t>INTEGER</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9" marB="69499" horzOverflow="overflow">
                    <a:lnL>
                      <a:noFill/>
                    </a:lnL>
                    <a:lnR w="9525" cap="flat" cmpd="sng" algn="ctr">
                      <a:noFill/>
                      <a:prstDash val="solid"/>
                      <a:round/>
                      <a:headEnd type="none" w="med" len="med"/>
                      <a:tailEnd type="none" w="med" len="med"/>
                    </a:lnR>
                    <a:lnT>
                      <a:noFill/>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itchFamily="2" charset="-122"/>
                        </a:rPr>
                        <a:t>INTEGER</a:t>
                      </a:r>
                      <a:endParaRPr kumimoji="0" lang="en-US" altLang="zh-CN" sz="1600" b="1" i="0" u="none" strike="noStrike" kern="1200" cap="none" normalizeH="0" baseline="0" dirty="0">
                        <a:ln>
                          <a:noFill/>
                        </a:ln>
                        <a:solidFill>
                          <a:schemeClr val="tx1"/>
                        </a:solidFill>
                        <a:effectLst/>
                        <a:latin typeface="Arial" panose="020B0604020202020204" pitchFamily="34" charset="0"/>
                        <a:ea typeface="宋体" pitchFamily="2" charset="-122"/>
                        <a:cs typeface="+mn-cs"/>
                      </a:endParaRPr>
                    </a:p>
                  </a:txBody>
                  <a:tcPr marL="55594" marR="55594" marT="69499" marB="69499" horzOverflow="overflow">
                    <a:lnL>
                      <a:noFill/>
                    </a:lnL>
                    <a:lnR w="9525" cap="flat" cmpd="sng" algn="ctr">
                      <a:solidFill>
                        <a:srgbClr val="2F2F98"/>
                      </a:solidFill>
                      <a:prstDash val="solid"/>
                      <a:round/>
                      <a:headEnd type="none" w="med" len="med"/>
                      <a:tailEnd type="none" w="med" len="med"/>
                    </a:lnR>
                    <a:lnT>
                      <a:noFill/>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13378">
                <a:tc>
                  <a:txBody>
                    <a:bodyPr/>
                    <a:lstStyle/>
                    <a:p>
                      <a:r>
                        <a:rPr lang="en-US" altLang="zh-CN" sz="1800" b="1" dirty="0"/>
                        <a:t>BIGINT</a:t>
                      </a:r>
                      <a:endParaRPr lang="zh-CN" altLang="en-US" sz="1800" b="1" dirty="0"/>
                    </a:p>
                  </a:txBody>
                  <a:tcPr marL="55594" marR="55594" marT="69499" marB="69499" horzOverflow="overflow">
                    <a:lnL>
                      <a:noFill/>
                    </a:lnL>
                    <a:lnR>
                      <a:noFill/>
                    </a:lnR>
                    <a:lnT>
                      <a:noFill/>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GB" altLang="zh-CN" sz="1800" b="1" i="0" u="none" strike="noStrike" kern="1200" cap="none" normalizeH="0" baseline="0" dirty="0">
                          <a:ln>
                            <a:noFill/>
                          </a:ln>
                          <a:solidFill>
                            <a:schemeClr val="tx1"/>
                          </a:solidFill>
                          <a:effectLst/>
                          <a:latin typeface="+mn-lt"/>
                          <a:ea typeface="+mn-ea"/>
                          <a:cs typeface="+mn-cs"/>
                        </a:rPr>
                        <a:t>long</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9" marB="69499" horzOverflow="overflow">
                    <a:lnL>
                      <a:noFill/>
                    </a:lnL>
                    <a:lnR>
                      <a:noFill/>
                    </a:lnR>
                    <a:lnT>
                      <a:noFill/>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lang="en-GB" altLang="zh-CN" sz="1600" b="1" i="0" kern="1200" dirty="0">
                          <a:solidFill>
                            <a:schemeClr val="tx1"/>
                          </a:solidFill>
                          <a:effectLst/>
                          <a:latin typeface="+mn-lt"/>
                          <a:ea typeface="+mn-ea"/>
                          <a:cs typeface="+mn-cs"/>
                        </a:rPr>
                        <a:t>NUMBER</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9" marB="69499" horzOverflow="overflow">
                    <a:lnL>
                      <a:noFill/>
                    </a:lnL>
                    <a:lnR w="9525" cap="flat" cmpd="sng" algn="ctr">
                      <a:noFill/>
                      <a:prstDash val="solid"/>
                      <a:round/>
                      <a:headEnd type="none" w="med" len="med"/>
                      <a:tailEnd type="none" w="med" len="med"/>
                    </a:lnR>
                    <a:lnT>
                      <a:noFill/>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lang="en-GB" altLang="zh-CN" sz="1800" b="1" i="0" kern="1200" dirty="0">
                          <a:solidFill>
                            <a:schemeClr val="tx1"/>
                          </a:solidFill>
                          <a:effectLst/>
                          <a:latin typeface="+mn-lt"/>
                          <a:ea typeface="+mn-ea"/>
                          <a:cs typeface="+mn-cs"/>
                        </a:rPr>
                        <a:t>NUMERIC</a:t>
                      </a:r>
                      <a:endParaRPr kumimoji="0" lang="en-US" altLang="zh-CN" sz="1600" b="1" i="0" u="none" strike="noStrike" kern="1200" cap="none" normalizeH="0" baseline="0" dirty="0">
                        <a:ln>
                          <a:noFill/>
                        </a:ln>
                        <a:solidFill>
                          <a:schemeClr val="tx1"/>
                        </a:solidFill>
                        <a:effectLst/>
                        <a:latin typeface="Arial" panose="020B0604020202020204" pitchFamily="34" charset="0"/>
                        <a:ea typeface="宋体" pitchFamily="2" charset="-122"/>
                        <a:cs typeface="+mn-cs"/>
                      </a:endParaRPr>
                    </a:p>
                  </a:txBody>
                  <a:tcPr marL="55594" marR="55594" marT="69499" marB="69499" horzOverflow="overflow">
                    <a:lnL>
                      <a:noFill/>
                    </a:lnL>
                    <a:lnR w="9525" cap="flat" cmpd="sng" algn="ctr">
                      <a:solidFill>
                        <a:srgbClr val="2F2F98"/>
                      </a:solidFill>
                      <a:prstDash val="solid"/>
                      <a:round/>
                      <a:headEnd type="none" w="med" len="med"/>
                      <a:tailEnd type="none" w="med" len="med"/>
                    </a:lnR>
                    <a:lnT>
                      <a:noFill/>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82891">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rPr>
                        <a:t>REAL</a:t>
                      </a:r>
                    </a:p>
                  </a:txBody>
                  <a:tcPr marL="55594" marR="55594" marT="69499" marB="69499" horzOverflow="overflow">
                    <a:lnL>
                      <a:noFill/>
                    </a:lnL>
                    <a:lnR>
                      <a:noFill/>
                    </a:lnR>
                    <a:lnT>
                      <a:noFill/>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rPr>
                        <a:t>REAL</a:t>
                      </a:r>
                    </a:p>
                  </a:txBody>
                  <a:tcPr marL="55594" marR="55594" marT="69499" marB="69499" horzOverflow="overflow">
                    <a:lnL>
                      <a:noFill/>
                    </a:lnL>
                    <a:lnR>
                      <a:noFill/>
                    </a:lnR>
                    <a:lnT>
                      <a:noFill/>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rPr>
                        <a:t>REAL</a:t>
                      </a:r>
                    </a:p>
                  </a:txBody>
                  <a:tcPr marL="55594" marR="55594" marT="69499" marB="69499" horzOverflow="overflow">
                    <a:lnL>
                      <a:noFill/>
                    </a:lnL>
                    <a:lnR w="9525" cap="flat" cmpd="sng" algn="ctr">
                      <a:noFill/>
                      <a:prstDash val="solid"/>
                      <a:round/>
                      <a:headEnd type="none" w="med" len="med"/>
                      <a:tailEnd type="none" w="med" len="med"/>
                    </a:lnR>
                    <a:lnT>
                      <a:noFill/>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rPr>
                        <a:t>REAL</a:t>
                      </a:r>
                      <a:endParaRPr kumimoji="0" lang="en-US" altLang="zh-CN" sz="1600" b="1" i="0" u="none" strike="noStrike" kern="1200" cap="none" normalizeH="0" baseline="0" dirty="0">
                        <a:ln>
                          <a:noFill/>
                        </a:ln>
                        <a:solidFill>
                          <a:schemeClr val="tx1"/>
                        </a:solidFill>
                        <a:effectLst/>
                        <a:latin typeface="Arial" panose="020B0604020202020204" pitchFamily="34" charset="0"/>
                        <a:ea typeface="宋体" pitchFamily="2" charset="-122"/>
                        <a:cs typeface="+mn-cs"/>
                      </a:endParaRPr>
                    </a:p>
                  </a:txBody>
                  <a:tcPr marL="55594" marR="55594" marT="69499" marB="69499" horzOverflow="overflow">
                    <a:lnL>
                      <a:noFill/>
                    </a:lnL>
                    <a:lnR w="9525" cap="flat" cmpd="sng" algn="ctr">
                      <a:solidFill>
                        <a:srgbClr val="2F2F98"/>
                      </a:solidFill>
                      <a:prstDash val="solid"/>
                      <a:round/>
                      <a:headEnd type="none" w="med" len="med"/>
                      <a:tailEnd type="none" w="med" len="med"/>
                    </a:lnR>
                    <a:lnT>
                      <a:noFill/>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626784">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rPr>
                        <a:t>DOUBLE</a:t>
                      </a:r>
                    </a:p>
                  </a:txBody>
                  <a:tcPr marL="55594" marR="55594" marT="69499" marB="69499" horzOverflow="overflow">
                    <a:lnL>
                      <a:noFill/>
                    </a:lnL>
                    <a:lnR>
                      <a:noFill/>
                    </a:lnR>
                    <a:lnT>
                      <a:noFill/>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Arial" panose="020B0604020202020204" pitchFamily="34" charset="0"/>
                          <a:ea typeface="宋体" pitchFamily="2" charset="-122"/>
                        </a:rPr>
                        <a:t>double</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9" marB="69499" horzOverflow="overflow">
                    <a:lnL>
                      <a:noFill/>
                    </a:lnL>
                    <a:lnR>
                      <a:noFill/>
                    </a:lnR>
                    <a:lnT>
                      <a:noFill/>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rPr>
                        <a:t>DOUBLE PRECISION</a:t>
                      </a:r>
                    </a:p>
                  </a:txBody>
                  <a:tcPr marL="55594" marR="55594" marT="69499" marB="69499" horzOverflow="overflow">
                    <a:lnL>
                      <a:noFill/>
                    </a:lnL>
                    <a:lnR w="9525" cap="flat" cmpd="sng" algn="ctr">
                      <a:noFill/>
                      <a:prstDash val="solid"/>
                      <a:round/>
                      <a:headEnd type="none" w="med" len="med"/>
                      <a:tailEnd type="none" w="med" len="med"/>
                    </a:lnR>
                    <a:lnT>
                      <a:noFill/>
                    </a:lnT>
                    <a:lnB w="952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kern="1200" cap="none" normalizeH="0" baseline="0" dirty="0">
                          <a:ln>
                            <a:noFill/>
                          </a:ln>
                          <a:solidFill>
                            <a:schemeClr val="tx1"/>
                          </a:solidFill>
                          <a:effectLst/>
                          <a:latin typeface="Arial" panose="020B0604020202020204" pitchFamily="34" charset="0"/>
                          <a:ea typeface="宋体" pitchFamily="2" charset="-122"/>
                          <a:cs typeface="+mn-cs"/>
                        </a:rPr>
                        <a:t>FLOAT</a:t>
                      </a:r>
                    </a:p>
                  </a:txBody>
                  <a:tcPr marL="55594" marR="55594" marT="69499" marB="69499" horzOverflow="overflow">
                    <a:lnL>
                      <a:noFill/>
                    </a:lnL>
                    <a:lnR w="9525" cap="flat" cmpd="sng" algn="ctr">
                      <a:solidFill>
                        <a:srgbClr val="2F2F98"/>
                      </a:solidFill>
                      <a:prstDash val="solid"/>
                      <a:round/>
                      <a:headEnd type="none" w="med" len="med"/>
                      <a:tailEnd type="none" w="med" len="med"/>
                    </a:lnR>
                    <a:lnT>
                      <a:noFill/>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382891">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rPr>
                        <a:t>DECIMAL(</a:t>
                      </a:r>
                      <a:r>
                        <a:rPr kumimoji="0" lang="en-US" altLang="zh-CN" sz="1600" b="1" i="0" u="none" strike="noStrike" cap="none" normalizeH="0" baseline="0" dirty="0" err="1">
                          <a:ln>
                            <a:noFill/>
                          </a:ln>
                          <a:solidFill>
                            <a:srgbClr val="2A2A2A"/>
                          </a:solidFill>
                          <a:effectLst/>
                          <a:latin typeface="Arial" panose="020B0604020202020204" pitchFamily="34" charset="0"/>
                          <a:ea typeface="宋体" pitchFamily="2" charset="-122"/>
                        </a:rPr>
                        <a:t>p,s</a:t>
                      </a:r>
                      <a:r>
                        <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rPr>
                        <a:t>)</a:t>
                      </a:r>
                    </a:p>
                  </a:txBody>
                  <a:tcPr marL="55594" marR="55594" marT="69499" marB="69499" horzOverflow="overflow">
                    <a:lnL>
                      <a:noFill/>
                    </a:lnL>
                    <a:lnR>
                      <a:noFill/>
                    </a:lnR>
                    <a:lnT>
                      <a:noFill/>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defRPr/>
                      </a:pPr>
                      <a:r>
                        <a:rPr kumimoji="0" lang="en-US" altLang="zh-CN" sz="1600" b="1" i="0" u="none" strike="noStrike" cap="none" normalizeH="0" baseline="0" dirty="0" err="1">
                          <a:ln>
                            <a:noFill/>
                          </a:ln>
                          <a:solidFill>
                            <a:srgbClr val="2A2A2A"/>
                          </a:solidFill>
                          <a:effectLst/>
                          <a:latin typeface="Arial" panose="020B0604020202020204" pitchFamily="34" charset="0"/>
                          <a:ea typeface="宋体" pitchFamily="2" charset="-122"/>
                        </a:rPr>
                        <a:t>java.math.BigDecimal</a:t>
                      </a:r>
                      <a:endPar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endParaRPr>
                    </a:p>
                  </a:txBody>
                  <a:tcPr marL="55594" marR="55594" marT="69499" marB="69499" horzOverflow="overflow">
                    <a:lnL>
                      <a:noFill/>
                    </a:lnL>
                    <a:lnR>
                      <a:noFill/>
                    </a:lnR>
                    <a:lnT>
                      <a:noFill/>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rPr>
                        <a:t>NUMBER(</a:t>
                      </a:r>
                      <a:r>
                        <a:rPr kumimoji="0" lang="en-US" altLang="zh-CN" sz="1600" b="1" i="0" u="none" strike="noStrike" cap="none" normalizeH="0" baseline="0" dirty="0" err="1">
                          <a:ln>
                            <a:noFill/>
                          </a:ln>
                          <a:solidFill>
                            <a:srgbClr val="2A2A2A"/>
                          </a:solidFill>
                          <a:effectLst/>
                          <a:latin typeface="Arial" panose="020B0604020202020204" pitchFamily="34" charset="0"/>
                          <a:ea typeface="宋体" pitchFamily="2" charset="-122"/>
                        </a:rPr>
                        <a:t>p,s</a:t>
                      </a:r>
                      <a:r>
                        <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rPr>
                        <a:t>)</a:t>
                      </a:r>
                    </a:p>
                  </a:txBody>
                  <a:tcPr marL="55594" marR="55594" marT="69499" marB="69499" horzOverflow="overflow">
                    <a:lnL>
                      <a:noFill/>
                    </a:lnL>
                    <a:lnR w="9525" cap="flat" cmpd="sng" algn="ctr">
                      <a:noFill/>
                      <a:prstDash val="solid"/>
                      <a:round/>
                      <a:headEnd type="none" w="med" len="med"/>
                      <a:tailEnd type="none" w="med" len="med"/>
                    </a:lnR>
                    <a:lnT>
                      <a:noFill/>
                    </a:lnT>
                    <a:lnB w="9525" cap="flat" cmpd="sng" algn="ctr">
                      <a:solidFill>
                        <a:srgbClr val="2F2F9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defRPr/>
                      </a:pPr>
                      <a:r>
                        <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rPr>
                        <a:t>DECIMAL(</a:t>
                      </a:r>
                      <a:r>
                        <a:rPr kumimoji="0" lang="en-US" altLang="zh-CN" sz="1600" b="1" i="0" u="none" strike="noStrike" cap="none" normalizeH="0" baseline="0" dirty="0" err="1">
                          <a:ln>
                            <a:noFill/>
                          </a:ln>
                          <a:solidFill>
                            <a:srgbClr val="2A2A2A"/>
                          </a:solidFill>
                          <a:effectLst/>
                          <a:latin typeface="Arial" panose="020B0604020202020204" pitchFamily="34" charset="0"/>
                          <a:ea typeface="宋体" pitchFamily="2" charset="-122"/>
                        </a:rPr>
                        <a:t>p,s</a:t>
                      </a:r>
                      <a:r>
                        <a:rPr kumimoji="0" lang="en-US" altLang="zh-CN" sz="1600" b="1" i="0" u="none" strike="noStrike" cap="none" normalizeH="0" baseline="0" dirty="0">
                          <a:ln>
                            <a:noFill/>
                          </a:ln>
                          <a:solidFill>
                            <a:srgbClr val="2A2A2A"/>
                          </a:solidFill>
                          <a:effectLst/>
                          <a:latin typeface="Arial" panose="020B0604020202020204" pitchFamily="34" charset="0"/>
                          <a:ea typeface="宋体" pitchFamily="2" charset="-122"/>
                        </a:rPr>
                        <a:t>)</a:t>
                      </a:r>
                    </a:p>
                  </a:txBody>
                  <a:tcPr marL="55594" marR="55594" marT="69499" marB="69499" horzOverflow="overflow">
                    <a:lnL>
                      <a:noFill/>
                    </a:lnL>
                    <a:lnR w="9525" cap="flat" cmpd="sng" algn="ctr">
                      <a:solidFill>
                        <a:srgbClr val="2F2F98"/>
                      </a:solidFill>
                      <a:prstDash val="solid"/>
                      <a:round/>
                      <a:headEnd type="none" w="med" len="med"/>
                      <a:tailEnd type="none" w="med" len="med"/>
                    </a:lnR>
                    <a:lnT>
                      <a:noFill/>
                    </a:lnT>
                    <a:lnB w="9525" cap="flat" cmpd="sng" algn="ctr">
                      <a:solidFill>
                        <a:srgbClr val="2F2F9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bl>
          </a:graphicData>
        </a:graphic>
      </p:graphicFrame>
      <p:sp>
        <p:nvSpPr>
          <p:cNvPr id="99365" name="标题 1"/>
          <p:cNvSpPr txBox="1"/>
          <p:nvPr/>
        </p:nvSpPr>
        <p:spPr bwMode="auto">
          <a:xfrm>
            <a:off x="179388" y="-23813"/>
            <a:ext cx="8713787" cy="84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lgn="ctr">
              <a:spcBef>
                <a:spcPct val="0"/>
              </a:spcBef>
              <a:buSzTx/>
              <a:buFontTx/>
              <a:buNone/>
            </a:pPr>
            <a:r>
              <a:rPr lang="en-US" altLang="zh-CN" sz="2400">
                <a:solidFill>
                  <a:schemeClr val="bg1"/>
                </a:solidFill>
              </a:rPr>
              <a:t>JDBC</a:t>
            </a:r>
            <a:r>
              <a:rPr lang="zh-CN" altLang="en-US" sz="2400">
                <a:solidFill>
                  <a:schemeClr val="bg1"/>
                </a:solidFill>
              </a:rPr>
              <a:t>中</a:t>
            </a:r>
            <a:r>
              <a:rPr lang="en-US" altLang="zh-CN" sz="2400">
                <a:solidFill>
                  <a:schemeClr val="bg1"/>
                </a:solidFill>
              </a:rPr>
              <a:t>SQL</a:t>
            </a:r>
            <a:r>
              <a:rPr lang="zh-CN" altLang="en-US" sz="2400">
                <a:solidFill>
                  <a:schemeClr val="bg1"/>
                </a:solidFill>
              </a:rPr>
              <a:t>与</a:t>
            </a:r>
            <a:r>
              <a:rPr lang="en-US" altLang="zh-CN" sz="2400">
                <a:solidFill>
                  <a:schemeClr val="bg1"/>
                </a:solidFill>
              </a:rPr>
              <a:t>Java</a:t>
            </a:r>
            <a:r>
              <a:rPr lang="zh-CN" altLang="en-US" sz="2400">
                <a:solidFill>
                  <a:schemeClr val="bg1"/>
                </a:solidFill>
              </a:rPr>
              <a:t>数据类型之间的对应关系</a:t>
            </a:r>
            <a:endParaRPr lang="zh-CN" altLang="zh-CN" sz="2400">
              <a:solidFill>
                <a:schemeClr val="bg1"/>
              </a:solidFill>
            </a:endParaRPr>
          </a:p>
        </p:txBody>
      </p:sp>
      <p:sp>
        <p:nvSpPr>
          <p:cNvPr id="5" name="矩形 3"/>
          <p:cNvSpPr>
            <a:spLocks noChangeArrowheads="1"/>
          </p:cNvSpPr>
          <p:nvPr/>
        </p:nvSpPr>
        <p:spPr bwMode="auto">
          <a:xfrm>
            <a:off x="185738" y="4465638"/>
            <a:ext cx="9066782" cy="338554"/>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endParaRPr lang="zh-CN" altLang="en-US" sz="1600"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标题 1"/>
          <p:cNvSpPr>
            <a:spLocks noGrp="1" noChangeArrowheads="1"/>
          </p:cNvSpPr>
          <p:nvPr>
            <p:ph type="title" idx="4294967295"/>
          </p:nvPr>
        </p:nvSpPr>
        <p:spPr/>
        <p:txBody>
          <a:bodyPr/>
          <a:lstStyle/>
          <a:p>
            <a:r>
              <a:rPr lang="zh-CN" altLang="en-US"/>
              <a:t>间接先修课的</a:t>
            </a:r>
            <a:r>
              <a:rPr lang="en-US" altLang="zh-CN"/>
              <a:t>SQL</a:t>
            </a:r>
            <a:r>
              <a:rPr lang="zh-CN" altLang="en-US"/>
              <a:t>语句表达</a:t>
            </a:r>
          </a:p>
        </p:txBody>
      </p:sp>
      <p:sp>
        <p:nvSpPr>
          <p:cNvPr id="10242" name="内容占位符 2"/>
          <p:cNvSpPr>
            <a:spLocks noGrp="1" noChangeArrowheads="1"/>
          </p:cNvSpPr>
          <p:nvPr>
            <p:ph idx="4294967295"/>
          </p:nvPr>
        </p:nvSpPr>
        <p:spPr>
          <a:xfrm>
            <a:off x="395288" y="627534"/>
            <a:ext cx="8497887" cy="3923829"/>
          </a:xfrm>
        </p:spPr>
        <p:txBody>
          <a:bodyPr/>
          <a:lstStyle/>
          <a:p>
            <a:pPr>
              <a:lnSpc>
                <a:spcPct val="120000"/>
              </a:lnSpc>
            </a:pPr>
            <a:r>
              <a:rPr lang="zh-CN" altLang="en-US" dirty="0"/>
              <a:t>如何查询间接先修课：递归执行</a:t>
            </a:r>
          </a:p>
        </p:txBody>
      </p:sp>
      <p:sp>
        <p:nvSpPr>
          <p:cNvPr id="10248" name="文本框 12"/>
          <p:cNvSpPr txBox="1">
            <a:spLocks noChangeArrowheads="1"/>
          </p:cNvSpPr>
          <p:nvPr/>
        </p:nvSpPr>
        <p:spPr bwMode="auto">
          <a:xfrm>
            <a:off x="431800" y="1203598"/>
            <a:ext cx="8424862"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marL="285750" indent="-285750">
              <a:spcBef>
                <a:spcPct val="0"/>
              </a:spcBef>
              <a:buSzTx/>
            </a:pPr>
            <a:r>
              <a:rPr lang="zh-CN" altLang="en-US" sz="1800" dirty="0"/>
              <a:t>在第 </a:t>
            </a:r>
            <a:r>
              <a:rPr lang="en-US" altLang="zh-CN" sz="1800" dirty="0"/>
              <a:t>2</a:t>
            </a:r>
            <a:r>
              <a:rPr lang="zh-CN" altLang="en-US" sz="1800" dirty="0"/>
              <a:t>章图</a:t>
            </a:r>
            <a:r>
              <a:rPr lang="en-US" altLang="zh-CN" sz="1800" dirty="0"/>
              <a:t>2.1</a:t>
            </a:r>
            <a:r>
              <a:rPr lang="zh-CN" altLang="en-US" sz="1800" dirty="0"/>
              <a:t>所示的</a:t>
            </a:r>
            <a:r>
              <a:rPr lang="en" altLang="zh-CN" sz="1800" dirty="0"/>
              <a:t>Course </a:t>
            </a:r>
            <a:r>
              <a:rPr lang="zh-CN" altLang="en-US" sz="1800" dirty="0"/>
              <a:t>表中，执行步骤</a:t>
            </a:r>
            <a:r>
              <a:rPr lang="en-US" altLang="zh-CN" sz="1800" dirty="0"/>
              <a:t>1</a:t>
            </a:r>
            <a:r>
              <a:rPr lang="zh-CN" altLang="en-US" sz="1800" dirty="0"/>
              <a:t>，找出“数据库系统概论”课程的直接先修课“数据结构”，即为</a:t>
            </a:r>
            <a:r>
              <a:rPr lang="en" altLang="zh-CN" sz="1800" dirty="0"/>
              <a:t>L[1</a:t>
            </a:r>
            <a:r>
              <a:rPr lang="en" altLang="zh-CN" sz="1800" dirty="0" smtClean="0"/>
              <a:t>]</a:t>
            </a:r>
            <a:endParaRPr lang="en-US" altLang="zh-CN" sz="1800" dirty="0"/>
          </a:p>
          <a:p>
            <a:pPr marL="285750" indent="-285750">
              <a:spcBef>
                <a:spcPct val="0"/>
              </a:spcBef>
              <a:buSzTx/>
            </a:pPr>
            <a:r>
              <a:rPr lang="zh-CN" altLang="en-US" sz="1800" dirty="0"/>
              <a:t>执行步骤</a:t>
            </a:r>
            <a:r>
              <a:rPr lang="en-US" altLang="zh-CN" sz="1800" dirty="0"/>
              <a:t>2</a:t>
            </a:r>
            <a:r>
              <a:rPr lang="zh-CN" altLang="en-US" sz="1800" dirty="0"/>
              <a:t>，找出“数据结构”课程的先修课“程序设计基础与</a:t>
            </a:r>
            <a:r>
              <a:rPr lang="en" altLang="zh-CN" sz="1800" dirty="0"/>
              <a:t>C</a:t>
            </a:r>
            <a:r>
              <a:rPr lang="zh-CN" altLang="en-US" sz="1800" dirty="0"/>
              <a:t>语言”，即为</a:t>
            </a:r>
            <a:r>
              <a:rPr lang="en" altLang="zh-CN" sz="1800" dirty="0"/>
              <a:t>L[2</a:t>
            </a:r>
            <a:r>
              <a:rPr lang="en" altLang="zh-CN" sz="1800" dirty="0" smtClean="0"/>
              <a:t>]</a:t>
            </a:r>
            <a:endParaRPr lang="en-US" altLang="zh-CN" sz="1800" dirty="0"/>
          </a:p>
          <a:p>
            <a:pPr marL="285750" indent="-285750">
              <a:spcBef>
                <a:spcPct val="0"/>
              </a:spcBef>
              <a:buSzTx/>
            </a:pPr>
            <a:r>
              <a:rPr lang="zh-CN" altLang="en-US" sz="1800" dirty="0"/>
              <a:t>步骤</a:t>
            </a:r>
            <a:r>
              <a:rPr lang="en-US" altLang="zh-CN" sz="1800" dirty="0"/>
              <a:t>3</a:t>
            </a:r>
            <a:r>
              <a:rPr lang="zh-CN" altLang="en-US" sz="1800" dirty="0"/>
              <a:t>，找出“程序设计基础与</a:t>
            </a:r>
            <a:r>
              <a:rPr lang="en" altLang="zh-CN" sz="1800" dirty="0"/>
              <a:t>C</a:t>
            </a:r>
            <a:r>
              <a:rPr lang="zh-CN" altLang="en-US" sz="1800" dirty="0"/>
              <a:t>语言”的先修课，得到 </a:t>
            </a:r>
            <a:r>
              <a:rPr lang="en" altLang="zh-CN" sz="1800" dirty="0"/>
              <a:t>L[3</a:t>
            </a:r>
            <a:r>
              <a:rPr lang="en" altLang="zh-CN" sz="1800" dirty="0" smtClean="0"/>
              <a:t>]</a:t>
            </a:r>
            <a:endParaRPr lang="en-US" altLang="zh-CN" sz="1800" dirty="0"/>
          </a:p>
          <a:p>
            <a:pPr marL="285750" indent="-285750">
              <a:spcBef>
                <a:spcPct val="0"/>
              </a:spcBef>
              <a:buSzTx/>
            </a:pPr>
            <a:r>
              <a:rPr lang="zh-CN" altLang="en-US" sz="1800" dirty="0"/>
              <a:t>可以发现</a:t>
            </a:r>
            <a:r>
              <a:rPr lang="en" altLang="zh-CN" sz="1800" dirty="0"/>
              <a:t>L[3]</a:t>
            </a:r>
            <a:r>
              <a:rPr lang="zh-CN" altLang="en-US" sz="1800" dirty="0"/>
              <a:t>为空，递归查询结束。根据计算结果</a:t>
            </a:r>
            <a:r>
              <a:rPr lang="en" altLang="zh-CN" sz="1800" dirty="0"/>
              <a:t>L[1]UL[2]</a:t>
            </a:r>
            <a:r>
              <a:rPr lang="zh-CN" altLang="en" sz="1800" dirty="0"/>
              <a:t>，</a:t>
            </a:r>
            <a:r>
              <a:rPr lang="zh-CN" altLang="en-US" sz="1800" dirty="0"/>
              <a:t>任务</a:t>
            </a:r>
            <a:r>
              <a:rPr lang="en-US" altLang="zh-CN" sz="1800" dirty="0"/>
              <a:t>1</a:t>
            </a:r>
            <a:r>
              <a:rPr lang="zh-CN" altLang="en-US" sz="1800" dirty="0"/>
              <a:t>的输出如表</a:t>
            </a:r>
            <a:r>
              <a:rPr lang="en-US" altLang="zh-CN" sz="1800" dirty="0"/>
              <a:t>8.1</a:t>
            </a:r>
            <a:r>
              <a:rPr lang="zh-CN" altLang="en-US" sz="1800" dirty="0"/>
              <a:t>所</a:t>
            </a:r>
            <a:r>
              <a:rPr lang="zh-CN" altLang="en-US" sz="1800" dirty="0" smtClean="0"/>
              <a:t>示</a:t>
            </a:r>
            <a:endParaRPr lang="zh-CN" altLang="en-US" sz="1800" dirty="0"/>
          </a:p>
        </p:txBody>
      </p:sp>
      <p:sp>
        <p:nvSpPr>
          <p:cNvPr id="4" name="文本框 5">
            <a:extLst>
              <a:ext uri="{FF2B5EF4-FFF2-40B4-BE49-F238E27FC236}">
                <a16:creationId xmlns:a16="http://schemas.microsoft.com/office/drawing/2014/main" xmlns="" id="{D2E52D3E-14B4-F81A-F392-32D25C233E6C}"/>
              </a:ext>
            </a:extLst>
          </p:cNvPr>
          <p:cNvSpPr txBox="1">
            <a:spLocks noChangeArrowheads="1"/>
          </p:cNvSpPr>
          <p:nvPr/>
        </p:nvSpPr>
        <p:spPr bwMode="auto">
          <a:xfrm>
            <a:off x="3491880" y="4341433"/>
            <a:ext cx="25032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buChar char="l"/>
              <a:defRPr sz="22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buChar char="Ø"/>
              <a:defRPr sz="2000"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itchFamily="2" charset="-122"/>
              </a:defRPr>
            </a:lvl9pPr>
          </a:lstStyle>
          <a:p>
            <a:pPr>
              <a:spcBef>
                <a:spcPct val="0"/>
              </a:spcBef>
              <a:buSzTx/>
              <a:buFontTx/>
              <a:buNone/>
            </a:pPr>
            <a:r>
              <a:rPr lang="zh-CN" altLang="en-US" sz="1600" dirty="0"/>
              <a:t>表</a:t>
            </a:r>
            <a:r>
              <a:rPr lang="en-US" altLang="zh-CN" sz="1600" dirty="0"/>
              <a:t>8.1</a:t>
            </a:r>
            <a:r>
              <a:rPr lang="zh-CN" altLang="en-US" sz="1600" dirty="0"/>
              <a:t> 任务</a:t>
            </a:r>
            <a:r>
              <a:rPr lang="en-US" altLang="zh-CN" sz="1600" dirty="0"/>
              <a:t>1</a:t>
            </a:r>
            <a:r>
              <a:rPr lang="zh-CN" altLang="en-US" sz="1600" dirty="0"/>
              <a:t>的输出结果</a:t>
            </a:r>
          </a:p>
        </p:txBody>
      </p:sp>
      <p:graphicFrame>
        <p:nvGraphicFramePr>
          <p:cNvPr id="5" name="表格 2">
            <a:extLst>
              <a:ext uri="{FF2B5EF4-FFF2-40B4-BE49-F238E27FC236}">
                <a16:creationId xmlns:a16="http://schemas.microsoft.com/office/drawing/2014/main" xmlns="" id="{A862C6C9-E937-CB92-AB91-F4CEBC663C3D}"/>
              </a:ext>
            </a:extLst>
          </p:cNvPr>
          <p:cNvGraphicFramePr>
            <a:graphicFrameLocks noGrp="1"/>
          </p:cNvGraphicFramePr>
          <p:nvPr>
            <p:extLst>
              <p:ext uri="{D42A27DB-BD31-4B8C-83A1-F6EECF244321}">
                <p14:modId xmlns:p14="http://schemas.microsoft.com/office/powerpoint/2010/main" val="2666539702"/>
              </p:ext>
            </p:extLst>
          </p:nvPr>
        </p:nvGraphicFramePr>
        <p:xfrm>
          <a:off x="2763293" y="3104844"/>
          <a:ext cx="3960440" cy="1107965"/>
        </p:xfrm>
        <a:graphic>
          <a:graphicData uri="http://schemas.openxmlformats.org/drawingml/2006/table">
            <a:tbl>
              <a:tblPr/>
              <a:tblGrid>
                <a:gridCol w="1382670">
                  <a:extLst>
                    <a:ext uri="{9D8B030D-6E8A-4147-A177-3AD203B41FA5}">
                      <a16:colId xmlns:a16="http://schemas.microsoft.com/office/drawing/2014/main" xmlns="" val="20000"/>
                    </a:ext>
                  </a:extLst>
                </a:gridCol>
                <a:gridCol w="2577770">
                  <a:extLst>
                    <a:ext uri="{9D8B030D-6E8A-4147-A177-3AD203B41FA5}">
                      <a16:colId xmlns:a16="http://schemas.microsoft.com/office/drawing/2014/main" xmlns="" val="20004"/>
                    </a:ext>
                  </a:extLst>
                </a:gridCol>
              </a:tblGrid>
              <a:tr h="360455">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err="1">
                          <a:ln>
                            <a:noFill/>
                          </a:ln>
                          <a:solidFill>
                            <a:schemeClr val="accent4"/>
                          </a:solidFill>
                          <a:effectLst/>
                          <a:latin typeface="Arial" panose="020B0604020202020204" pitchFamily="34" charset="0"/>
                          <a:ea typeface="宋体" pitchFamily="2" charset="-122"/>
                        </a:rPr>
                        <a:t>Cpno</a:t>
                      </a:r>
                      <a:endParaRPr kumimoji="0" lang="zh-CN" altLang="en-US" sz="1800" b="1" i="0" u="none" strike="noStrike" cap="none" normalizeH="0" baseline="0" dirty="0">
                        <a:ln>
                          <a:noFill/>
                        </a:ln>
                        <a:solidFill>
                          <a:schemeClr val="accent4"/>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err="1">
                          <a:ln>
                            <a:noFill/>
                          </a:ln>
                          <a:solidFill>
                            <a:schemeClr val="accent4"/>
                          </a:solidFill>
                          <a:effectLst/>
                          <a:latin typeface="Arial" panose="020B0604020202020204" pitchFamily="34" charset="0"/>
                          <a:ea typeface="宋体" pitchFamily="2" charset="-122"/>
                        </a:rPr>
                        <a:t>Cname</a:t>
                      </a:r>
                      <a:endParaRPr kumimoji="0" lang="zh-CN" altLang="en-US" sz="1800" b="1" i="0" u="none" strike="noStrike" cap="none" normalizeH="0" baseline="0" dirty="0">
                        <a:ln>
                          <a:noFill/>
                        </a:ln>
                        <a:solidFill>
                          <a:schemeClr val="accent4"/>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16715">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Arial" panose="020B0604020202020204" pitchFamily="34" charset="0"/>
                          <a:ea typeface="宋体" pitchFamily="2" charset="-122"/>
                        </a:rPr>
                        <a:t>81002</a:t>
                      </a:r>
                      <a:endParaRPr kumimoji="0" lang="zh-CN" altLang="en-US" sz="18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000000"/>
                          </a:solidFill>
                          <a:effectLst/>
                          <a:latin typeface="Arial" panose="020B0604020202020204" pitchFamily="34" charset="0"/>
                          <a:ea typeface="宋体" pitchFamily="2" charset="-122"/>
                        </a:rPr>
                        <a:t>数据结构</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F3FA"/>
                    </a:solidFill>
                  </a:tcPr>
                </a:tc>
                <a:extLst>
                  <a:ext uri="{0D108BD9-81ED-4DB2-BD59-A6C34878D82A}">
                    <a16:rowId xmlns:a16="http://schemas.microsoft.com/office/drawing/2014/main" xmlns="" val="10001"/>
                  </a:ext>
                </a:extLst>
              </a:tr>
              <a:tr h="376489">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Arial" panose="020B0604020202020204" pitchFamily="34" charset="0"/>
                          <a:ea typeface="宋体" pitchFamily="2" charset="-122"/>
                        </a:rPr>
                        <a:t>81001</a:t>
                      </a:r>
                      <a:endParaRPr kumimoji="0" lang="zh-CN" altLang="en-US" sz="1800" b="1" i="0" u="none" strike="noStrike" cap="none" normalizeH="0" baseline="0" dirty="0">
                        <a:ln>
                          <a:noFill/>
                        </a:ln>
                        <a:solidFill>
                          <a:srgbClr val="000000"/>
                        </a:solidFill>
                        <a:effectLst/>
                        <a:latin typeface="Arial" panose="020B0604020202020204" pitchFamily="34" charset="0"/>
                        <a:ea typeface="宋体" pitchFamily="2" charset="-122"/>
                      </a:endParaRP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tc>
                  <a:txBody>
                    <a:bodyPr/>
                    <a:lstStyle>
                      <a:lvl1pPr>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000000"/>
                          </a:solidFill>
                          <a:effectLst/>
                          <a:latin typeface="Arial" panose="020B0604020202020204" pitchFamily="34" charset="0"/>
                          <a:ea typeface="宋体" pitchFamily="2" charset="-122"/>
                        </a:rPr>
                        <a:t>程序设计基础与</a:t>
                      </a:r>
                      <a:r>
                        <a:rPr kumimoji="0" lang="en-US" altLang="zh-CN" sz="1800" b="1" i="0" u="none" strike="noStrike" cap="none" normalizeH="0" baseline="0" dirty="0">
                          <a:ln>
                            <a:noFill/>
                          </a:ln>
                          <a:solidFill>
                            <a:srgbClr val="000000"/>
                          </a:solidFill>
                          <a:effectLst/>
                          <a:latin typeface="Arial" panose="020B0604020202020204" pitchFamily="34" charset="0"/>
                          <a:ea typeface="宋体" pitchFamily="2" charset="-122"/>
                        </a:rPr>
                        <a:t>C</a:t>
                      </a:r>
                      <a:r>
                        <a:rPr kumimoji="0" lang="zh-CN" altLang="en-US" sz="1800" b="1" i="0" u="none" strike="noStrike" cap="none" normalizeH="0" baseline="0" dirty="0">
                          <a:ln>
                            <a:noFill/>
                          </a:ln>
                          <a:solidFill>
                            <a:srgbClr val="000000"/>
                          </a:solidFill>
                          <a:effectLst/>
                          <a:latin typeface="Arial" panose="020B0604020202020204" pitchFamily="34" charset="0"/>
                          <a:ea typeface="宋体" pitchFamily="2" charset="-122"/>
                        </a:rPr>
                        <a:t>语言</a:t>
                      </a:r>
                    </a:p>
                  </a:txBody>
                  <a:tcPr marL="91430" marR="91430"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9FD"/>
                    </a:solidFill>
                  </a:tcPr>
                </a:tc>
                <a:extLst>
                  <a:ext uri="{0D108BD9-81ED-4DB2-BD59-A6C34878D82A}">
                    <a16:rowId xmlns:a16="http://schemas.microsoft.com/office/drawing/2014/main" xmlns="" val="10002"/>
                  </a:ext>
                </a:extLst>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标题 1"/>
          <p:cNvSpPr>
            <a:spLocks noGrp="1" noChangeArrowheads="1"/>
          </p:cNvSpPr>
          <p:nvPr>
            <p:ph type="title" idx="4294967295"/>
          </p:nvPr>
        </p:nvSpPr>
        <p:spPr/>
        <p:txBody>
          <a:bodyPr/>
          <a:lstStyle/>
          <a:p>
            <a:r>
              <a:rPr lang="zh-CN" altLang="en-US"/>
              <a:t> 数据类型（续）</a:t>
            </a:r>
          </a:p>
        </p:txBody>
      </p:sp>
      <p:sp>
        <p:nvSpPr>
          <p:cNvPr id="100354" name="内容占位符 2"/>
          <p:cNvSpPr>
            <a:spLocks noGrp="1" noChangeArrowheads="1"/>
          </p:cNvSpPr>
          <p:nvPr>
            <p:ph idx="4294967295"/>
          </p:nvPr>
        </p:nvSpPr>
        <p:spPr>
          <a:xfrm>
            <a:off x="395288" y="822325"/>
            <a:ext cx="8497887" cy="3640138"/>
          </a:xfrm>
        </p:spPr>
        <p:txBody>
          <a:bodyPr/>
          <a:lstStyle/>
          <a:p>
            <a:r>
              <a:rPr lang="en-US" altLang="zh-CN" dirty="0"/>
              <a:t>SQL</a:t>
            </a:r>
            <a:r>
              <a:rPr lang="zh-CN" altLang="en-US" dirty="0">
                <a:latin typeface="Times New Roman" panose="02020603050405020304" pitchFamily="18" charset="0"/>
              </a:rPr>
              <a:t>数据类型和</a:t>
            </a:r>
            <a:r>
              <a:rPr lang="en-US" altLang="zh-CN" dirty="0">
                <a:latin typeface="+mj-lt"/>
              </a:rPr>
              <a:t>java</a:t>
            </a:r>
            <a:r>
              <a:rPr lang="zh-CN" altLang="en-US" dirty="0">
                <a:latin typeface="Times New Roman" panose="02020603050405020304" pitchFamily="18" charset="0"/>
              </a:rPr>
              <a:t>数据类型之间的转换规则</a:t>
            </a:r>
            <a:endParaRPr lang="zh-CN" altLang="en-US" dirty="0"/>
          </a:p>
        </p:txBody>
      </p:sp>
      <p:graphicFrame>
        <p:nvGraphicFramePr>
          <p:cNvPr id="109572" name="Group 4"/>
          <p:cNvGraphicFramePr>
            <a:graphicFrameLocks noGrp="1"/>
          </p:cNvGraphicFramePr>
          <p:nvPr>
            <p:extLst>
              <p:ext uri="{D42A27DB-BD31-4B8C-83A1-F6EECF244321}">
                <p14:modId xmlns:p14="http://schemas.microsoft.com/office/powerpoint/2010/main" val="1089194778"/>
              </p:ext>
            </p:extLst>
          </p:nvPr>
        </p:nvGraphicFramePr>
        <p:xfrm>
          <a:off x="900113" y="1673225"/>
          <a:ext cx="7704137" cy="2338388"/>
        </p:xfrm>
        <a:graphic>
          <a:graphicData uri="http://schemas.openxmlformats.org/drawingml/2006/table">
            <a:tbl>
              <a:tblPr/>
              <a:tblGrid>
                <a:gridCol w="1695721">
                  <a:extLst>
                    <a:ext uri="{9D8B030D-6E8A-4147-A177-3AD203B41FA5}">
                      <a16:colId xmlns:a16="http://schemas.microsoft.com/office/drawing/2014/main" xmlns="" val="20000"/>
                    </a:ext>
                  </a:extLst>
                </a:gridCol>
                <a:gridCol w="2953882">
                  <a:extLst>
                    <a:ext uri="{9D8B030D-6E8A-4147-A177-3AD203B41FA5}">
                      <a16:colId xmlns:a16="http://schemas.microsoft.com/office/drawing/2014/main" xmlns="" val="20001"/>
                    </a:ext>
                  </a:extLst>
                </a:gridCol>
                <a:gridCol w="3054534">
                  <a:extLst>
                    <a:ext uri="{9D8B030D-6E8A-4147-A177-3AD203B41FA5}">
                      <a16:colId xmlns:a16="http://schemas.microsoft.com/office/drawing/2014/main" xmlns="" val="20002"/>
                    </a:ext>
                  </a:extLst>
                </a:gridCol>
              </a:tblGrid>
              <a:tr h="530813">
                <a:tc>
                  <a:txBody>
                    <a:bodyPr/>
                    <a:lstStyle>
                      <a:lvl1pPr marL="342900" indent="-342900">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
                          <a:schemeClr val="hlink"/>
                        </a:buClr>
                        <a:buSzPct val="100000"/>
                        <a:buFont typeface="Wingdings" panose="05000000000000000000" pitchFamily="2" charset="2"/>
                        <a:buNone/>
                      </a:pPr>
                      <a:endParaRPr kumimoji="0" lang="zh-CN" altLang="zh-CN" sz="2400" b="1" i="0" u="none" strike="noStrike" cap="none" normalizeH="0" baseline="0">
                        <a:ln>
                          <a:noFill/>
                        </a:ln>
                        <a:solidFill>
                          <a:schemeClr val="tx1"/>
                        </a:solidFill>
                        <a:effectLst/>
                        <a:latin typeface="Arial" panose="020B0604020202020204" pitchFamily="34" charset="0"/>
                        <a:ea typeface="宋体" pitchFamily="2" charset="-122"/>
                      </a:endParaRPr>
                    </a:p>
                  </a:txBody>
                  <a:tcPr marL="91431" marR="91431" marT="34300" marB="3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
                          <a:schemeClr val="hlink"/>
                        </a:buClr>
                        <a:buSzPct val="100000"/>
                        <a:buFont typeface="Wingdings" panose="05000000000000000000" pitchFamily="2" charset="2"/>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itchFamily="2" charset="-122"/>
                          <a:sym typeface="Times New Roman" panose="02020603050405020304" pitchFamily="18" charset="0"/>
                        </a:rPr>
                        <a:t>SQL</a:t>
                      </a:r>
                      <a:r>
                        <a:rPr kumimoji="0" lang="zh-CN" altLang="en-US" sz="1800" b="1" i="0" u="none" strike="noStrike" cap="none" normalizeH="0" baseline="0" dirty="0">
                          <a:ln>
                            <a:noFill/>
                          </a:ln>
                          <a:solidFill>
                            <a:schemeClr val="tx1"/>
                          </a:solidFill>
                          <a:effectLst/>
                          <a:latin typeface="Arial" panose="020B0604020202020204" pitchFamily="34" charset="0"/>
                          <a:ea typeface="宋体" pitchFamily="2" charset="-122"/>
                          <a:sym typeface="Times New Roman" panose="02020603050405020304" pitchFamily="18" charset="0"/>
                        </a:rPr>
                        <a:t>数据类型</a:t>
                      </a:r>
                      <a:endParaRPr kumimoji="0" lang="zh-CN" altLang="en-US" sz="2400" b="1" i="0" u="none" strike="noStrike" cap="none" normalizeH="0" baseline="0" dirty="0">
                        <a:ln>
                          <a:noFill/>
                        </a:ln>
                        <a:solidFill>
                          <a:schemeClr val="tx1"/>
                        </a:solidFill>
                        <a:effectLst/>
                        <a:latin typeface="Arial" panose="020B0604020202020204" pitchFamily="34" charset="0"/>
                        <a:ea typeface="宋体" pitchFamily="2" charset="-122"/>
                      </a:endParaRPr>
                    </a:p>
                  </a:txBody>
                  <a:tcPr marL="91431" marR="91431" marT="34300" marB="3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
                          <a:schemeClr val="hlink"/>
                        </a:buClr>
                        <a:buSzPct val="100000"/>
                        <a:buFont typeface="Wingdings" panose="05000000000000000000" pitchFamily="2" charset="2"/>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itchFamily="2" charset="-122"/>
                          <a:sym typeface="Times New Roman" panose="02020603050405020304" pitchFamily="18" charset="0"/>
                        </a:rPr>
                        <a:t>Java</a:t>
                      </a:r>
                      <a:r>
                        <a:rPr kumimoji="0" lang="zh-CN" altLang="en-US" sz="1800" b="1" i="0" u="none" strike="noStrike" cap="none" normalizeH="0" baseline="0" dirty="0">
                          <a:ln>
                            <a:noFill/>
                          </a:ln>
                          <a:solidFill>
                            <a:schemeClr val="tx1"/>
                          </a:solidFill>
                          <a:effectLst/>
                          <a:latin typeface="Arial" panose="020B0604020202020204" pitchFamily="34" charset="0"/>
                          <a:ea typeface="宋体" pitchFamily="2" charset="-122"/>
                          <a:sym typeface="Times New Roman" panose="02020603050405020304" pitchFamily="18" charset="0"/>
                        </a:rPr>
                        <a:t>数据类型</a:t>
                      </a:r>
                      <a:endParaRPr kumimoji="0" lang="zh-CN" altLang="en-US" sz="2400" b="1" i="0" u="none" strike="noStrike" cap="none" normalizeH="0" baseline="0" dirty="0">
                        <a:ln>
                          <a:noFill/>
                        </a:ln>
                        <a:solidFill>
                          <a:schemeClr val="tx1"/>
                        </a:solidFill>
                        <a:effectLst/>
                        <a:latin typeface="Arial" panose="020B0604020202020204" pitchFamily="34" charset="0"/>
                        <a:ea typeface="宋体" pitchFamily="2" charset="-122"/>
                      </a:endParaRPr>
                    </a:p>
                  </a:txBody>
                  <a:tcPr marL="91431" marR="91431" marT="34300" marB="3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778397">
                <a:tc>
                  <a:txBody>
                    <a:bodyPr/>
                    <a:lstStyle>
                      <a:lvl1pPr marL="342900" indent="-342900">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
                          <a:schemeClr val="hlink"/>
                        </a:buClr>
                        <a:buSzPct val="100000"/>
                        <a:buFont typeface="Wingdings" panose="05000000000000000000" pitchFamily="2" charset="2"/>
                        <a:buNone/>
                      </a:pPr>
                      <a:r>
                        <a:rPr kumimoji="0" lang="en-US" altLang="zh-CN" sz="1800" b="1" i="0" u="none" strike="noStrike" cap="none" normalizeH="0" baseline="0">
                          <a:ln>
                            <a:noFill/>
                          </a:ln>
                          <a:solidFill>
                            <a:schemeClr val="tx1"/>
                          </a:solidFill>
                          <a:effectLst/>
                          <a:latin typeface="Arial" panose="020B0604020202020204" pitchFamily="34" charset="0"/>
                          <a:ea typeface="宋体" pitchFamily="2" charset="-122"/>
                          <a:sym typeface="Times New Roman" panose="02020603050405020304" pitchFamily="18" charset="0"/>
                        </a:rPr>
                        <a:t>SQL</a:t>
                      </a:r>
                      <a:r>
                        <a:rPr kumimoji="0" lang="zh-CN" altLang="en-US" sz="1800" b="1" i="0" u="none" strike="noStrike" cap="none" normalizeH="0" baseline="0">
                          <a:ln>
                            <a:noFill/>
                          </a:ln>
                          <a:solidFill>
                            <a:schemeClr val="tx1"/>
                          </a:solidFill>
                          <a:effectLst/>
                          <a:latin typeface="Arial" panose="020B0604020202020204" pitchFamily="34" charset="0"/>
                          <a:ea typeface="宋体" pitchFamily="2" charset="-122"/>
                          <a:sym typeface="Times New Roman" panose="02020603050405020304" pitchFamily="18" charset="0"/>
                        </a:rPr>
                        <a:t>数据类型</a:t>
                      </a:r>
                      <a:endParaRPr kumimoji="0" lang="zh-CN" altLang="en-US" sz="2400" b="1" i="0" u="none" strike="noStrike" cap="none" normalizeH="0" baseline="0">
                        <a:ln>
                          <a:noFill/>
                        </a:ln>
                        <a:solidFill>
                          <a:schemeClr val="tx1"/>
                        </a:solidFill>
                        <a:effectLst/>
                        <a:latin typeface="Arial" panose="020B0604020202020204" pitchFamily="34" charset="0"/>
                        <a:ea typeface="宋体" pitchFamily="2" charset="-122"/>
                      </a:endParaRPr>
                    </a:p>
                  </a:txBody>
                  <a:tcPr marL="91431" marR="91431" marT="162054" marB="3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
                          <a:schemeClr val="hlink"/>
                        </a:buClr>
                        <a:buSzPct val="100000"/>
                        <a:buFont typeface="Wingdings" panose="05000000000000000000" pitchFamily="2" charset="2"/>
                        <a:buNone/>
                      </a:pPr>
                      <a:r>
                        <a:rPr kumimoji="0" lang="zh-CN" altLang="zh-CN" sz="1800" b="1" i="0" u="none" strike="noStrike" cap="none" normalizeH="0" baseline="0" dirty="0">
                          <a:ln>
                            <a:noFill/>
                          </a:ln>
                          <a:solidFill>
                            <a:schemeClr val="tx1"/>
                          </a:solidFill>
                          <a:effectLst/>
                          <a:latin typeface="Arial" panose="020B0604020202020204" pitchFamily="34" charset="0"/>
                          <a:ea typeface="宋体" pitchFamily="2" charset="-122"/>
                          <a:sym typeface="Times New Roman" panose="02020603050405020304" pitchFamily="18" charset="0"/>
                        </a:rPr>
                        <a:t>数据源之间转换</a:t>
                      </a:r>
                      <a:endParaRPr kumimoji="0" lang="zh-CN" altLang="zh-CN" sz="2400" b="1" i="0" u="none" strike="noStrike" cap="none" normalizeH="0" baseline="0" dirty="0">
                        <a:ln>
                          <a:noFill/>
                        </a:ln>
                        <a:solidFill>
                          <a:schemeClr val="tx1"/>
                        </a:solidFill>
                        <a:effectLst/>
                        <a:latin typeface="Arial" panose="020B0604020202020204" pitchFamily="34" charset="0"/>
                        <a:ea typeface="宋体" pitchFamily="2" charset="-122"/>
                      </a:endParaRPr>
                    </a:p>
                  </a:txBody>
                  <a:tcPr marL="91431" marR="91431" marT="162054" marB="3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
                          <a:schemeClr val="hlink"/>
                        </a:buClr>
                        <a:buSzPct val="100000"/>
                        <a:buFont typeface="Wingdings" panose="05000000000000000000" pitchFamily="2" charset="2"/>
                        <a:buNone/>
                      </a:pPr>
                      <a:r>
                        <a:rPr kumimoji="0" lang="zh-CN" altLang="en-US" sz="1800" b="1" i="0" u="none" strike="noStrike" cap="none" normalizeH="0" baseline="0" dirty="0">
                          <a:ln>
                            <a:noFill/>
                          </a:ln>
                          <a:solidFill>
                            <a:schemeClr val="tx1"/>
                          </a:solidFill>
                          <a:effectLst/>
                          <a:latin typeface="Arial" panose="020B0604020202020204" pitchFamily="34" charset="0"/>
                          <a:ea typeface="宋体" pitchFamily="2" charset="-122"/>
                          <a:sym typeface="Times New Roman" panose="02020603050405020304" pitchFamily="18" charset="0"/>
                        </a:rPr>
                        <a:t>应用程序变量传递给语句</a:t>
                      </a:r>
                    </a:p>
                    <a:p>
                      <a:pPr marL="342900" marR="0" lvl="0" indent="-342900" algn="l" defTabSz="914400" rtl="0" eaLnBrk="1" fontAlgn="base" latinLnBrk="0" hangingPunct="1">
                        <a:lnSpc>
                          <a:spcPct val="100000"/>
                        </a:lnSpc>
                        <a:spcBef>
                          <a:spcPct val="0"/>
                        </a:spcBef>
                        <a:spcAft>
                          <a:spcPct val="0"/>
                        </a:spcAft>
                        <a:buClr>
                          <a:schemeClr val="hlink"/>
                        </a:buClr>
                        <a:buSzPct val="100000"/>
                        <a:buFont typeface="Wingdings" panose="05000000000000000000" pitchFamily="2" charset="2"/>
                        <a:buNone/>
                      </a:pPr>
                      <a:r>
                        <a:rPr kumimoji="0" lang="zh-CN" altLang="en-US" sz="1800" b="1" i="0" u="none" strike="noStrike" cap="none" normalizeH="0" baseline="0" dirty="0">
                          <a:ln>
                            <a:noFill/>
                          </a:ln>
                          <a:solidFill>
                            <a:schemeClr val="tx1"/>
                          </a:solidFill>
                          <a:effectLst/>
                          <a:latin typeface="Arial" panose="020B0604020202020204" pitchFamily="34" charset="0"/>
                          <a:ea typeface="宋体" pitchFamily="2" charset="-122"/>
                          <a:sym typeface="Times New Roman" panose="02020603050405020304" pitchFamily="18" charset="0"/>
                        </a:rPr>
                        <a:t>参数</a:t>
                      </a:r>
                      <a:endParaRPr kumimoji="0" lang="zh-CN" altLang="en-US" sz="2400" b="1" i="0" u="none" strike="noStrike" cap="none" normalizeH="0" baseline="0" dirty="0">
                        <a:ln>
                          <a:noFill/>
                        </a:ln>
                        <a:solidFill>
                          <a:schemeClr val="tx1"/>
                        </a:solidFill>
                        <a:effectLst/>
                        <a:latin typeface="Arial" panose="020B0604020202020204" pitchFamily="34" charset="0"/>
                        <a:ea typeface="宋体" pitchFamily="2" charset="-122"/>
                      </a:endParaRPr>
                    </a:p>
                  </a:txBody>
                  <a:tcPr marL="91431" marR="91431" marT="54018" marB="3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029178">
                <a:tc>
                  <a:txBody>
                    <a:bodyPr/>
                    <a:lstStyle>
                      <a:lvl1pPr marL="342900" indent="-342900">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
                          <a:schemeClr val="hlink"/>
                        </a:buClr>
                        <a:buSzPct val="100000"/>
                        <a:buFont typeface="Wingdings" panose="05000000000000000000" pitchFamily="2" charset="2"/>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itchFamily="2" charset="-122"/>
                          <a:sym typeface="Times New Roman" panose="02020603050405020304" pitchFamily="18" charset="0"/>
                        </a:rPr>
                        <a:t>Java</a:t>
                      </a:r>
                      <a:r>
                        <a:rPr kumimoji="0" lang="zh-CN" altLang="en-US" sz="1800" b="1" i="0" u="none" strike="noStrike" cap="none" normalizeH="0" baseline="0" dirty="0">
                          <a:ln>
                            <a:noFill/>
                          </a:ln>
                          <a:solidFill>
                            <a:schemeClr val="tx1"/>
                          </a:solidFill>
                          <a:effectLst/>
                          <a:latin typeface="Arial" panose="020B0604020202020204" pitchFamily="34" charset="0"/>
                          <a:ea typeface="宋体" pitchFamily="2" charset="-122"/>
                          <a:sym typeface="Times New Roman" panose="02020603050405020304" pitchFamily="18" charset="0"/>
                        </a:rPr>
                        <a:t>数据类型</a:t>
                      </a:r>
                      <a:endParaRPr kumimoji="0" lang="zh-CN" altLang="en-US" sz="2400" b="1" i="0" u="none" strike="noStrike" cap="none" normalizeH="0" baseline="0" dirty="0">
                        <a:ln>
                          <a:noFill/>
                        </a:ln>
                        <a:solidFill>
                          <a:schemeClr val="tx1"/>
                        </a:solidFill>
                        <a:effectLst/>
                        <a:latin typeface="Arial" panose="020B0604020202020204" pitchFamily="34" charset="0"/>
                        <a:ea typeface="宋体" pitchFamily="2" charset="-122"/>
                      </a:endParaRPr>
                    </a:p>
                  </a:txBody>
                  <a:tcPr marL="91431" marR="91431" marT="216072" marB="3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
                          <a:schemeClr val="hlink"/>
                        </a:buClr>
                        <a:buSzPct val="100000"/>
                        <a:buFont typeface="Wingdings" panose="05000000000000000000" pitchFamily="2" charset="2"/>
                        <a:buNone/>
                      </a:pPr>
                      <a:r>
                        <a:rPr kumimoji="0" lang="zh-CN" altLang="en-US" sz="1800" b="1" i="0" u="none" strike="noStrike" cap="none" normalizeH="0" baseline="0" dirty="0">
                          <a:ln>
                            <a:noFill/>
                          </a:ln>
                          <a:solidFill>
                            <a:schemeClr val="tx1"/>
                          </a:solidFill>
                          <a:effectLst/>
                          <a:latin typeface="Arial" panose="020B0604020202020204" pitchFamily="34" charset="0"/>
                          <a:ea typeface="宋体" pitchFamily="2" charset="-122"/>
                          <a:sym typeface="Times New Roman" panose="02020603050405020304" pitchFamily="18" charset="0"/>
                        </a:rPr>
                        <a:t>从数据库中读取数据赋值给</a:t>
                      </a:r>
                      <a:endParaRPr kumimoji="0" lang="en-US" altLang="zh-CN" sz="1800" b="1" i="0" u="none" strike="noStrike" cap="none" normalizeH="0" baseline="0" dirty="0">
                        <a:ln>
                          <a:noFill/>
                        </a:ln>
                        <a:solidFill>
                          <a:schemeClr val="tx1"/>
                        </a:solidFill>
                        <a:effectLst/>
                        <a:latin typeface="Arial" panose="020B0604020202020204" pitchFamily="34" charset="0"/>
                        <a:ea typeface="宋体" pitchFamily="2" charset="-122"/>
                        <a:sym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
                          <a:schemeClr val="hlink"/>
                        </a:buClr>
                        <a:buSzPct val="100000"/>
                        <a:buFont typeface="Wingdings" panose="05000000000000000000" pitchFamily="2" charset="2"/>
                        <a:buNone/>
                      </a:pPr>
                      <a:r>
                        <a:rPr kumimoji="0" lang="zh-CN" altLang="en-US" sz="1800" b="1" i="0" u="none" strike="noStrike" cap="none" normalizeH="0" baseline="0" dirty="0">
                          <a:ln>
                            <a:noFill/>
                          </a:ln>
                          <a:solidFill>
                            <a:schemeClr val="tx1"/>
                          </a:solidFill>
                          <a:effectLst/>
                          <a:latin typeface="Arial" panose="020B0604020202020204" pitchFamily="34" charset="0"/>
                          <a:ea typeface="宋体" pitchFamily="2" charset="-122"/>
                          <a:sym typeface="Times New Roman" panose="02020603050405020304" pitchFamily="18" charset="0"/>
                        </a:rPr>
                        <a:t>应用程序变量</a:t>
                      </a:r>
                      <a:endParaRPr kumimoji="0" lang="zh-CN" altLang="en-US" sz="2400" b="1" i="0" u="none" strike="noStrike" cap="none" normalizeH="0" baseline="0" dirty="0">
                        <a:ln>
                          <a:noFill/>
                        </a:ln>
                        <a:solidFill>
                          <a:schemeClr val="tx1"/>
                        </a:solidFill>
                        <a:effectLst/>
                        <a:latin typeface="Arial" panose="020B0604020202020204" pitchFamily="34" charset="0"/>
                        <a:ea typeface="宋体" pitchFamily="2" charset="-122"/>
                      </a:endParaRPr>
                    </a:p>
                  </a:txBody>
                  <a:tcPr marL="91431" marR="91431" marT="108035" marB="3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20000"/>
                        </a:spcBef>
                        <a:buSzPct val="100000"/>
                        <a:buFont typeface="Wingdings" panose="05000000000000000000" pitchFamily="2" charset="2"/>
                        <a:defRPr sz="2400" b="1">
                          <a:solidFill>
                            <a:schemeClr val="tx1"/>
                          </a:solidFill>
                          <a:latin typeface="Arial" panose="020B0604020202020204" pitchFamily="34" charset="0"/>
                          <a:ea typeface="宋体" pitchFamily="2" charset="-122"/>
                        </a:defRPr>
                      </a:lvl1pPr>
                      <a:lvl2pPr marL="742950" indent="-285750">
                        <a:spcBef>
                          <a:spcPct val="20000"/>
                        </a:spcBef>
                        <a:buSzPct val="100000"/>
                        <a:buFont typeface="Wingdings" panose="05000000000000000000" pitchFamily="2" charset="2"/>
                        <a:defRPr sz="2000" b="1">
                          <a:solidFill>
                            <a:schemeClr val="tx1"/>
                          </a:solidFill>
                          <a:latin typeface="Arial" panose="020B0604020202020204" pitchFamily="34" charset="0"/>
                          <a:ea typeface="宋体" pitchFamily="2" charset="-122"/>
                        </a:defRPr>
                      </a:lvl2pPr>
                      <a:lvl3pPr marL="1143000" indent="-228600">
                        <a:spcBef>
                          <a:spcPct val="20000"/>
                        </a:spcBef>
                        <a:buSzPct val="87000"/>
                        <a:buFont typeface="Wingdings" panose="05000000000000000000" pitchFamily="2" charset="2"/>
                        <a:defRPr sz="2000" b="1">
                          <a:solidFill>
                            <a:schemeClr val="tx1"/>
                          </a:solidFill>
                          <a:latin typeface="Arial" panose="020B0604020202020204" pitchFamily="34" charset="0"/>
                          <a:ea typeface="宋体" pitchFamily="2" charset="-122"/>
                        </a:defRPr>
                      </a:lvl3pPr>
                      <a:lvl4pPr marL="1600200" indent="-228600">
                        <a:spcBef>
                          <a:spcPct val="20000"/>
                        </a:spcBef>
                        <a:buFont typeface="Wingdings" panose="05000000000000000000" pitchFamily="2" charset="2"/>
                        <a:defRPr b="1">
                          <a:solidFill>
                            <a:schemeClr val="tx1"/>
                          </a:solidFill>
                          <a:latin typeface="Arial" panose="020B0604020202020204" pitchFamily="34" charset="0"/>
                          <a:ea typeface="宋体" pitchFamily="2" charset="-122"/>
                        </a:defRPr>
                      </a:lvl4pPr>
                      <a:lvl5pPr marL="2057400" indent="-228600">
                        <a:spcBef>
                          <a:spcPct val="20000"/>
                        </a:spcBef>
                        <a:buFont typeface="Arial" panose="020B0604020202020204" pitchFamily="34" charset="0"/>
                        <a:defRPr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itchFamily="2" charset="-122"/>
                        </a:defRPr>
                      </a:lvl9pPr>
                    </a:lstStyle>
                    <a:p>
                      <a:pPr marL="342900" marR="0" lvl="0" indent="-342900" algn="l" defTabSz="914400" rtl="0" eaLnBrk="1" fontAlgn="base" latinLnBrk="0" hangingPunct="1">
                        <a:lnSpc>
                          <a:spcPct val="100000"/>
                        </a:lnSpc>
                        <a:spcBef>
                          <a:spcPct val="0"/>
                        </a:spcBef>
                        <a:spcAft>
                          <a:spcPct val="0"/>
                        </a:spcAft>
                        <a:buClr>
                          <a:schemeClr val="hlink"/>
                        </a:buClr>
                        <a:buSzPct val="100000"/>
                        <a:buFont typeface="Wingdings" panose="05000000000000000000" pitchFamily="2" charset="2"/>
                        <a:buNone/>
                      </a:pPr>
                      <a:r>
                        <a:rPr kumimoji="0" lang="zh-CN" altLang="zh-CN" sz="1800" b="1" i="0" u="none" strike="noStrike" cap="none" normalizeH="0" baseline="0" dirty="0">
                          <a:ln>
                            <a:noFill/>
                          </a:ln>
                          <a:solidFill>
                            <a:schemeClr val="tx1"/>
                          </a:solidFill>
                          <a:effectLst/>
                          <a:latin typeface="Arial" panose="020B0604020202020204" pitchFamily="34" charset="0"/>
                          <a:ea typeface="宋体" pitchFamily="2" charset="-122"/>
                          <a:sym typeface="Times New Roman" panose="02020603050405020304" pitchFamily="18" charset="0"/>
                        </a:rPr>
                        <a:t>应用程序变量之间转换</a:t>
                      </a:r>
                      <a:endParaRPr kumimoji="0" lang="zh-CN" altLang="zh-CN" sz="2400" b="1" i="0" u="none" strike="noStrike" cap="none" normalizeH="0" baseline="0" dirty="0">
                        <a:ln>
                          <a:noFill/>
                        </a:ln>
                        <a:solidFill>
                          <a:schemeClr val="tx1"/>
                        </a:solidFill>
                        <a:effectLst/>
                        <a:latin typeface="Arial" panose="020B0604020202020204" pitchFamily="34" charset="0"/>
                        <a:ea typeface="宋体" pitchFamily="2" charset="-122"/>
                      </a:endParaRPr>
                    </a:p>
                  </a:txBody>
                  <a:tcPr marL="91431" marR="91431" marT="189062" marB="3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标题 1"/>
          <p:cNvSpPr>
            <a:spLocks noGrp="1" noChangeArrowheads="1"/>
          </p:cNvSpPr>
          <p:nvPr>
            <p:ph type="title" idx="4294967295"/>
          </p:nvPr>
        </p:nvSpPr>
        <p:spPr/>
        <p:txBody>
          <a:bodyPr/>
          <a:lstStyle/>
          <a:p>
            <a:r>
              <a:rPr lang="en-US" altLang="zh-CN"/>
              <a:t>8.3 JDBC</a:t>
            </a:r>
            <a:r>
              <a:rPr lang="zh-CN" altLang="en-US"/>
              <a:t>编程</a:t>
            </a:r>
          </a:p>
        </p:txBody>
      </p:sp>
      <p:sp>
        <p:nvSpPr>
          <p:cNvPr id="102402" name="内容占位符 2"/>
          <p:cNvSpPr>
            <a:spLocks noGrp="1" noChangeArrowheads="1"/>
          </p:cNvSpPr>
          <p:nvPr>
            <p:ph idx="4294967295"/>
          </p:nvPr>
        </p:nvSpPr>
        <p:spPr>
          <a:xfrm>
            <a:off x="395288" y="823913"/>
            <a:ext cx="8497887" cy="3727450"/>
          </a:xfrm>
        </p:spPr>
        <p:txBody>
          <a:bodyPr/>
          <a:lstStyle/>
          <a:p>
            <a:pPr marL="0" indent="0">
              <a:lnSpc>
                <a:spcPct val="150000"/>
              </a:lnSpc>
              <a:buFont typeface="Wingdings" panose="05000000000000000000" pitchFamily="2" charset="2"/>
              <a:buNone/>
            </a:pPr>
            <a:r>
              <a:rPr lang="en-US" altLang="zh-CN" dirty="0"/>
              <a:t>8.3.1 JDBC</a:t>
            </a:r>
            <a:r>
              <a:rPr lang="zh-CN" altLang="en-US" dirty="0"/>
              <a:t>工作原理概述</a:t>
            </a:r>
          </a:p>
          <a:p>
            <a:pPr marL="0" indent="0">
              <a:lnSpc>
                <a:spcPct val="150000"/>
              </a:lnSpc>
              <a:buFont typeface="Wingdings" panose="05000000000000000000" pitchFamily="2" charset="2"/>
              <a:buNone/>
            </a:pPr>
            <a:r>
              <a:rPr lang="en-US" altLang="zh-CN" dirty="0"/>
              <a:t>8.3.2 JDBC APIs</a:t>
            </a:r>
            <a:r>
              <a:rPr lang="zh-CN" altLang="en-US" dirty="0"/>
              <a:t>基础</a:t>
            </a:r>
          </a:p>
          <a:p>
            <a:pPr marL="0" indent="0">
              <a:lnSpc>
                <a:spcPct val="150000"/>
              </a:lnSpc>
              <a:buFont typeface="Wingdings" panose="05000000000000000000" pitchFamily="2" charset="2"/>
              <a:buNone/>
            </a:pPr>
            <a:r>
              <a:rPr lang="en-US" altLang="zh-CN" dirty="0">
                <a:solidFill>
                  <a:srgbClr val="00B050"/>
                </a:solidFill>
              </a:rPr>
              <a:t>8.3.3 </a:t>
            </a:r>
            <a:r>
              <a:rPr lang="zh-CN" altLang="en-US" dirty="0">
                <a:solidFill>
                  <a:srgbClr val="00B050"/>
                </a:solidFill>
              </a:rPr>
              <a:t> 使用</a:t>
            </a:r>
            <a:r>
              <a:rPr lang="en-US" altLang="zh-CN" dirty="0">
                <a:solidFill>
                  <a:srgbClr val="00B050"/>
                </a:solidFill>
              </a:rPr>
              <a:t>JDBC</a:t>
            </a:r>
            <a:r>
              <a:rPr lang="zh-CN" altLang="en-US" dirty="0">
                <a:solidFill>
                  <a:srgbClr val="00B050"/>
                </a:solidFill>
              </a:rPr>
              <a:t>操纵数据库的工作流程</a:t>
            </a:r>
          </a:p>
          <a:p>
            <a:pPr marL="0" indent="0">
              <a:buFont typeface="Wingdings" panose="05000000000000000000" pitchFamily="2" charset="2"/>
              <a:buNone/>
            </a:pPr>
            <a:endParaRPr lang="zh-CN"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noChangeArrowheads="1"/>
          </p:cNvSpPr>
          <p:nvPr/>
        </p:nvSpPr>
        <p:spPr bwMode="auto">
          <a:xfrm>
            <a:off x="323056" y="858174"/>
            <a:ext cx="8820944" cy="3945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77500" lnSpcReduction="20000"/>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SzPct val="87000"/>
              <a:buFont typeface="Wingdings" panose="05000000000000000000" pitchFamily="2" charset="2"/>
              <a:buChar char="l"/>
              <a:defRPr sz="2200" b="1">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Ø"/>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a:lnSpc>
                <a:spcPct val="120000"/>
              </a:lnSpc>
              <a:defRPr/>
            </a:pPr>
            <a:r>
              <a:rPr lang="zh-CN" altLang="en-US" kern="0" dirty="0"/>
              <a:t>操作数据库的基本工作流程</a:t>
            </a:r>
            <a:endParaRPr lang="en-US" altLang="zh-CN" kern="0" dirty="0"/>
          </a:p>
          <a:p>
            <a:pPr lvl="1">
              <a:lnSpc>
                <a:spcPct val="120000"/>
              </a:lnSpc>
              <a:defRPr/>
            </a:pPr>
            <a:r>
              <a:rPr lang="zh-CN" altLang="en-US" kern="0" dirty="0"/>
              <a:t>步骤</a:t>
            </a:r>
            <a:r>
              <a:rPr lang="en-US" altLang="zh-CN" kern="0" dirty="0"/>
              <a:t>1</a:t>
            </a:r>
            <a:r>
              <a:rPr lang="zh-CN" altLang="en-US" kern="0" dirty="0"/>
              <a:t>：加载驱动程序</a:t>
            </a:r>
            <a:endParaRPr lang="en-US" altLang="zh-CN" kern="0" dirty="0"/>
          </a:p>
          <a:p>
            <a:pPr lvl="1">
              <a:lnSpc>
                <a:spcPct val="120000"/>
              </a:lnSpc>
              <a:defRPr/>
            </a:pPr>
            <a:r>
              <a:rPr lang="zh-CN" altLang="en-US" kern="0" dirty="0"/>
              <a:t>步骤</a:t>
            </a:r>
            <a:r>
              <a:rPr lang="en-US" altLang="zh-CN" kern="0" dirty="0"/>
              <a:t>2</a:t>
            </a:r>
            <a:r>
              <a:rPr lang="zh-CN" altLang="en-US" kern="0" dirty="0"/>
              <a:t>：建立与数据库的连接</a:t>
            </a:r>
            <a:endParaRPr lang="en-US" altLang="zh-CN" kern="0" dirty="0"/>
          </a:p>
          <a:p>
            <a:pPr lvl="2">
              <a:lnSpc>
                <a:spcPct val="120000"/>
              </a:lnSpc>
              <a:defRPr/>
            </a:pPr>
            <a:r>
              <a:rPr lang="zh-CN" altLang="en-US" kern="0" dirty="0"/>
              <a:t>定义连接的</a:t>
            </a:r>
            <a:r>
              <a:rPr lang="en-US" altLang="zh-CN" kern="0" dirty="0"/>
              <a:t>URL</a:t>
            </a:r>
          </a:p>
          <a:p>
            <a:pPr lvl="2">
              <a:lnSpc>
                <a:spcPct val="120000"/>
              </a:lnSpc>
              <a:defRPr/>
            </a:pPr>
            <a:r>
              <a:rPr lang="zh-CN" altLang="en-US" kern="0" dirty="0"/>
              <a:t>利用生成的</a:t>
            </a:r>
            <a:r>
              <a:rPr lang="en-US" altLang="zh-CN" kern="0" dirty="0"/>
              <a:t>URL</a:t>
            </a:r>
            <a:r>
              <a:rPr lang="zh-CN" altLang="en-US" kern="0" dirty="0"/>
              <a:t>建立与数据库的连接</a:t>
            </a:r>
            <a:endParaRPr lang="en-US" altLang="zh-CN" kern="0" dirty="0"/>
          </a:p>
          <a:p>
            <a:pPr lvl="1">
              <a:lnSpc>
                <a:spcPct val="120000"/>
              </a:lnSpc>
              <a:defRPr/>
            </a:pPr>
            <a:r>
              <a:rPr lang="zh-CN" altLang="en-US" kern="0" dirty="0"/>
              <a:t>步骤</a:t>
            </a:r>
            <a:r>
              <a:rPr lang="en-US" altLang="zh-CN" kern="0" dirty="0"/>
              <a:t>3</a:t>
            </a:r>
            <a:r>
              <a:rPr lang="zh-CN" altLang="en-US" kern="0" dirty="0"/>
              <a:t>：执行</a:t>
            </a:r>
            <a:r>
              <a:rPr lang="en-US" altLang="zh-CN" kern="0" dirty="0"/>
              <a:t>SQL</a:t>
            </a:r>
            <a:r>
              <a:rPr lang="zh-CN" altLang="en-US" kern="0" dirty="0"/>
              <a:t>语句</a:t>
            </a:r>
            <a:endParaRPr lang="en-US" altLang="zh-CN" kern="0" dirty="0"/>
          </a:p>
          <a:p>
            <a:pPr lvl="2">
              <a:lnSpc>
                <a:spcPct val="120000"/>
              </a:lnSpc>
              <a:defRPr/>
            </a:pPr>
            <a:r>
              <a:rPr lang="zh-CN" altLang="en-US" sz="2400" kern="0" dirty="0"/>
              <a:t>创建语句执行类对象</a:t>
            </a:r>
            <a:endParaRPr lang="en-US" altLang="zh-CN" sz="2400" kern="0" dirty="0"/>
          </a:p>
          <a:p>
            <a:pPr lvl="2">
              <a:lnSpc>
                <a:spcPct val="120000"/>
              </a:lnSpc>
              <a:defRPr/>
            </a:pPr>
            <a:r>
              <a:rPr lang="zh-CN" altLang="en-US" sz="2400" kern="0" dirty="0"/>
              <a:t>执行</a:t>
            </a:r>
            <a:r>
              <a:rPr lang="en-US" altLang="zh-CN" sz="2400" kern="0" dirty="0"/>
              <a:t>SQL</a:t>
            </a:r>
            <a:r>
              <a:rPr lang="zh-CN" altLang="en-US" sz="2400" kern="0" dirty="0"/>
              <a:t>语句，可以通过</a:t>
            </a:r>
            <a:r>
              <a:rPr lang="en-US" altLang="zh-CN" sz="2400" kern="0" dirty="0" err="1"/>
              <a:t>executeQuery</a:t>
            </a:r>
            <a:r>
              <a:rPr lang="zh-CN" altLang="en-US" sz="2400" kern="0" dirty="0"/>
              <a:t>、</a:t>
            </a:r>
            <a:r>
              <a:rPr lang="en-US" altLang="zh-CN" sz="2400" kern="0" dirty="0"/>
              <a:t> </a:t>
            </a:r>
            <a:r>
              <a:rPr lang="en-US" altLang="zh-CN" sz="2400" kern="0" dirty="0" err="1"/>
              <a:t>executeUpdate</a:t>
            </a:r>
            <a:r>
              <a:rPr lang="zh-CN" altLang="en-US" sz="2400" kern="0" dirty="0"/>
              <a:t>、</a:t>
            </a:r>
            <a:r>
              <a:rPr lang="en-US" altLang="zh-CN" sz="2400" kern="0" dirty="0"/>
              <a:t> execute</a:t>
            </a:r>
            <a:r>
              <a:rPr lang="zh-CN" altLang="en-US" sz="2400" kern="0" dirty="0"/>
              <a:t>三种方式执行。</a:t>
            </a:r>
            <a:endParaRPr lang="en-US" altLang="zh-CN" sz="2400" kern="0" dirty="0"/>
          </a:p>
          <a:p>
            <a:pPr lvl="1">
              <a:lnSpc>
                <a:spcPct val="120000"/>
              </a:lnSpc>
              <a:defRPr/>
            </a:pPr>
            <a:r>
              <a:rPr lang="zh-CN" altLang="en-US" kern="0" dirty="0"/>
              <a:t>步骤</a:t>
            </a:r>
            <a:r>
              <a:rPr lang="en-US" altLang="zh-CN" kern="0" dirty="0"/>
              <a:t>4</a:t>
            </a:r>
            <a:r>
              <a:rPr lang="zh-CN" altLang="en-US" kern="0" dirty="0"/>
              <a:t>：处理结果集</a:t>
            </a:r>
            <a:endParaRPr lang="en-US" altLang="zh-CN" kern="0" dirty="0"/>
          </a:p>
          <a:p>
            <a:pPr lvl="1">
              <a:lnSpc>
                <a:spcPct val="120000"/>
              </a:lnSpc>
              <a:defRPr/>
            </a:pPr>
            <a:r>
              <a:rPr lang="zh-CN" altLang="en-US" kern="0" dirty="0"/>
              <a:t>步骤</a:t>
            </a:r>
            <a:r>
              <a:rPr lang="en-US" altLang="zh-CN" kern="0" dirty="0"/>
              <a:t>5</a:t>
            </a:r>
            <a:r>
              <a:rPr lang="zh-CN" altLang="en-US" kern="0" dirty="0"/>
              <a:t>：释放资源</a:t>
            </a:r>
            <a:endParaRPr lang="en-US" altLang="zh-CN" kern="0" dirty="0"/>
          </a:p>
          <a:p>
            <a:pPr lvl="1">
              <a:lnSpc>
                <a:spcPct val="120000"/>
              </a:lnSpc>
              <a:defRPr/>
            </a:pPr>
            <a:endParaRPr lang="en-US" altLang="zh-CN" kern="0" dirty="0"/>
          </a:p>
        </p:txBody>
      </p:sp>
      <p:sp>
        <p:nvSpPr>
          <p:cNvPr id="4" name="标题 1"/>
          <p:cNvSpPr txBox="1">
            <a:spLocks noChangeArrowheads="1"/>
          </p:cNvSpPr>
          <p:nvPr/>
        </p:nvSpPr>
        <p:spPr bwMode="auto">
          <a:xfrm>
            <a:off x="457200" y="-23813"/>
            <a:ext cx="8229600" cy="84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ctr"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6pPr>
            <a:lvl7pPr marL="9144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7pPr>
            <a:lvl8pPr marL="13716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8pPr>
            <a:lvl9pPr marL="1828800" algn="ctr" rtl="0" eaLnBrk="0" fontAlgn="base" hangingPunct="0">
              <a:spcBef>
                <a:spcPct val="0"/>
              </a:spcBef>
              <a:spcAft>
                <a:spcPct val="0"/>
              </a:spcAft>
              <a:defRPr sz="4000" b="1">
                <a:solidFill>
                  <a:schemeClr val="bg1"/>
                </a:solidFill>
                <a:latin typeface="Arial" panose="020B0604020202020204" pitchFamily="34" charset="0"/>
                <a:ea typeface="宋体" pitchFamily="2" charset="-122"/>
              </a:defRPr>
            </a:lvl9pPr>
          </a:lstStyle>
          <a:p>
            <a:pPr>
              <a:defRPr/>
            </a:pPr>
            <a:r>
              <a:rPr lang="en-US" altLang="zh-CN" kern="0"/>
              <a:t>8.3.3 </a:t>
            </a:r>
            <a:r>
              <a:rPr lang="zh-CN" altLang="en-US" kern="0"/>
              <a:t>使用</a:t>
            </a:r>
            <a:r>
              <a:rPr lang="en-US" altLang="zh-CN" kern="0"/>
              <a:t>JDBC</a:t>
            </a:r>
            <a:r>
              <a:rPr lang="zh-CN" altLang="en-US" kern="0"/>
              <a:t>操纵数据库的工作流程</a:t>
            </a:r>
            <a:endParaRPr lang="zh-CN" altLang="en-US" kern="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标题 1"/>
          <p:cNvSpPr>
            <a:spLocks noGrp="1" noChangeArrowheads="1"/>
          </p:cNvSpPr>
          <p:nvPr>
            <p:ph type="title" idx="4294967295"/>
          </p:nvPr>
        </p:nvSpPr>
        <p:spPr/>
        <p:txBody>
          <a:bodyPr/>
          <a:lstStyle/>
          <a:p>
            <a:r>
              <a:rPr lang="en-US" altLang="zh-CN"/>
              <a:t>8.3.3 </a:t>
            </a:r>
            <a:r>
              <a:rPr lang="zh-CN" altLang="en-US"/>
              <a:t>使用</a:t>
            </a:r>
            <a:r>
              <a:rPr lang="en-US" altLang="zh-CN"/>
              <a:t>JDBC</a:t>
            </a:r>
            <a:r>
              <a:rPr lang="zh-CN" altLang="en-US"/>
              <a:t>操纵数据库的工作流程</a:t>
            </a:r>
          </a:p>
        </p:txBody>
      </p:sp>
      <p:sp>
        <p:nvSpPr>
          <p:cNvPr id="104450" name="内容占位符 2"/>
          <p:cNvSpPr>
            <a:spLocks noGrp="1" noChangeArrowheads="1"/>
          </p:cNvSpPr>
          <p:nvPr>
            <p:ph idx="4294967295"/>
          </p:nvPr>
        </p:nvSpPr>
        <p:spPr>
          <a:xfrm>
            <a:off x="107504" y="823913"/>
            <a:ext cx="8785671" cy="3727450"/>
          </a:xfrm>
        </p:spPr>
        <p:txBody>
          <a:bodyPr/>
          <a:lstStyle/>
          <a:p>
            <a:pPr>
              <a:lnSpc>
                <a:spcPct val="120000"/>
              </a:lnSpc>
            </a:pPr>
            <a:r>
              <a:rPr lang="zh-CN" altLang="en-US" dirty="0"/>
              <a:t>步骤</a:t>
            </a:r>
            <a:r>
              <a:rPr lang="en-US" altLang="zh-CN" dirty="0"/>
              <a:t>1</a:t>
            </a:r>
            <a:r>
              <a:rPr lang="zh-CN" altLang="en-US" dirty="0"/>
              <a:t>：加载驱动程序</a:t>
            </a:r>
            <a:endParaRPr lang="en-US" altLang="zh-CN" dirty="0"/>
          </a:p>
          <a:p>
            <a:pPr lvl="1">
              <a:lnSpc>
                <a:spcPct val="120000"/>
              </a:lnSpc>
            </a:pPr>
            <a:r>
              <a:rPr lang="zh-CN" altLang="en-US" dirty="0"/>
              <a:t>驱动程序在</a:t>
            </a:r>
            <a:r>
              <a:rPr lang="en-US" altLang="zh-CN" dirty="0"/>
              <a:t>JDBC API</a:t>
            </a:r>
            <a:r>
              <a:rPr lang="zh-CN" altLang="en-US" dirty="0"/>
              <a:t>中实现定义数据交互的接口</a:t>
            </a:r>
            <a:endParaRPr lang="en-US" altLang="zh-CN" dirty="0"/>
          </a:p>
          <a:p>
            <a:pPr lvl="1">
              <a:lnSpc>
                <a:spcPct val="120000"/>
              </a:lnSpc>
            </a:pPr>
            <a:r>
              <a:rPr lang="en-US" altLang="zh-CN" dirty="0"/>
              <a:t>[</a:t>
            </a:r>
            <a:r>
              <a:rPr lang="zh-CN" altLang="en-US" dirty="0"/>
              <a:t>例</a:t>
            </a:r>
            <a:r>
              <a:rPr lang="en-US" altLang="zh-CN" dirty="0"/>
              <a:t>8.7]</a:t>
            </a:r>
            <a:r>
              <a:rPr lang="zh-CN" altLang="en-US" dirty="0"/>
              <a:t>对</a:t>
            </a:r>
            <a:r>
              <a:rPr lang="en-US" altLang="zh-CN" dirty="0" err="1"/>
              <a:t>K</a:t>
            </a:r>
            <a:r>
              <a:rPr lang="en-US" altLang="zh-CN" sz="2400" dirty="0" err="1"/>
              <a:t>ingbase</a:t>
            </a:r>
            <a:r>
              <a:rPr lang="zh-CN" altLang="en-US" sz="2400" dirty="0"/>
              <a:t>、</a:t>
            </a:r>
            <a:r>
              <a:rPr lang="en-US" altLang="zh-CN" sz="2400" dirty="0"/>
              <a:t>Oracle</a:t>
            </a:r>
            <a:r>
              <a:rPr lang="zh-CN" altLang="en-US" sz="2400" dirty="0"/>
              <a:t>、</a:t>
            </a:r>
            <a:r>
              <a:rPr lang="en-US" altLang="zh-CN" sz="2400" dirty="0"/>
              <a:t>SQL</a:t>
            </a:r>
            <a:r>
              <a:rPr lang="zh-CN" altLang="en-US" sz="2400" dirty="0"/>
              <a:t> </a:t>
            </a:r>
            <a:r>
              <a:rPr lang="en-US" altLang="zh-CN" sz="2400" dirty="0"/>
              <a:t>Server</a:t>
            </a:r>
            <a:r>
              <a:rPr lang="zh-CN" altLang="en-US" dirty="0"/>
              <a:t>加载数据库驱动</a:t>
            </a:r>
            <a:endParaRPr lang="en-US" altLang="zh-CN" dirty="0"/>
          </a:p>
          <a:p>
            <a:pPr marL="857250" lvl="2" indent="0">
              <a:lnSpc>
                <a:spcPct val="120000"/>
              </a:lnSpc>
              <a:buFont typeface="Wingdings" panose="05000000000000000000" pitchFamily="2" charset="2"/>
              <a:buNone/>
            </a:pPr>
            <a:r>
              <a:rPr lang="en-US" altLang="zh-CN" sz="1600" dirty="0" err="1"/>
              <a:t>Class.forName</a:t>
            </a:r>
            <a:r>
              <a:rPr lang="en-US" altLang="zh-CN" sz="1600" dirty="0"/>
              <a:t>("</a:t>
            </a:r>
            <a:r>
              <a:rPr lang="en-US" altLang="zh-CN" sz="1600" dirty="0" err="1"/>
              <a:t>com.kingbase.Driver</a:t>
            </a:r>
            <a:r>
              <a:rPr lang="en-US" altLang="zh-CN" sz="1600" dirty="0"/>
              <a:t>");   		/* </a:t>
            </a:r>
            <a:r>
              <a:rPr lang="en-US" altLang="zh-CN" sz="1600" dirty="0" err="1"/>
              <a:t>Kingbase</a:t>
            </a:r>
            <a:r>
              <a:rPr lang="en-US" altLang="zh-CN" sz="1600" dirty="0"/>
              <a:t> */</a:t>
            </a:r>
          </a:p>
          <a:p>
            <a:pPr marL="857250" lvl="2" indent="0">
              <a:lnSpc>
                <a:spcPct val="120000"/>
              </a:lnSpc>
              <a:buFont typeface="Wingdings" panose="05000000000000000000" pitchFamily="2" charset="2"/>
              <a:buNone/>
            </a:pPr>
            <a:r>
              <a:rPr lang="en-US" altLang="zh-CN" sz="1600" dirty="0" err="1"/>
              <a:t>Class.forName</a:t>
            </a:r>
            <a:r>
              <a:rPr lang="en-US" altLang="zh-CN" sz="1600" dirty="0"/>
              <a:t>("</a:t>
            </a:r>
            <a:r>
              <a:rPr lang="en-US" altLang="zh-CN" sz="1600" dirty="0" err="1"/>
              <a:t>oracle.jdbc.OracleDriver</a:t>
            </a:r>
            <a:r>
              <a:rPr lang="en-US" altLang="zh-CN" sz="1600" dirty="0"/>
              <a:t>");	 	/* Oracle */</a:t>
            </a:r>
          </a:p>
          <a:p>
            <a:pPr marL="857250" lvl="2" indent="0">
              <a:lnSpc>
                <a:spcPct val="120000"/>
              </a:lnSpc>
              <a:buFont typeface="Wingdings" panose="05000000000000000000" pitchFamily="2" charset="2"/>
              <a:buNone/>
            </a:pPr>
            <a:r>
              <a:rPr lang="en-US" altLang="zh-CN" sz="1600" dirty="0" err="1"/>
              <a:t>Class.forName</a:t>
            </a:r>
            <a:r>
              <a:rPr lang="en-US" altLang="zh-CN" sz="1600" dirty="0"/>
              <a:t>(“</a:t>
            </a:r>
            <a:r>
              <a:rPr lang="en-US" altLang="zh-CN" sz="1600" dirty="0" err="1"/>
              <a:t>com.microsoft.jdbc.sqlserver.SQLServerDriver</a:t>
            </a:r>
            <a:r>
              <a:rPr lang="en-US" altLang="zh-CN" sz="1600" dirty="0"/>
              <a:t>”; </a:t>
            </a:r>
            <a:r>
              <a:rPr lang="en-US" altLang="zh-CN" sz="1400" dirty="0"/>
              <a:t>/* SQL Server */</a:t>
            </a:r>
          </a:p>
          <a:p>
            <a:pPr lvl="1">
              <a:lnSpc>
                <a:spcPct val="120000"/>
              </a:lnSpc>
            </a:pPr>
            <a:r>
              <a:rPr lang="en-US" altLang="zh-CN" dirty="0"/>
              <a:t>JDBC 4.0</a:t>
            </a:r>
            <a:r>
              <a:rPr lang="zh-CN" altLang="en-US" dirty="0"/>
              <a:t>及以后版本不再需要使用</a:t>
            </a:r>
            <a:r>
              <a:rPr lang="en-US" altLang="zh-CN" dirty="0" err="1"/>
              <a:t>Class.forName</a:t>
            </a:r>
            <a:r>
              <a:rPr lang="en-US" altLang="zh-CN" dirty="0"/>
              <a:t>() </a:t>
            </a:r>
            <a:r>
              <a:rPr lang="zh-CN" altLang="en-US" dirty="0"/>
              <a:t>显式地加载</a:t>
            </a:r>
            <a:r>
              <a:rPr lang="en-US" altLang="zh-CN" dirty="0"/>
              <a:t>JDBC </a:t>
            </a:r>
            <a:r>
              <a:rPr lang="zh-CN" altLang="en-US" dirty="0"/>
              <a:t>驱动程序</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标题 1"/>
          <p:cNvSpPr>
            <a:spLocks noGrp="1" noChangeArrowheads="1"/>
          </p:cNvSpPr>
          <p:nvPr>
            <p:ph type="title" idx="4294967295"/>
          </p:nvPr>
        </p:nvSpPr>
        <p:spPr/>
        <p:txBody>
          <a:bodyPr/>
          <a:lstStyle/>
          <a:p>
            <a:r>
              <a:rPr lang="en-US" altLang="zh-CN"/>
              <a:t>8.3.3 </a:t>
            </a:r>
            <a:r>
              <a:rPr lang="zh-CN" altLang="en-US"/>
              <a:t>使用</a:t>
            </a:r>
            <a:r>
              <a:rPr lang="en-US" altLang="zh-CN"/>
              <a:t>JDBC</a:t>
            </a:r>
            <a:r>
              <a:rPr lang="zh-CN" altLang="en-US"/>
              <a:t>操纵数据库的工作流程</a:t>
            </a:r>
          </a:p>
        </p:txBody>
      </p:sp>
      <p:sp>
        <p:nvSpPr>
          <p:cNvPr id="105474" name="内容占位符 2"/>
          <p:cNvSpPr>
            <a:spLocks noGrp="1" noChangeArrowheads="1"/>
          </p:cNvSpPr>
          <p:nvPr>
            <p:ph idx="4294967295"/>
          </p:nvPr>
        </p:nvSpPr>
        <p:spPr>
          <a:xfrm>
            <a:off x="-180528" y="823913"/>
            <a:ext cx="8928992" cy="3727450"/>
          </a:xfrm>
        </p:spPr>
        <p:txBody>
          <a:bodyPr/>
          <a:lstStyle/>
          <a:p>
            <a:pPr>
              <a:lnSpc>
                <a:spcPct val="120000"/>
              </a:lnSpc>
            </a:pPr>
            <a:r>
              <a:rPr lang="zh-CN" altLang="en-US" sz="2400" dirty="0"/>
              <a:t>步骤</a:t>
            </a:r>
            <a:r>
              <a:rPr lang="en-US" altLang="zh-CN" sz="2400" dirty="0"/>
              <a:t>2</a:t>
            </a:r>
            <a:r>
              <a:rPr lang="zh-CN" altLang="en-US" sz="2400" dirty="0"/>
              <a:t>：设置待连接数据库的</a:t>
            </a:r>
            <a:r>
              <a:rPr lang="en-US" altLang="zh-CN" sz="2400" dirty="0"/>
              <a:t>URL</a:t>
            </a:r>
            <a:r>
              <a:rPr lang="zh-CN" altLang="en-US" sz="2400" dirty="0"/>
              <a:t>，并建立与数据库连接</a:t>
            </a:r>
            <a:endParaRPr lang="en-US" altLang="zh-CN" sz="2400" dirty="0"/>
          </a:p>
          <a:p>
            <a:pPr lvl="1">
              <a:lnSpc>
                <a:spcPct val="120000"/>
              </a:lnSpc>
            </a:pPr>
            <a:r>
              <a:rPr lang="zh-CN" altLang="en-US" sz="2000" dirty="0"/>
              <a:t>加载驱动后，可以通过</a:t>
            </a:r>
            <a:r>
              <a:rPr lang="en-US" altLang="zh-CN" sz="2000" dirty="0"/>
              <a:t>URL</a:t>
            </a:r>
            <a:r>
              <a:rPr lang="zh-CN" altLang="en-US" sz="2000" dirty="0"/>
              <a:t>地址与数据库建立连接</a:t>
            </a:r>
            <a:endParaRPr lang="en-US" altLang="zh-CN" sz="2000" dirty="0"/>
          </a:p>
          <a:p>
            <a:pPr lvl="1">
              <a:lnSpc>
                <a:spcPct val="120000"/>
              </a:lnSpc>
            </a:pPr>
            <a:r>
              <a:rPr lang="en-US" altLang="zh-CN" sz="2000" dirty="0"/>
              <a:t>URL</a:t>
            </a:r>
            <a:r>
              <a:rPr lang="zh-CN" altLang="en-US" sz="2000" dirty="0"/>
              <a:t>包含了连接数据库所需的协议、子协议和数据库名称，定义格式为：</a:t>
            </a:r>
            <a:r>
              <a:rPr lang="en-US" altLang="zh-CN" sz="2000" dirty="0"/>
              <a:t>&lt;</a:t>
            </a:r>
            <a:r>
              <a:rPr lang="zh-CN" altLang="en-US" sz="2000" dirty="0"/>
              <a:t>协议名</a:t>
            </a:r>
            <a:r>
              <a:rPr lang="en-US" altLang="zh-CN" sz="2000" dirty="0"/>
              <a:t>&gt;:&lt;</a:t>
            </a:r>
            <a:r>
              <a:rPr lang="zh-CN" altLang="en-US" sz="2000" dirty="0"/>
              <a:t>子协议名</a:t>
            </a:r>
            <a:r>
              <a:rPr lang="en-US" altLang="zh-CN" sz="2000" dirty="0"/>
              <a:t>&gt;:&lt;</a:t>
            </a:r>
            <a:r>
              <a:rPr lang="zh-CN" altLang="en-US" sz="2000" dirty="0"/>
              <a:t>数据库名称</a:t>
            </a:r>
            <a:r>
              <a:rPr lang="en-US" altLang="zh-CN" sz="2000" dirty="0"/>
              <a:t>&gt;</a:t>
            </a:r>
          </a:p>
          <a:p>
            <a:pPr lvl="1">
              <a:lnSpc>
                <a:spcPct val="120000"/>
              </a:lnSpc>
            </a:pPr>
            <a:r>
              <a:rPr lang="en-US" altLang="zh-CN" sz="2000" dirty="0"/>
              <a:t>【</a:t>
            </a:r>
            <a:r>
              <a:rPr lang="zh-CN" altLang="en-US" sz="2000" dirty="0"/>
              <a:t>例</a:t>
            </a:r>
            <a:r>
              <a:rPr lang="en-US" altLang="zh-CN" sz="2000" dirty="0"/>
              <a:t>8.8】</a:t>
            </a:r>
            <a:r>
              <a:rPr lang="zh-CN" altLang="en-US" sz="2000" dirty="0"/>
              <a:t>定义与</a:t>
            </a:r>
            <a:r>
              <a:rPr lang="en-US" altLang="zh-CN" sz="2400" dirty="0" err="1"/>
              <a:t>K</a:t>
            </a:r>
            <a:r>
              <a:rPr lang="en-US" altLang="zh-CN" sz="2000" dirty="0" err="1"/>
              <a:t>ingbase</a:t>
            </a:r>
            <a:r>
              <a:rPr lang="zh-CN" altLang="en-US" sz="2000" dirty="0"/>
              <a:t>、</a:t>
            </a:r>
            <a:r>
              <a:rPr lang="en-US" altLang="zh-CN" sz="2000" dirty="0"/>
              <a:t>Oracle</a:t>
            </a:r>
            <a:r>
              <a:rPr lang="zh-CN" altLang="en-US" sz="2000" dirty="0"/>
              <a:t>、</a:t>
            </a:r>
            <a:r>
              <a:rPr lang="en-US" altLang="zh-CN" sz="2000" dirty="0"/>
              <a:t>SQL</a:t>
            </a:r>
            <a:r>
              <a:rPr lang="zh-CN" altLang="en-US" sz="2000" dirty="0"/>
              <a:t> </a:t>
            </a:r>
            <a:r>
              <a:rPr lang="en-US" altLang="zh-CN" sz="2000" dirty="0"/>
              <a:t>Server</a:t>
            </a:r>
            <a:r>
              <a:rPr lang="zh-CN" altLang="en-US" sz="2000" dirty="0"/>
              <a:t>数据库连接的</a:t>
            </a:r>
            <a:r>
              <a:rPr lang="en-US" altLang="zh-CN" sz="2000" dirty="0"/>
              <a:t>URL</a:t>
            </a:r>
          </a:p>
          <a:p>
            <a:pPr marL="857250" lvl="2" indent="0">
              <a:lnSpc>
                <a:spcPct val="120000"/>
              </a:lnSpc>
              <a:buFont typeface="Wingdings" panose="05000000000000000000" pitchFamily="2" charset="2"/>
              <a:buNone/>
            </a:pPr>
            <a:r>
              <a:rPr lang="en-US" altLang="zh-CN" sz="1800" dirty="0" err="1">
                <a:solidFill>
                  <a:srgbClr val="000000"/>
                </a:solidFill>
              </a:rPr>
              <a:t>strURL</a:t>
            </a:r>
            <a:r>
              <a:rPr lang="en-US" altLang="zh-CN" sz="1800" dirty="0">
                <a:solidFill>
                  <a:srgbClr val="000000"/>
                </a:solidFill>
              </a:rPr>
              <a:t> = "</a:t>
            </a:r>
            <a:r>
              <a:rPr lang="en-US" altLang="zh-CN" sz="1800" dirty="0" err="1">
                <a:solidFill>
                  <a:srgbClr val="000000"/>
                </a:solidFill>
              </a:rPr>
              <a:t>jdbc:kingbase</a:t>
            </a:r>
            <a:r>
              <a:rPr lang="en-US" altLang="zh-CN" sz="1800" dirty="0">
                <a:solidFill>
                  <a:srgbClr val="000000"/>
                </a:solidFill>
              </a:rPr>
              <a:t>://" + </a:t>
            </a:r>
            <a:r>
              <a:rPr lang="zh-CN" altLang="en-US" sz="1800" dirty="0">
                <a:solidFill>
                  <a:srgbClr val="000000"/>
                </a:solidFill>
              </a:rPr>
              <a:t>服务器名 </a:t>
            </a:r>
            <a:r>
              <a:rPr lang="en-US" altLang="zh-CN" sz="1800" dirty="0">
                <a:solidFill>
                  <a:srgbClr val="000000"/>
                </a:solidFill>
              </a:rPr>
              <a:t>+  ":" + </a:t>
            </a:r>
            <a:r>
              <a:rPr lang="zh-CN" altLang="en-US" sz="1800" dirty="0">
                <a:solidFill>
                  <a:srgbClr val="000000"/>
                </a:solidFill>
              </a:rPr>
              <a:t>端口号 </a:t>
            </a:r>
            <a:r>
              <a:rPr lang="en-US" altLang="zh-CN" sz="1800" dirty="0">
                <a:solidFill>
                  <a:srgbClr val="000000"/>
                </a:solidFill>
              </a:rPr>
              <a:t>+ "/" + </a:t>
            </a:r>
            <a:r>
              <a:rPr lang="zh-CN" altLang="en-US" sz="1800" dirty="0">
                <a:solidFill>
                  <a:srgbClr val="000000"/>
                </a:solidFill>
              </a:rPr>
              <a:t>数据库名</a:t>
            </a:r>
            <a:r>
              <a:rPr lang="en-US" altLang="zh-CN" sz="1800" dirty="0">
                <a:solidFill>
                  <a:srgbClr val="000000"/>
                </a:solidFill>
              </a:rPr>
              <a:t>;</a:t>
            </a:r>
          </a:p>
          <a:p>
            <a:pPr marL="857250" lvl="2" indent="0">
              <a:lnSpc>
                <a:spcPct val="120000"/>
              </a:lnSpc>
              <a:buFont typeface="Wingdings" panose="05000000000000000000" pitchFamily="2" charset="2"/>
              <a:buNone/>
            </a:pPr>
            <a:r>
              <a:rPr lang="en-US" altLang="zh-CN" sz="1800" dirty="0" err="1">
                <a:solidFill>
                  <a:srgbClr val="000000"/>
                </a:solidFill>
              </a:rPr>
              <a:t>strURL</a:t>
            </a:r>
            <a:r>
              <a:rPr lang="en-US" altLang="zh-CN" sz="1800" dirty="0">
                <a:solidFill>
                  <a:srgbClr val="000000"/>
                </a:solidFill>
              </a:rPr>
              <a:t> = "</a:t>
            </a:r>
            <a:r>
              <a:rPr lang="en-US" altLang="zh-CN" sz="1800" dirty="0" err="1">
                <a:solidFill>
                  <a:srgbClr val="000000"/>
                </a:solidFill>
              </a:rPr>
              <a:t>jdbc:oracle:thin</a:t>
            </a:r>
            <a:r>
              <a:rPr lang="en-US" altLang="zh-CN" sz="1800" dirty="0">
                <a:solidFill>
                  <a:srgbClr val="000000"/>
                </a:solidFill>
              </a:rPr>
              <a:t>:@" + </a:t>
            </a:r>
            <a:r>
              <a:rPr lang="zh-CN" altLang="en-US" sz="1800" dirty="0">
                <a:solidFill>
                  <a:srgbClr val="000000"/>
                </a:solidFill>
              </a:rPr>
              <a:t>服务器名 </a:t>
            </a:r>
            <a:r>
              <a:rPr lang="en-US" altLang="zh-CN" sz="1800" dirty="0">
                <a:solidFill>
                  <a:srgbClr val="000000"/>
                </a:solidFill>
              </a:rPr>
              <a:t>+ ":" + </a:t>
            </a:r>
            <a:r>
              <a:rPr lang="zh-CN" altLang="en-US" sz="1800" dirty="0">
                <a:solidFill>
                  <a:srgbClr val="000000"/>
                </a:solidFill>
              </a:rPr>
              <a:t>端口号 </a:t>
            </a:r>
            <a:r>
              <a:rPr lang="en-US" altLang="zh-CN" sz="1800" dirty="0">
                <a:solidFill>
                  <a:srgbClr val="000000"/>
                </a:solidFill>
              </a:rPr>
              <a:t>+ ":" + </a:t>
            </a:r>
            <a:r>
              <a:rPr lang="zh-CN" altLang="en-US" sz="1800" dirty="0">
                <a:solidFill>
                  <a:srgbClr val="000000"/>
                </a:solidFill>
              </a:rPr>
              <a:t>数据库名</a:t>
            </a:r>
          </a:p>
          <a:p>
            <a:pPr marL="857250" lvl="2" indent="0">
              <a:lnSpc>
                <a:spcPct val="120000"/>
              </a:lnSpc>
              <a:buFont typeface="Wingdings" panose="05000000000000000000" pitchFamily="2" charset="2"/>
              <a:buNone/>
            </a:pPr>
            <a:r>
              <a:rPr lang="en-US" altLang="zh-CN" sz="1600" dirty="0" err="1">
                <a:solidFill>
                  <a:srgbClr val="000000"/>
                </a:solidFill>
              </a:rPr>
              <a:t>strURL</a:t>
            </a:r>
            <a:r>
              <a:rPr lang="en-US" altLang="zh-CN" sz="1600" dirty="0">
                <a:solidFill>
                  <a:srgbClr val="000000"/>
                </a:solidFill>
              </a:rPr>
              <a:t> = "</a:t>
            </a:r>
            <a:r>
              <a:rPr lang="en-US" altLang="zh-CN" sz="1600" dirty="0" err="1">
                <a:solidFill>
                  <a:srgbClr val="000000"/>
                </a:solidFill>
              </a:rPr>
              <a:t>jdbc:microsoft:sqlserver</a:t>
            </a:r>
            <a:r>
              <a:rPr lang="en-US" altLang="zh-CN" sz="1600" dirty="0">
                <a:solidFill>
                  <a:srgbClr val="000000"/>
                </a:solidFill>
              </a:rPr>
              <a:t>://" + </a:t>
            </a:r>
            <a:r>
              <a:rPr lang="zh-CN" altLang="en-US" sz="1600" dirty="0">
                <a:solidFill>
                  <a:srgbClr val="000000"/>
                </a:solidFill>
              </a:rPr>
              <a:t>服务器名 </a:t>
            </a:r>
            <a:r>
              <a:rPr lang="en-US" altLang="zh-CN" sz="1600" dirty="0">
                <a:solidFill>
                  <a:srgbClr val="000000"/>
                </a:solidFill>
              </a:rPr>
              <a:t>+ ":" + </a:t>
            </a:r>
            <a:r>
              <a:rPr lang="zh-CN" altLang="en-US" sz="1600" dirty="0">
                <a:solidFill>
                  <a:srgbClr val="000000"/>
                </a:solidFill>
              </a:rPr>
              <a:t>端口号 </a:t>
            </a:r>
            <a:r>
              <a:rPr lang="en-US" altLang="zh-CN" sz="1600" dirty="0">
                <a:solidFill>
                  <a:srgbClr val="000000"/>
                </a:solidFill>
              </a:rPr>
              <a:t>+ ":" + </a:t>
            </a:r>
            <a:r>
              <a:rPr lang="zh-CN" altLang="en-US" sz="1600" dirty="0">
                <a:solidFill>
                  <a:srgbClr val="000000"/>
                </a:solidFill>
              </a:rPr>
              <a:t>数据库名</a:t>
            </a:r>
            <a:endParaRPr lang="en-US" altLang="zh-CN" sz="1600" dirty="0">
              <a:solidFill>
                <a:srgbClr val="000000"/>
              </a:solidFill>
            </a:endParaRPr>
          </a:p>
          <a:p>
            <a:pPr marL="857250" lvl="2" indent="0">
              <a:lnSpc>
                <a:spcPct val="120000"/>
              </a:lnSpc>
              <a:buFont typeface="Wingdings" panose="05000000000000000000" pitchFamily="2" charset="2"/>
              <a:buNone/>
            </a:pPr>
            <a:r>
              <a:rPr lang="en-US" altLang="zh-CN" sz="1800" dirty="0" err="1">
                <a:solidFill>
                  <a:srgbClr val="000000"/>
                </a:solidFill>
              </a:rPr>
              <a:t>Kingbase</a:t>
            </a:r>
            <a:r>
              <a:rPr lang="zh-CN" altLang="en-US" sz="1800" dirty="0">
                <a:solidFill>
                  <a:srgbClr val="000000"/>
                </a:solidFill>
              </a:rPr>
              <a:t>、</a:t>
            </a:r>
            <a:r>
              <a:rPr lang="en-US" altLang="zh-CN" sz="1800" dirty="0">
                <a:solidFill>
                  <a:srgbClr val="000000"/>
                </a:solidFill>
              </a:rPr>
              <a:t>Oracle</a:t>
            </a:r>
            <a:r>
              <a:rPr lang="zh-CN" altLang="en-US" sz="1800" dirty="0">
                <a:solidFill>
                  <a:srgbClr val="000000"/>
                </a:solidFill>
              </a:rPr>
              <a:t>、</a:t>
            </a:r>
            <a:r>
              <a:rPr lang="en-US" altLang="zh-CN" sz="1800" dirty="0">
                <a:solidFill>
                  <a:srgbClr val="000000"/>
                </a:solidFill>
              </a:rPr>
              <a:t>SQL Server</a:t>
            </a:r>
            <a:r>
              <a:rPr lang="zh-CN" altLang="en-US" sz="1800" dirty="0">
                <a:solidFill>
                  <a:srgbClr val="000000"/>
                </a:solidFill>
              </a:rPr>
              <a:t>的默认端口号分别为</a:t>
            </a:r>
            <a:r>
              <a:rPr lang="en-US" altLang="zh-CN" sz="1800" dirty="0">
                <a:solidFill>
                  <a:srgbClr val="000000"/>
                </a:solidFill>
              </a:rPr>
              <a:t>54321</a:t>
            </a:r>
            <a:r>
              <a:rPr lang="zh-CN" altLang="en-US" sz="1800" dirty="0">
                <a:solidFill>
                  <a:srgbClr val="000000"/>
                </a:solidFill>
              </a:rPr>
              <a:t>、</a:t>
            </a:r>
            <a:r>
              <a:rPr lang="en-US" altLang="zh-CN" sz="1800" dirty="0">
                <a:solidFill>
                  <a:srgbClr val="000000"/>
                </a:solidFill>
              </a:rPr>
              <a:t>1521</a:t>
            </a:r>
            <a:r>
              <a:rPr lang="zh-CN" altLang="en-US" sz="1800" dirty="0">
                <a:solidFill>
                  <a:srgbClr val="000000"/>
                </a:solidFill>
              </a:rPr>
              <a:t>、</a:t>
            </a:r>
            <a:r>
              <a:rPr lang="en-US" altLang="zh-CN" sz="1800" dirty="0">
                <a:solidFill>
                  <a:srgbClr val="000000"/>
                </a:solidFill>
              </a:rPr>
              <a:t>1433</a:t>
            </a:r>
          </a:p>
          <a:p>
            <a:pPr lvl="1">
              <a:lnSpc>
                <a:spcPct val="120000"/>
              </a:lnSpc>
              <a:buFont typeface="Wingdings" panose="05000000000000000000" pitchFamily="2" charset="2"/>
              <a:buNone/>
            </a:pPr>
            <a:endParaRPr lang="en-US" altLang="zh-CN" dirty="0"/>
          </a:p>
          <a:p>
            <a:pPr lvl="1">
              <a:lnSpc>
                <a:spcPct val="120000"/>
              </a:lnSpc>
            </a:pPr>
            <a:endParaRPr lang="en-US" altLang="zh-CN" dirty="0"/>
          </a:p>
          <a:p>
            <a:pPr marL="857250" lvl="2" indent="0">
              <a:lnSpc>
                <a:spcPct val="120000"/>
              </a:lnSpc>
              <a:buFont typeface="Wingdings" panose="05000000000000000000" pitchFamily="2" charset="2"/>
              <a:buNone/>
            </a:pPr>
            <a:endParaRPr lang="en-US" altLang="zh-CN" sz="12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标题 1"/>
          <p:cNvSpPr>
            <a:spLocks noGrp="1" noChangeArrowheads="1"/>
          </p:cNvSpPr>
          <p:nvPr>
            <p:ph type="title" idx="4294967295"/>
          </p:nvPr>
        </p:nvSpPr>
        <p:spPr/>
        <p:txBody>
          <a:bodyPr/>
          <a:lstStyle/>
          <a:p>
            <a:r>
              <a:rPr lang="en-US" altLang="zh-CN"/>
              <a:t>8.3.3 </a:t>
            </a:r>
            <a:r>
              <a:rPr lang="zh-CN" altLang="en-US"/>
              <a:t>使用</a:t>
            </a:r>
            <a:r>
              <a:rPr lang="en-US" altLang="zh-CN"/>
              <a:t>JDBC</a:t>
            </a:r>
            <a:r>
              <a:rPr lang="zh-CN" altLang="en-US"/>
              <a:t>操纵数据库的工作流程</a:t>
            </a:r>
          </a:p>
        </p:txBody>
      </p:sp>
      <p:sp>
        <p:nvSpPr>
          <p:cNvPr id="106498" name="内容占位符 2"/>
          <p:cNvSpPr>
            <a:spLocks noGrp="1" noChangeArrowheads="1"/>
          </p:cNvSpPr>
          <p:nvPr>
            <p:ph idx="4294967295"/>
          </p:nvPr>
        </p:nvSpPr>
        <p:spPr>
          <a:xfrm>
            <a:off x="395288" y="823913"/>
            <a:ext cx="8497887" cy="3727450"/>
          </a:xfrm>
        </p:spPr>
        <p:txBody>
          <a:bodyPr/>
          <a:lstStyle/>
          <a:p>
            <a:pPr>
              <a:lnSpc>
                <a:spcPct val="120000"/>
              </a:lnSpc>
            </a:pPr>
            <a:r>
              <a:rPr lang="en-US" altLang="zh-CN" dirty="0"/>
              <a:t>[</a:t>
            </a:r>
            <a:r>
              <a:rPr lang="zh-CN" altLang="en-US" dirty="0"/>
              <a:t>例</a:t>
            </a:r>
            <a:r>
              <a:rPr lang="en-US" altLang="zh-CN" dirty="0"/>
              <a:t>8.9]</a:t>
            </a:r>
            <a:r>
              <a:rPr lang="zh-CN" altLang="en-US" dirty="0"/>
              <a:t>建立与</a:t>
            </a:r>
            <a:r>
              <a:rPr lang="en-US" altLang="zh-CN" dirty="0" err="1"/>
              <a:t>Kingbase</a:t>
            </a:r>
            <a:r>
              <a:rPr lang="zh-CN" altLang="en-US" dirty="0"/>
              <a:t>数据库的连接，假定服务器地址为</a:t>
            </a:r>
            <a:r>
              <a:rPr lang="en-US" altLang="zh-CN" dirty="0"/>
              <a:t>192.168.0.118</a:t>
            </a:r>
            <a:r>
              <a:rPr lang="zh-CN" altLang="en-US" dirty="0"/>
              <a:t>，端口为</a:t>
            </a:r>
            <a:r>
              <a:rPr lang="en-US" altLang="zh-CN" dirty="0"/>
              <a:t>54321</a:t>
            </a:r>
            <a:r>
              <a:rPr lang="zh-CN" altLang="en-US" dirty="0"/>
              <a:t>，数据库名为</a:t>
            </a:r>
            <a:r>
              <a:rPr lang="en-US" altLang="zh-CN" dirty="0"/>
              <a:t>DB-Student</a:t>
            </a:r>
            <a:r>
              <a:rPr lang="zh-CN" altLang="en-US" dirty="0"/>
              <a:t>，用户名为</a:t>
            </a:r>
            <a:r>
              <a:rPr lang="en-US" altLang="zh-CN" dirty="0"/>
              <a:t>Info001</a:t>
            </a:r>
            <a:r>
              <a:rPr lang="zh-CN" altLang="en-US" dirty="0"/>
              <a:t>，密码为</a:t>
            </a:r>
            <a:r>
              <a:rPr lang="en-US" altLang="zh-CN" dirty="0"/>
              <a:t>123456</a:t>
            </a:r>
            <a:endParaRPr lang="en-US" altLang="zh-CN" sz="1600" dirty="0">
              <a:solidFill>
                <a:srgbClr val="000000"/>
              </a:solidFill>
            </a:endParaRPr>
          </a:p>
          <a:p>
            <a:pPr lvl="1">
              <a:lnSpc>
                <a:spcPct val="120000"/>
              </a:lnSpc>
            </a:pPr>
            <a:r>
              <a:rPr lang="en-US" altLang="zh-CN" sz="1800" dirty="0">
                <a:solidFill>
                  <a:srgbClr val="000000"/>
                </a:solidFill>
              </a:rPr>
              <a:t>String </a:t>
            </a:r>
            <a:r>
              <a:rPr lang="en-US" altLang="zh-CN" sz="1800" dirty="0" err="1">
                <a:solidFill>
                  <a:srgbClr val="000000"/>
                </a:solidFill>
              </a:rPr>
              <a:t>strURL</a:t>
            </a:r>
            <a:r>
              <a:rPr lang="en-US" altLang="zh-CN" sz="1800" dirty="0">
                <a:solidFill>
                  <a:srgbClr val="000000"/>
                </a:solidFill>
              </a:rPr>
              <a:t> ="</a:t>
            </a:r>
            <a:r>
              <a:rPr lang="en-US" altLang="zh-CN" sz="1800" dirty="0" err="1">
                <a:solidFill>
                  <a:srgbClr val="000000"/>
                </a:solidFill>
              </a:rPr>
              <a:t>jdbc:kingbase</a:t>
            </a:r>
            <a:r>
              <a:rPr lang="en-US" altLang="zh-CN" sz="1800" dirty="0">
                <a:solidFill>
                  <a:srgbClr val="000000"/>
                </a:solidFill>
              </a:rPr>
              <a:t>:// 192.168.0.118:54321/DB-Student";</a:t>
            </a:r>
          </a:p>
          <a:p>
            <a:pPr lvl="1">
              <a:lnSpc>
                <a:spcPct val="120000"/>
              </a:lnSpc>
            </a:pPr>
            <a:r>
              <a:rPr lang="en-US" altLang="zh-CN" sz="1800" dirty="0">
                <a:solidFill>
                  <a:srgbClr val="000000"/>
                </a:solidFill>
              </a:rPr>
              <a:t>Connection conn= </a:t>
            </a:r>
            <a:r>
              <a:rPr lang="en-US" altLang="zh-CN" sz="1800" dirty="0" err="1">
                <a:solidFill>
                  <a:srgbClr val="000000"/>
                </a:solidFill>
              </a:rPr>
              <a:t>DriverManager.getConnection</a:t>
            </a:r>
            <a:r>
              <a:rPr lang="en-US" altLang="zh-CN" sz="1800" dirty="0">
                <a:solidFill>
                  <a:srgbClr val="000000"/>
                </a:solidFill>
              </a:rPr>
              <a:t>(</a:t>
            </a:r>
            <a:r>
              <a:rPr lang="en-US" altLang="zh-CN" sz="1800" dirty="0" err="1">
                <a:solidFill>
                  <a:srgbClr val="000000"/>
                </a:solidFill>
              </a:rPr>
              <a:t>strURL</a:t>
            </a:r>
            <a:r>
              <a:rPr lang="en-US" altLang="zh-CN" sz="1800" dirty="0">
                <a:solidFill>
                  <a:srgbClr val="000000"/>
                </a:solidFill>
              </a:rPr>
              <a:t>," Info001","123456");</a:t>
            </a:r>
          </a:p>
          <a:p>
            <a:pPr lvl="1">
              <a:lnSpc>
                <a:spcPct val="120000"/>
              </a:lnSpc>
              <a:buFont typeface="Wingdings" panose="05000000000000000000" pitchFamily="2" charset="2"/>
              <a:buNone/>
            </a:pPr>
            <a:endParaRPr lang="en-US" altLang="zh-CN" dirty="0"/>
          </a:p>
          <a:p>
            <a:pPr marL="857250" lvl="2" indent="0">
              <a:lnSpc>
                <a:spcPct val="120000"/>
              </a:lnSpc>
              <a:buFont typeface="Wingdings" panose="05000000000000000000" pitchFamily="2" charset="2"/>
              <a:buNone/>
            </a:pPr>
            <a:endParaRPr lang="en-US" altLang="zh-CN" sz="12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标题 1"/>
          <p:cNvSpPr>
            <a:spLocks noGrp="1" noChangeArrowheads="1"/>
          </p:cNvSpPr>
          <p:nvPr>
            <p:ph type="title" idx="4294967295"/>
          </p:nvPr>
        </p:nvSpPr>
        <p:spPr/>
        <p:txBody>
          <a:bodyPr/>
          <a:lstStyle/>
          <a:p>
            <a:r>
              <a:rPr lang="en-US" altLang="zh-CN"/>
              <a:t>8.3.3 </a:t>
            </a:r>
            <a:r>
              <a:rPr lang="zh-CN" altLang="en-US"/>
              <a:t>使用</a:t>
            </a:r>
            <a:r>
              <a:rPr lang="en-US" altLang="zh-CN"/>
              <a:t>JDBC</a:t>
            </a:r>
            <a:r>
              <a:rPr lang="zh-CN" altLang="en-US"/>
              <a:t>操纵数据库的工作流程</a:t>
            </a:r>
          </a:p>
        </p:txBody>
      </p:sp>
      <p:sp>
        <p:nvSpPr>
          <p:cNvPr id="107522" name="内容占位符 2"/>
          <p:cNvSpPr>
            <a:spLocks noGrp="1" noChangeArrowheads="1"/>
          </p:cNvSpPr>
          <p:nvPr>
            <p:ph idx="4294967295"/>
          </p:nvPr>
        </p:nvSpPr>
        <p:spPr>
          <a:xfrm>
            <a:off x="107504" y="823913"/>
            <a:ext cx="8928992" cy="3727450"/>
          </a:xfrm>
        </p:spPr>
        <p:txBody>
          <a:bodyPr/>
          <a:lstStyle/>
          <a:p>
            <a:pPr>
              <a:lnSpc>
                <a:spcPct val="120000"/>
              </a:lnSpc>
            </a:pPr>
            <a:r>
              <a:rPr lang="zh-CN" altLang="en-US" dirty="0"/>
              <a:t>步骤</a:t>
            </a:r>
            <a:r>
              <a:rPr lang="en-US" altLang="zh-CN" dirty="0"/>
              <a:t>3</a:t>
            </a:r>
            <a:r>
              <a:rPr lang="zh-CN" altLang="en-US" dirty="0"/>
              <a:t>：执行</a:t>
            </a:r>
            <a:r>
              <a:rPr lang="en-US" altLang="zh-CN" dirty="0"/>
              <a:t>SQL</a:t>
            </a:r>
            <a:r>
              <a:rPr lang="zh-CN" altLang="en-US" dirty="0"/>
              <a:t>语句</a:t>
            </a:r>
            <a:endParaRPr lang="en-US" altLang="zh-CN" dirty="0"/>
          </a:p>
          <a:p>
            <a:pPr lvl="1">
              <a:lnSpc>
                <a:spcPct val="120000"/>
              </a:lnSpc>
            </a:pPr>
            <a:r>
              <a:rPr lang="zh-CN" altLang="en-US" dirty="0"/>
              <a:t>静态语句执行类对象</a:t>
            </a:r>
            <a:r>
              <a:rPr lang="en-US" altLang="zh-CN" dirty="0"/>
              <a:t>(Statement)</a:t>
            </a:r>
          </a:p>
          <a:p>
            <a:pPr lvl="1">
              <a:lnSpc>
                <a:spcPct val="120000"/>
              </a:lnSpc>
            </a:pPr>
            <a:r>
              <a:rPr lang="zh-CN" altLang="en-US" dirty="0"/>
              <a:t>派生执行类对象：</a:t>
            </a:r>
            <a:endParaRPr lang="en-US" altLang="zh-CN" dirty="0"/>
          </a:p>
          <a:p>
            <a:pPr lvl="2">
              <a:lnSpc>
                <a:spcPct val="120000"/>
              </a:lnSpc>
            </a:pPr>
            <a:r>
              <a:rPr lang="zh-CN" altLang="en-US" dirty="0"/>
              <a:t>动态语句执行类</a:t>
            </a:r>
            <a:r>
              <a:rPr lang="en-US" altLang="zh-CN" dirty="0"/>
              <a:t>(</a:t>
            </a:r>
            <a:r>
              <a:rPr lang="en-US" altLang="zh-CN" dirty="0" err="1"/>
              <a:t>PreparedStatement</a:t>
            </a:r>
            <a:r>
              <a:rPr lang="en-US" altLang="zh-CN" dirty="0"/>
              <a:t>)</a:t>
            </a:r>
            <a:r>
              <a:rPr lang="zh-CN" altLang="en-US" dirty="0"/>
              <a:t>：执行动态的</a:t>
            </a:r>
            <a:r>
              <a:rPr lang="en-US" altLang="zh-CN" dirty="0"/>
              <a:t>SQL</a:t>
            </a:r>
            <a:r>
              <a:rPr lang="zh-CN" altLang="en-US" dirty="0"/>
              <a:t>语句</a:t>
            </a:r>
            <a:endParaRPr lang="en-US" altLang="zh-CN" dirty="0"/>
          </a:p>
          <a:p>
            <a:pPr lvl="2">
              <a:lnSpc>
                <a:spcPct val="120000"/>
              </a:lnSpc>
            </a:pPr>
            <a:r>
              <a:rPr lang="zh-CN" altLang="en-US" dirty="0"/>
              <a:t>存储过程执行类</a:t>
            </a:r>
            <a:r>
              <a:rPr lang="en-US" altLang="zh-CN" dirty="0"/>
              <a:t>(</a:t>
            </a:r>
            <a:r>
              <a:rPr lang="en-US" altLang="zh-CN" dirty="0" err="1"/>
              <a:t>CallableStatement</a:t>
            </a:r>
            <a:r>
              <a:rPr lang="en-US" altLang="zh-CN" dirty="0"/>
              <a:t>)</a:t>
            </a:r>
            <a:r>
              <a:rPr lang="zh-CN" altLang="en-US" dirty="0"/>
              <a:t>：执行数据库存储过程</a:t>
            </a:r>
            <a:endParaRPr lang="en-US" altLang="zh-CN" dirty="0"/>
          </a:p>
          <a:p>
            <a:pPr lvl="1">
              <a:lnSpc>
                <a:spcPct val="120000"/>
              </a:lnSpc>
              <a:buFont typeface="Wingdings" panose="05000000000000000000" pitchFamily="2" charset="2"/>
              <a:buNone/>
            </a:pPr>
            <a:endParaRPr lang="en-US" altLang="zh-CN" dirty="0"/>
          </a:p>
          <a:p>
            <a:pPr lvl="1">
              <a:lnSpc>
                <a:spcPct val="120000"/>
              </a:lnSpc>
            </a:pPr>
            <a:endParaRPr lang="en-US" altLang="zh-CN" dirty="0"/>
          </a:p>
          <a:p>
            <a:pPr lvl="2">
              <a:lnSpc>
                <a:spcPct val="120000"/>
              </a:lnSpc>
              <a:buFont typeface="Wingdings" panose="05000000000000000000" pitchFamily="2" charset="2"/>
              <a:buNone/>
            </a:pPr>
            <a:endParaRPr lang="en-US" altLang="zh-CN" sz="12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标题 1"/>
          <p:cNvSpPr>
            <a:spLocks noGrp="1" noChangeArrowheads="1"/>
          </p:cNvSpPr>
          <p:nvPr>
            <p:ph type="title" idx="4294967295"/>
          </p:nvPr>
        </p:nvSpPr>
        <p:spPr/>
        <p:txBody>
          <a:bodyPr/>
          <a:lstStyle/>
          <a:p>
            <a:r>
              <a:rPr lang="en-US" altLang="zh-CN"/>
              <a:t>8.3.3 </a:t>
            </a:r>
            <a:r>
              <a:rPr lang="zh-CN" altLang="en-US"/>
              <a:t>使用</a:t>
            </a:r>
            <a:r>
              <a:rPr lang="en-US" altLang="zh-CN"/>
              <a:t>JDBC</a:t>
            </a:r>
            <a:r>
              <a:rPr lang="zh-CN" altLang="en-US"/>
              <a:t>操纵数据库的工作流程</a:t>
            </a:r>
          </a:p>
        </p:txBody>
      </p:sp>
      <p:sp>
        <p:nvSpPr>
          <p:cNvPr id="108546" name="内容占位符 2"/>
          <p:cNvSpPr>
            <a:spLocks noGrp="1" noChangeArrowheads="1"/>
          </p:cNvSpPr>
          <p:nvPr>
            <p:ph idx="4294967295"/>
          </p:nvPr>
        </p:nvSpPr>
        <p:spPr>
          <a:xfrm>
            <a:off x="395288" y="823913"/>
            <a:ext cx="8497887" cy="3727450"/>
          </a:xfrm>
        </p:spPr>
        <p:txBody>
          <a:bodyPr/>
          <a:lstStyle/>
          <a:p>
            <a:pPr>
              <a:lnSpc>
                <a:spcPct val="120000"/>
              </a:lnSpc>
            </a:pPr>
            <a:r>
              <a:rPr lang="zh-CN" altLang="en-US" dirty="0"/>
              <a:t>步骤</a:t>
            </a:r>
            <a:r>
              <a:rPr lang="en-US" altLang="zh-CN" dirty="0"/>
              <a:t>3</a:t>
            </a:r>
            <a:r>
              <a:rPr lang="zh-CN" altLang="en-US" dirty="0"/>
              <a:t>：执行</a:t>
            </a:r>
            <a:r>
              <a:rPr lang="en-US" altLang="zh-CN" dirty="0"/>
              <a:t>SQL</a:t>
            </a:r>
            <a:r>
              <a:rPr lang="zh-CN" altLang="en-US" dirty="0"/>
              <a:t>语句</a:t>
            </a:r>
            <a:endParaRPr lang="en-US" altLang="zh-CN" dirty="0"/>
          </a:p>
          <a:p>
            <a:pPr lvl="1">
              <a:lnSpc>
                <a:spcPct val="120000"/>
              </a:lnSpc>
            </a:pPr>
            <a:r>
              <a:rPr lang="zh-CN" altLang="en-US" dirty="0"/>
              <a:t>执行方法</a:t>
            </a:r>
            <a:endParaRPr lang="en-US" altLang="zh-CN" dirty="0"/>
          </a:p>
          <a:p>
            <a:pPr lvl="2">
              <a:lnSpc>
                <a:spcPct val="120000"/>
              </a:lnSpc>
            </a:pPr>
            <a:r>
              <a:rPr lang="en-US" altLang="zh-CN" dirty="0" err="1"/>
              <a:t>ResultSet</a:t>
            </a:r>
            <a:r>
              <a:rPr lang="en-US" altLang="zh-CN" dirty="0"/>
              <a:t> </a:t>
            </a:r>
            <a:r>
              <a:rPr lang="en-US" altLang="zh-CN" dirty="0" err="1"/>
              <a:t>executeQuery</a:t>
            </a:r>
            <a:r>
              <a:rPr lang="en-US" altLang="zh-CN" dirty="0"/>
              <a:t>(): </a:t>
            </a:r>
            <a:r>
              <a:rPr lang="zh-CN" altLang="en-US" dirty="0"/>
              <a:t>执行数据库查询语句</a:t>
            </a:r>
            <a:endParaRPr lang="en-US" altLang="zh-CN" dirty="0"/>
          </a:p>
          <a:p>
            <a:pPr lvl="2">
              <a:lnSpc>
                <a:spcPct val="120000"/>
              </a:lnSpc>
            </a:pPr>
            <a:r>
              <a:rPr lang="en-US" altLang="zh-CN" dirty="0"/>
              <a:t>int </a:t>
            </a:r>
            <a:r>
              <a:rPr lang="en-US" altLang="zh-CN" dirty="0" err="1"/>
              <a:t>executeUpdate</a:t>
            </a:r>
            <a:r>
              <a:rPr lang="en-US" altLang="zh-CN" dirty="0"/>
              <a:t>(): </a:t>
            </a:r>
            <a:r>
              <a:rPr lang="zh-CN" altLang="en-US" dirty="0"/>
              <a:t>处理增、删、改以及定义语句</a:t>
            </a:r>
            <a:endParaRPr lang="en-US" altLang="zh-CN" dirty="0"/>
          </a:p>
          <a:p>
            <a:pPr lvl="2">
              <a:lnSpc>
                <a:spcPct val="120000"/>
              </a:lnSpc>
            </a:pPr>
            <a:r>
              <a:rPr lang="en-US" altLang="zh-CN" dirty="0" err="1"/>
              <a:t>boolean</a:t>
            </a:r>
            <a:r>
              <a:rPr lang="en-US" altLang="zh-CN" dirty="0"/>
              <a:t> execute():</a:t>
            </a:r>
            <a:r>
              <a:rPr lang="zh-CN" altLang="en-US" dirty="0"/>
              <a:t> 处理存储过程或动态</a:t>
            </a:r>
            <a:r>
              <a:rPr lang="en-US" altLang="zh-CN" dirty="0"/>
              <a:t>SQL</a:t>
            </a:r>
            <a:r>
              <a:rPr lang="zh-CN" altLang="en-US" dirty="0"/>
              <a:t>语句</a:t>
            </a:r>
            <a:endParaRPr lang="en-US" altLang="zh-CN" dirty="0"/>
          </a:p>
          <a:p>
            <a:pPr lvl="1">
              <a:lnSpc>
                <a:spcPct val="120000"/>
              </a:lnSpc>
            </a:pPr>
            <a:r>
              <a:rPr lang="en-US" altLang="zh-CN" dirty="0">
                <a:solidFill>
                  <a:srgbClr val="000000"/>
                </a:solidFill>
              </a:rPr>
              <a:t>SQL</a:t>
            </a:r>
            <a:r>
              <a:rPr lang="zh-CN" altLang="en-US" dirty="0">
                <a:solidFill>
                  <a:srgbClr val="000000"/>
                </a:solidFill>
              </a:rPr>
              <a:t>注入防御</a:t>
            </a:r>
            <a:endParaRPr lang="en-US" altLang="zh-CN" dirty="0">
              <a:solidFill>
                <a:srgbClr val="000000"/>
              </a:solidFill>
            </a:endParaRPr>
          </a:p>
          <a:p>
            <a:pPr lvl="2">
              <a:lnSpc>
                <a:spcPct val="120000"/>
              </a:lnSpc>
            </a:pPr>
            <a:r>
              <a:rPr lang="zh-CN" altLang="en-US" dirty="0">
                <a:solidFill>
                  <a:srgbClr val="000000"/>
                </a:solidFill>
              </a:rPr>
              <a:t>预编译</a:t>
            </a:r>
            <a:endParaRPr lang="en-US" altLang="zh-CN" dirty="0">
              <a:solidFill>
                <a:srgbClr val="000000"/>
              </a:solidFill>
            </a:endParaRPr>
          </a:p>
          <a:p>
            <a:pPr lvl="2">
              <a:lnSpc>
                <a:spcPct val="120000"/>
              </a:lnSpc>
            </a:pPr>
            <a:r>
              <a:rPr lang="zh-CN" altLang="en-US" dirty="0">
                <a:solidFill>
                  <a:srgbClr val="000000"/>
                </a:solidFill>
              </a:rPr>
              <a:t>正则过滤，输入验证，框架</a:t>
            </a:r>
            <a:r>
              <a:rPr lang="en-US" altLang="zh-CN" dirty="0">
                <a:solidFill>
                  <a:srgbClr val="000000"/>
                </a:solidFill>
              </a:rPr>
              <a:t>......</a:t>
            </a:r>
          </a:p>
          <a:p>
            <a:pPr lvl="2">
              <a:lnSpc>
                <a:spcPct val="120000"/>
              </a:lnSpc>
              <a:buFont typeface="Wingdings" panose="05000000000000000000" pitchFamily="2" charset="2"/>
              <a:buNone/>
            </a:pPr>
            <a:endParaRPr lang="en-US" altLang="zh-CN" dirty="0"/>
          </a:p>
          <a:p>
            <a:pPr lvl="1">
              <a:lnSpc>
                <a:spcPct val="120000"/>
              </a:lnSpc>
              <a:buFont typeface="Wingdings" panose="05000000000000000000" pitchFamily="2" charset="2"/>
              <a:buNone/>
            </a:pPr>
            <a:endParaRPr lang="en-US" altLang="zh-CN" dirty="0"/>
          </a:p>
          <a:p>
            <a:pPr lvl="1">
              <a:lnSpc>
                <a:spcPct val="120000"/>
              </a:lnSpc>
            </a:pPr>
            <a:endParaRPr lang="en-US" altLang="zh-CN" dirty="0"/>
          </a:p>
          <a:p>
            <a:pPr lvl="2">
              <a:lnSpc>
                <a:spcPct val="120000"/>
              </a:lnSpc>
              <a:buFont typeface="Wingdings" panose="05000000000000000000" pitchFamily="2" charset="2"/>
              <a:buNone/>
            </a:pPr>
            <a:endParaRPr lang="en-US" altLang="zh-CN" sz="12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标题 1"/>
          <p:cNvSpPr>
            <a:spLocks noGrp="1" noChangeArrowheads="1"/>
          </p:cNvSpPr>
          <p:nvPr>
            <p:ph type="title" idx="4294967295"/>
          </p:nvPr>
        </p:nvSpPr>
        <p:spPr/>
        <p:txBody>
          <a:bodyPr/>
          <a:lstStyle/>
          <a:p>
            <a:r>
              <a:rPr lang="en-US" altLang="zh-CN"/>
              <a:t>8.3.3 </a:t>
            </a:r>
            <a:r>
              <a:rPr lang="zh-CN" altLang="en-US"/>
              <a:t>使用</a:t>
            </a:r>
            <a:r>
              <a:rPr lang="en-US" altLang="zh-CN"/>
              <a:t>JDBC</a:t>
            </a:r>
            <a:r>
              <a:rPr lang="zh-CN" altLang="en-US"/>
              <a:t>操纵数据库的工作流程</a:t>
            </a:r>
          </a:p>
        </p:txBody>
      </p:sp>
      <p:sp>
        <p:nvSpPr>
          <p:cNvPr id="110594" name="内容占位符 2"/>
          <p:cNvSpPr>
            <a:spLocks noGrp="1" noChangeArrowheads="1"/>
          </p:cNvSpPr>
          <p:nvPr>
            <p:ph idx="4294967295"/>
          </p:nvPr>
        </p:nvSpPr>
        <p:spPr>
          <a:xfrm>
            <a:off x="107504" y="771550"/>
            <a:ext cx="8785671" cy="3779813"/>
          </a:xfrm>
        </p:spPr>
        <p:txBody>
          <a:bodyPr/>
          <a:lstStyle/>
          <a:p>
            <a:pPr>
              <a:lnSpc>
                <a:spcPct val="120000"/>
              </a:lnSpc>
              <a:spcBef>
                <a:spcPts val="0"/>
              </a:spcBef>
            </a:pPr>
            <a:r>
              <a:rPr lang="zh-CN" altLang="en-US" dirty="0"/>
              <a:t>步骤</a:t>
            </a:r>
            <a:r>
              <a:rPr lang="en-US" altLang="zh-CN" dirty="0"/>
              <a:t>3</a:t>
            </a:r>
            <a:r>
              <a:rPr lang="zh-CN" altLang="en-US" dirty="0"/>
              <a:t>：执行</a:t>
            </a:r>
            <a:r>
              <a:rPr lang="en-US" altLang="zh-CN" dirty="0"/>
              <a:t>SQL</a:t>
            </a:r>
            <a:r>
              <a:rPr lang="zh-CN" altLang="en-US" dirty="0"/>
              <a:t>语句</a:t>
            </a:r>
            <a:endParaRPr lang="en-US" altLang="zh-CN" dirty="0"/>
          </a:p>
          <a:p>
            <a:pPr lvl="1">
              <a:lnSpc>
                <a:spcPct val="120000"/>
              </a:lnSpc>
              <a:spcBef>
                <a:spcPts val="0"/>
              </a:spcBef>
            </a:pPr>
            <a:r>
              <a:rPr lang="en-US" altLang="zh-CN" dirty="0"/>
              <a:t>【8.10】</a:t>
            </a:r>
            <a:r>
              <a:rPr lang="zh-CN" altLang="en-US" dirty="0"/>
              <a:t>使用</a:t>
            </a:r>
            <a:r>
              <a:rPr lang="en-US" altLang="zh-CN" dirty="0"/>
              <a:t>JDBC</a:t>
            </a:r>
            <a:r>
              <a:rPr lang="zh-CN" altLang="en-US" dirty="0"/>
              <a:t>向课堂评价表中插入一条记录</a:t>
            </a:r>
            <a:endParaRPr lang="en-US" altLang="zh-CN" dirty="0"/>
          </a:p>
          <a:p>
            <a:pPr marL="857250" lvl="2" indent="0">
              <a:lnSpc>
                <a:spcPct val="120000"/>
              </a:lnSpc>
              <a:spcBef>
                <a:spcPts val="0"/>
              </a:spcBef>
              <a:buFont typeface="Wingdings" panose="05000000000000000000" pitchFamily="2" charset="2"/>
              <a:buNone/>
            </a:pPr>
            <a:r>
              <a:rPr lang="en-US" altLang="zh-CN" sz="1600" dirty="0" err="1"/>
              <a:t>PreparedStatement</a:t>
            </a:r>
            <a:r>
              <a:rPr lang="en-US" altLang="zh-CN" sz="1600" dirty="0"/>
              <a:t> </a:t>
            </a:r>
            <a:r>
              <a:rPr lang="en-US" altLang="zh-CN" sz="1600" dirty="0" err="1"/>
              <a:t>stmt</a:t>
            </a:r>
            <a:r>
              <a:rPr lang="en-US" altLang="zh-CN" sz="1600" dirty="0"/>
              <a:t> = </a:t>
            </a:r>
            <a:r>
              <a:rPr lang="en-US" altLang="zh-CN" sz="1600" dirty="0" err="1"/>
              <a:t>conn.prepareStatement</a:t>
            </a:r>
            <a:r>
              <a:rPr lang="en-US" altLang="zh-CN" sz="1600" dirty="0"/>
              <a:t>("INSERT INTO SC VALUES(?,?,?,?,?,?)");</a:t>
            </a:r>
          </a:p>
          <a:p>
            <a:pPr marL="857250" lvl="2" indent="0">
              <a:lnSpc>
                <a:spcPct val="120000"/>
              </a:lnSpc>
              <a:spcBef>
                <a:spcPts val="0"/>
              </a:spcBef>
              <a:buFont typeface="Wingdings" panose="05000000000000000000" pitchFamily="2" charset="2"/>
              <a:buNone/>
            </a:pPr>
            <a:r>
              <a:rPr lang="en-US" altLang="zh-CN" sz="1400" dirty="0"/>
              <a:t>/* </a:t>
            </a:r>
            <a:r>
              <a:rPr lang="zh-CN" altLang="en-US" sz="1400" dirty="0"/>
              <a:t>生成</a:t>
            </a:r>
            <a:r>
              <a:rPr lang="en-US" altLang="zh-CN" sz="1400" dirty="0" err="1"/>
              <a:t>PreparedStatement</a:t>
            </a:r>
            <a:r>
              <a:rPr lang="zh-CN" altLang="en-US" sz="1400" dirty="0"/>
              <a:t>类对象中的动态参数，注意第六个字段</a:t>
            </a:r>
            <a:r>
              <a:rPr lang="en-US" altLang="zh-CN" sz="1400" dirty="0"/>
              <a:t>Feedback</a:t>
            </a:r>
            <a:r>
              <a:rPr lang="zh-CN" altLang="en-US" sz="1400" dirty="0"/>
              <a:t>，未设置输入值 *</a:t>
            </a:r>
            <a:r>
              <a:rPr lang="en-US" altLang="zh-CN" sz="1400" dirty="0"/>
              <a:t>/</a:t>
            </a:r>
          </a:p>
          <a:p>
            <a:pPr marL="857250" lvl="2" indent="0">
              <a:lnSpc>
                <a:spcPct val="120000"/>
              </a:lnSpc>
              <a:spcBef>
                <a:spcPts val="0"/>
              </a:spcBef>
              <a:buNone/>
            </a:pPr>
            <a:r>
              <a:rPr lang="en-US" altLang="zh-CN" sz="1600" dirty="0" err="1"/>
              <a:t>stmt.setString</a:t>
            </a:r>
            <a:r>
              <a:rPr lang="en-US" altLang="zh-CN" sz="1600" dirty="0"/>
              <a:t>(1, " 20180001 ");	/*</a:t>
            </a:r>
            <a:r>
              <a:rPr lang="zh-CN" altLang="en-US" sz="1600" dirty="0"/>
              <a:t>设置学生学号*</a:t>
            </a:r>
            <a:r>
              <a:rPr lang="en-US" altLang="zh-CN" sz="1600" dirty="0"/>
              <a:t>/</a:t>
            </a:r>
          </a:p>
          <a:p>
            <a:pPr marL="857250" lvl="2" indent="0">
              <a:lnSpc>
                <a:spcPct val="120000"/>
              </a:lnSpc>
              <a:spcBef>
                <a:spcPts val="0"/>
              </a:spcBef>
              <a:buNone/>
            </a:pPr>
            <a:r>
              <a:rPr lang="en-US" altLang="zh-CN" sz="1600" dirty="0" err="1"/>
              <a:t>stmt.setString</a:t>
            </a:r>
            <a:r>
              <a:rPr lang="en-US" altLang="zh-CN" sz="1600" dirty="0"/>
              <a:t>(2, "19950018");	/*</a:t>
            </a:r>
            <a:r>
              <a:rPr lang="zh-CN" altLang="en-US" sz="1600" dirty="0"/>
              <a:t>设置职工号*</a:t>
            </a:r>
            <a:r>
              <a:rPr lang="en-US" altLang="zh-CN" sz="1600" dirty="0"/>
              <a:t>/</a:t>
            </a:r>
          </a:p>
          <a:p>
            <a:pPr marL="857250" lvl="2" indent="0">
              <a:lnSpc>
                <a:spcPct val="120000"/>
              </a:lnSpc>
              <a:spcBef>
                <a:spcPts val="0"/>
              </a:spcBef>
              <a:buFont typeface="Wingdings" panose="05000000000000000000" pitchFamily="2" charset="2"/>
              <a:buNone/>
            </a:pPr>
            <a:r>
              <a:rPr lang="en-US" altLang="zh-CN" sz="1600" dirty="0" err="1"/>
              <a:t>stmt.setString</a:t>
            </a:r>
            <a:r>
              <a:rPr lang="en-US" altLang="zh-CN" sz="1600" dirty="0"/>
              <a:t>(3, "81001-01");	/*</a:t>
            </a:r>
            <a:r>
              <a:rPr lang="zh-CN" altLang="en-US" sz="1600" dirty="0"/>
              <a:t>设置教学班号*</a:t>
            </a:r>
            <a:r>
              <a:rPr lang="en-US" altLang="zh-CN" sz="1600" dirty="0"/>
              <a:t>/</a:t>
            </a:r>
          </a:p>
          <a:p>
            <a:pPr marL="857250" lvl="2" indent="0">
              <a:lnSpc>
                <a:spcPct val="120000"/>
              </a:lnSpc>
              <a:spcBef>
                <a:spcPts val="0"/>
              </a:spcBef>
              <a:buFont typeface="Wingdings" panose="05000000000000000000" pitchFamily="2" charset="2"/>
              <a:buNone/>
            </a:pPr>
            <a:r>
              <a:rPr lang="en-US" altLang="zh-CN" sz="1600" dirty="0" err="1"/>
              <a:t>stmt.setString</a:t>
            </a:r>
            <a:r>
              <a:rPr lang="en-US" altLang="zh-CN" sz="1600" dirty="0"/>
              <a:t>(4, “</a:t>
            </a:r>
            <a:r>
              <a:rPr lang="zh-CN" altLang="en-US" sz="1600" dirty="0"/>
              <a:t>老师讲得很出色</a:t>
            </a:r>
            <a:r>
              <a:rPr lang="en-US" altLang="zh-CN" sz="1600" dirty="0"/>
              <a:t>"); 	/*</a:t>
            </a:r>
            <a:r>
              <a:rPr lang="zh-CN" altLang="en-US" sz="1600" dirty="0"/>
              <a:t>设置学生评价意见*</a:t>
            </a:r>
            <a:r>
              <a:rPr lang="en-US" altLang="zh-CN" sz="1600" dirty="0"/>
              <a:t>/</a:t>
            </a:r>
          </a:p>
          <a:p>
            <a:pPr marL="857250" lvl="2" indent="0">
              <a:lnSpc>
                <a:spcPct val="120000"/>
              </a:lnSpc>
              <a:spcBef>
                <a:spcPts val="0"/>
              </a:spcBef>
              <a:buFont typeface="Wingdings" panose="05000000000000000000" pitchFamily="2" charset="2"/>
              <a:buNone/>
            </a:pPr>
            <a:r>
              <a:rPr lang="en-US" altLang="zh-CN" sz="1600" dirty="0" err="1"/>
              <a:t>stmt.setBoolean</a:t>
            </a:r>
            <a:r>
              <a:rPr lang="en-US" altLang="zh-CN" sz="1600" dirty="0"/>
              <a:t>(5,true);		/*</a:t>
            </a:r>
            <a:r>
              <a:rPr lang="zh-CN" altLang="en-US" sz="1600" dirty="0"/>
              <a:t>设置学生评价意见类型*</a:t>
            </a:r>
            <a:r>
              <a:rPr lang="en-US" altLang="zh-CN" sz="1600" dirty="0"/>
              <a:t>/</a:t>
            </a:r>
          </a:p>
          <a:p>
            <a:pPr marL="857250" lvl="2" indent="0">
              <a:lnSpc>
                <a:spcPct val="120000"/>
              </a:lnSpc>
              <a:spcBef>
                <a:spcPts val="0"/>
              </a:spcBef>
              <a:buFont typeface="Wingdings" panose="05000000000000000000" pitchFamily="2" charset="2"/>
              <a:buNone/>
            </a:pPr>
            <a:r>
              <a:rPr lang="en-US" altLang="zh-CN" sz="1600" dirty="0" err="1"/>
              <a:t>stmt.executeUpdate</a:t>
            </a:r>
            <a:r>
              <a:rPr lang="en-US" altLang="zh-CN" sz="1600" dirty="0"/>
              <a:t>();</a:t>
            </a:r>
          </a:p>
          <a:p>
            <a:pPr marL="857250" lvl="2" indent="0">
              <a:lnSpc>
                <a:spcPct val="120000"/>
              </a:lnSpc>
              <a:spcBef>
                <a:spcPts val="0"/>
              </a:spcBef>
              <a:buFont typeface="Wingdings" panose="05000000000000000000" pitchFamily="2" charset="2"/>
              <a:buNone/>
            </a:pPr>
            <a:endParaRPr lang="en-US" altLang="zh-CN" sz="12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标题 1"/>
          <p:cNvSpPr>
            <a:spLocks noGrp="1" noChangeArrowheads="1"/>
          </p:cNvSpPr>
          <p:nvPr>
            <p:ph type="title" idx="4294967295"/>
          </p:nvPr>
        </p:nvSpPr>
        <p:spPr/>
        <p:txBody>
          <a:bodyPr/>
          <a:lstStyle/>
          <a:p>
            <a:r>
              <a:rPr lang="en-US" altLang="zh-CN"/>
              <a:t>8.3.3 </a:t>
            </a:r>
            <a:r>
              <a:rPr lang="zh-CN" altLang="en-US"/>
              <a:t>使用</a:t>
            </a:r>
            <a:r>
              <a:rPr lang="en-US" altLang="zh-CN"/>
              <a:t>JDBC</a:t>
            </a:r>
            <a:r>
              <a:rPr lang="zh-CN" altLang="en-US"/>
              <a:t>操纵数据库的工作流程</a:t>
            </a:r>
          </a:p>
        </p:txBody>
      </p:sp>
      <p:sp>
        <p:nvSpPr>
          <p:cNvPr id="111618" name="内容占位符 2"/>
          <p:cNvSpPr>
            <a:spLocks noGrp="1" noChangeArrowheads="1"/>
          </p:cNvSpPr>
          <p:nvPr>
            <p:ph idx="4294967295"/>
          </p:nvPr>
        </p:nvSpPr>
        <p:spPr>
          <a:xfrm>
            <a:off x="323056" y="708025"/>
            <a:ext cx="8497887" cy="3727450"/>
          </a:xfrm>
        </p:spPr>
        <p:txBody>
          <a:bodyPr/>
          <a:lstStyle/>
          <a:p>
            <a:pPr>
              <a:lnSpc>
                <a:spcPct val="120000"/>
              </a:lnSpc>
            </a:pPr>
            <a:r>
              <a:rPr lang="zh-CN" altLang="en-US" dirty="0"/>
              <a:t>步骤</a:t>
            </a:r>
            <a:r>
              <a:rPr lang="en-US" altLang="zh-CN" dirty="0"/>
              <a:t>4</a:t>
            </a:r>
            <a:r>
              <a:rPr lang="zh-CN" altLang="en-US" dirty="0"/>
              <a:t>：处理结果集</a:t>
            </a:r>
          </a:p>
          <a:p>
            <a:pPr lvl="1">
              <a:lnSpc>
                <a:spcPct val="120000"/>
              </a:lnSpc>
            </a:pPr>
            <a:r>
              <a:rPr lang="en-US" altLang="zh-CN" dirty="0" err="1"/>
              <a:t>ResultSet</a:t>
            </a:r>
            <a:r>
              <a:rPr lang="en-US" altLang="zh-CN" dirty="0"/>
              <a:t>:</a:t>
            </a:r>
            <a:r>
              <a:rPr lang="zh-CN" altLang="en-US" dirty="0"/>
              <a:t> 结果集合类对象</a:t>
            </a:r>
            <a:endParaRPr lang="en-US" altLang="zh-CN" dirty="0"/>
          </a:p>
          <a:p>
            <a:pPr lvl="2">
              <a:lnSpc>
                <a:spcPct val="120000"/>
              </a:lnSpc>
            </a:pPr>
            <a:r>
              <a:rPr lang="en-US" altLang="zh-CN" dirty="0"/>
              <a:t>.</a:t>
            </a:r>
            <a:r>
              <a:rPr lang="en-US" altLang="zh-CN" dirty="0" err="1"/>
              <a:t>GetXXX</a:t>
            </a:r>
            <a:r>
              <a:rPr lang="en-US" altLang="zh-CN" dirty="0"/>
              <a:t>(</a:t>
            </a:r>
            <a:r>
              <a:rPr lang="zh-CN" altLang="en-US" dirty="0"/>
              <a:t>参数</a:t>
            </a:r>
            <a:r>
              <a:rPr lang="en-US" altLang="zh-CN" dirty="0"/>
              <a:t>)</a:t>
            </a:r>
          </a:p>
          <a:p>
            <a:pPr lvl="3">
              <a:lnSpc>
                <a:spcPct val="120000"/>
              </a:lnSpc>
            </a:pPr>
            <a:r>
              <a:rPr lang="zh-CN" altLang="en-US" dirty="0"/>
              <a:t>获取元组的属性值，</a:t>
            </a:r>
            <a:r>
              <a:rPr lang="en-US" altLang="zh-CN" dirty="0"/>
              <a:t>XXX</a:t>
            </a:r>
            <a:r>
              <a:rPr lang="zh-CN" altLang="en-US" dirty="0"/>
              <a:t>代表某种数据类型</a:t>
            </a:r>
            <a:endParaRPr lang="en-US" altLang="zh-CN" dirty="0"/>
          </a:p>
          <a:p>
            <a:pPr lvl="3">
              <a:lnSpc>
                <a:spcPct val="120000"/>
              </a:lnSpc>
            </a:pPr>
            <a:r>
              <a:rPr lang="zh-CN" altLang="en-US" dirty="0"/>
              <a:t>可以指定参数为列号</a:t>
            </a:r>
            <a:r>
              <a:rPr lang="en-US" altLang="zh-CN" dirty="0"/>
              <a:t>(JDBC</a:t>
            </a:r>
            <a:r>
              <a:rPr lang="zh-CN" altLang="en-US" dirty="0"/>
              <a:t>的列从</a:t>
            </a:r>
            <a:r>
              <a:rPr lang="en-US" altLang="zh-CN" dirty="0"/>
              <a:t>1</a:t>
            </a:r>
            <a:r>
              <a:rPr lang="zh-CN" altLang="en-US" dirty="0"/>
              <a:t>开始</a:t>
            </a:r>
            <a:r>
              <a:rPr lang="en-US" altLang="zh-CN" dirty="0"/>
              <a:t>)</a:t>
            </a:r>
            <a:r>
              <a:rPr lang="zh-CN" altLang="en-US" dirty="0"/>
              <a:t>或列名</a:t>
            </a:r>
            <a:endParaRPr lang="en-US" altLang="zh-CN" dirty="0"/>
          </a:p>
          <a:p>
            <a:pPr lvl="2">
              <a:lnSpc>
                <a:spcPct val="120000"/>
              </a:lnSpc>
            </a:pPr>
            <a:r>
              <a:rPr lang="zh-CN" altLang="en-US" dirty="0"/>
              <a:t>游标</a:t>
            </a:r>
            <a:r>
              <a:rPr lang="en-US" altLang="zh-CN" dirty="0"/>
              <a:t>(cursor)</a:t>
            </a:r>
            <a:r>
              <a:rPr lang="zh-CN" altLang="en-US" dirty="0"/>
              <a:t>：</a:t>
            </a:r>
            <a:r>
              <a:rPr lang="en-US" altLang="zh-CN" dirty="0"/>
              <a:t>JDBC</a:t>
            </a:r>
            <a:r>
              <a:rPr lang="zh-CN" altLang="en-US" dirty="0"/>
              <a:t>处理结果集的机制</a:t>
            </a:r>
            <a:endParaRPr lang="en-US" altLang="zh-CN" dirty="0"/>
          </a:p>
          <a:p>
            <a:pPr lvl="3">
              <a:lnSpc>
                <a:spcPct val="120000"/>
              </a:lnSpc>
            </a:pPr>
            <a:r>
              <a:rPr lang="en-US" altLang="zh-CN" dirty="0"/>
              <a:t>TYPE_FORWARD_ONLY:</a:t>
            </a:r>
            <a:r>
              <a:rPr lang="zh-CN" altLang="en-US" dirty="0"/>
              <a:t>只能向下滚动</a:t>
            </a:r>
            <a:r>
              <a:rPr lang="en-US" altLang="zh-CN" dirty="0"/>
              <a:t>(</a:t>
            </a:r>
            <a:r>
              <a:rPr lang="zh-CN" altLang="en-US" dirty="0"/>
              <a:t>默认类型</a:t>
            </a:r>
            <a:r>
              <a:rPr lang="en-US" altLang="zh-CN" dirty="0"/>
              <a:t>)</a:t>
            </a:r>
          </a:p>
          <a:p>
            <a:pPr lvl="3">
              <a:lnSpc>
                <a:spcPct val="120000"/>
              </a:lnSpc>
            </a:pPr>
            <a:r>
              <a:rPr lang="en-US" altLang="zh-CN" dirty="0"/>
              <a:t>TYPE_SCROLL_IN(SEN)SENSITIVE </a:t>
            </a:r>
            <a:r>
              <a:rPr lang="zh-CN" altLang="en-US" dirty="0"/>
              <a:t>双向滚动</a:t>
            </a:r>
            <a:r>
              <a:rPr lang="en-US" altLang="zh-CN" dirty="0"/>
              <a:t>,</a:t>
            </a:r>
            <a:r>
              <a:rPr lang="zh-CN" altLang="en-US" dirty="0"/>
              <a:t>区别为是否同步数据库更新操作</a:t>
            </a:r>
            <a:endParaRPr lang="en-US" altLang="zh-CN" dirty="0"/>
          </a:p>
          <a:p>
            <a:pPr lvl="1">
              <a:lnSpc>
                <a:spcPct val="120000"/>
              </a:lnSpc>
              <a:buFont typeface="Wingdings" panose="05000000000000000000" pitchFamily="2" charset="2"/>
              <a:buNone/>
            </a:pPr>
            <a:endParaRPr lang="en-US" altLang="zh-CN" dirty="0"/>
          </a:p>
          <a:p>
            <a:pPr lvl="1">
              <a:lnSpc>
                <a:spcPct val="120000"/>
              </a:lnSpc>
            </a:pPr>
            <a:endParaRPr lang="en-US" altLang="zh-CN" dirty="0"/>
          </a:p>
          <a:p>
            <a:pPr lvl="2">
              <a:lnSpc>
                <a:spcPct val="120000"/>
              </a:lnSpc>
              <a:buFont typeface="Wingdings" panose="05000000000000000000" pitchFamily="2" charset="2"/>
              <a:buNone/>
            </a:pPr>
            <a:endParaRPr lang="en-US" altLang="zh-CN" sz="1200" dirty="0"/>
          </a:p>
        </p:txBody>
      </p:sp>
    </p:spTree>
  </p:cSld>
  <p:clrMapOvr>
    <a:masterClrMapping/>
  </p:clrMapOvr>
</p:sld>
</file>

<file path=ppt/theme/theme1.xml><?xml version="1.0" encoding="utf-8"?>
<a:theme xmlns:a="http://schemas.openxmlformats.org/drawingml/2006/main" name="数据库系统概论">
  <a:themeElements>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itchFamily="2" charset="-122"/>
          </a:defRPr>
        </a:defPPr>
      </a:lstStyle>
    </a:lnDef>
  </a:objectDefaults>
  <a:extraClrSchemeLst>
    <a:extraClrScheme>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数据库系统概论">
  <a:themeElements>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2037</TotalTime>
  <Words>5809</Words>
  <Application>Microsoft Office PowerPoint</Application>
  <PresentationFormat>全屏显示(16:9)</PresentationFormat>
  <Paragraphs>1169</Paragraphs>
  <Slides>115</Slides>
  <Notes>13</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115</vt:i4>
      </vt:variant>
    </vt:vector>
  </HeadingPairs>
  <TitlesOfParts>
    <vt:vector size="133" baseType="lpstr">
      <vt:lpstr>LucidaConsole</vt:lpstr>
      <vt:lpstr>Microsoft Yahei</vt:lpstr>
      <vt:lpstr>MicrosoftYaHei</vt:lpstr>
      <vt:lpstr>OpenSans-Regular</vt:lpstr>
      <vt:lpstr>PingFang SC</vt:lpstr>
      <vt:lpstr>Times-Roman</vt:lpstr>
      <vt:lpstr>黑体</vt:lpstr>
      <vt:lpstr>华文琥珀</vt:lpstr>
      <vt:lpstr>隶书</vt:lpstr>
      <vt:lpstr>宋体</vt:lpstr>
      <vt:lpstr>Arial</vt:lpstr>
      <vt:lpstr>Calibri</vt:lpstr>
      <vt:lpstr>Consolas</vt:lpstr>
      <vt:lpstr>Courier New</vt:lpstr>
      <vt:lpstr>Times New Roman</vt:lpstr>
      <vt:lpstr>Wingdings</vt:lpstr>
      <vt:lpstr>数据库系统概论</vt:lpstr>
      <vt:lpstr>1_数据库系统概论</vt:lpstr>
      <vt:lpstr>PowerPoint 演示文稿</vt:lpstr>
      <vt:lpstr>第8章 数据库编程</vt:lpstr>
      <vt:lpstr>8.1 概述</vt:lpstr>
      <vt:lpstr>8.1.1 SQL语言表达能力的限制</vt:lpstr>
      <vt:lpstr>8.1.1 SQL语言表达能力的限制</vt:lpstr>
      <vt:lpstr>8.1.1 SQL表达能力的限制</vt:lpstr>
      <vt:lpstr>直接先修课的SQL语句表达</vt:lpstr>
      <vt:lpstr>间接先修课的SQL语句表达</vt:lpstr>
      <vt:lpstr>间接先修课的SQL语句表达</vt:lpstr>
      <vt:lpstr>8.1.1 SQL语言表达能力的限制</vt:lpstr>
      <vt:lpstr>任务二：打印一周内将过生日的学生信息</vt:lpstr>
      <vt:lpstr>8.1.1 SQL语言表达能力的限制</vt:lpstr>
      <vt:lpstr>任务三：给定学生学号，计算学生的平均学分绩点GPA</vt:lpstr>
      <vt:lpstr>8.1.1 SQL表达能力的限制</vt:lpstr>
      <vt:lpstr>任务四：教学评价浏览与反馈</vt:lpstr>
      <vt:lpstr>任务四：教学评价浏览与反馈</vt:lpstr>
      <vt:lpstr>任务四：教学评价浏览与反馈</vt:lpstr>
      <vt:lpstr>小结</vt:lpstr>
      <vt:lpstr>8.1 概述</vt:lpstr>
      <vt:lpstr>扩展SQL语言的功能</vt:lpstr>
      <vt:lpstr>引入新的SQL子句</vt:lpstr>
      <vt:lpstr>WITH子句 格式</vt:lpstr>
      <vt:lpstr>WITH子句 示例</vt:lpstr>
      <vt:lpstr>WITH RECURSIVE子句 格式</vt:lpstr>
      <vt:lpstr>PowerPoint 演示文稿</vt:lpstr>
      <vt:lpstr>WITH RECURSIVE子句 示例</vt:lpstr>
      <vt:lpstr>引入新的内置函数</vt:lpstr>
      <vt:lpstr>日期和时间函数 示例</vt:lpstr>
      <vt:lpstr>日期和时间函数 示例</vt:lpstr>
      <vt:lpstr>日期和时间函数 示例</vt:lpstr>
      <vt:lpstr>引入PL/SQL与存储过程/存储函数</vt:lpstr>
      <vt:lpstr>8.1 概述</vt:lpstr>
      <vt:lpstr>通过高级语言实现复杂应用</vt:lpstr>
      <vt:lpstr>第8章 数据库编程</vt:lpstr>
      <vt:lpstr>8.2 过程化SQL</vt:lpstr>
      <vt:lpstr>8.2.1 过程化SQL的块结构</vt:lpstr>
      <vt:lpstr>8.2.1 过程化SQL的块结构（续）</vt:lpstr>
      <vt:lpstr>8.2.1 过程化SQL的块结构（续）</vt:lpstr>
      <vt:lpstr>8.2 过程化SQL</vt:lpstr>
      <vt:lpstr>8.2.2 变量和常量的定义</vt:lpstr>
      <vt:lpstr>8.2 过程化SQL</vt:lpstr>
      <vt:lpstr>8.2.3 流程控制</vt:lpstr>
      <vt:lpstr>8.2.3 流程控制（续）</vt:lpstr>
      <vt:lpstr>8.2.3 流程控制（续）</vt:lpstr>
      <vt:lpstr>8.2.3 流程控制（续）</vt:lpstr>
      <vt:lpstr>8.2.3 流程控制（续）</vt:lpstr>
      <vt:lpstr>8.2.3 流程控制（续）</vt:lpstr>
      <vt:lpstr>8.2 过程化SQL</vt:lpstr>
      <vt:lpstr>8.2.4  游标的定义与使用</vt:lpstr>
      <vt:lpstr>8.2.4  游标的定义与使用（续）</vt:lpstr>
      <vt:lpstr>8.2.4  游标的定义与使用（续）</vt:lpstr>
      <vt:lpstr>8.2.4  游标的定义与使用（续）</vt:lpstr>
      <vt:lpstr>8.2.4  游标的定义与使用（续）</vt:lpstr>
      <vt:lpstr>8.2.4  游标的定义与使用（续）</vt:lpstr>
      <vt:lpstr>8.2.4  游标的定义与使用（续）</vt:lpstr>
      <vt:lpstr>8.2.4  游标的定义与使用（续）</vt:lpstr>
      <vt:lpstr>8.2 过程化SQL</vt:lpstr>
      <vt:lpstr>8.2.5  存储过程</vt:lpstr>
      <vt:lpstr>8.2.5  存储过程（续）</vt:lpstr>
      <vt:lpstr>8.2.5  存储过程（续）</vt:lpstr>
      <vt:lpstr>8.2.5  存储过程（续）</vt:lpstr>
      <vt:lpstr>8.2.5  存储过程（续）</vt:lpstr>
      <vt:lpstr>8.2.5  存储过程（续）</vt:lpstr>
      <vt:lpstr>8.2.5  存储过程（续）</vt:lpstr>
      <vt:lpstr>8.2.5  存储过程（续）</vt:lpstr>
      <vt:lpstr>8.2.5  存储过程（续）</vt:lpstr>
      <vt:lpstr>8.2.5  存储过程（续）</vt:lpstr>
      <vt:lpstr>8.2.5  存储过程（续）</vt:lpstr>
      <vt:lpstr>8.2.5  存储过程（续）</vt:lpstr>
      <vt:lpstr>8.2.5  存储过程（续）</vt:lpstr>
      <vt:lpstr>8.2.5  存储过程（续）</vt:lpstr>
      <vt:lpstr>8.2.5  存储过程（续）</vt:lpstr>
      <vt:lpstr>8.2 过程化SQL</vt:lpstr>
      <vt:lpstr>8.2.6  存储函数</vt:lpstr>
      <vt:lpstr>8.2.6  存储函数（续）</vt:lpstr>
      <vt:lpstr>8.2.6  存储函数（续）</vt:lpstr>
      <vt:lpstr>第8章 数据库编程</vt:lpstr>
      <vt:lpstr>8.3 JDBC编程</vt:lpstr>
      <vt:lpstr>8.3.1 JDBC工作原理概述</vt:lpstr>
      <vt:lpstr>JDBC工作原理概述（续）</vt:lpstr>
      <vt:lpstr>JDBC工作原理概述（续）</vt:lpstr>
      <vt:lpstr>JDBC工作原理概述（续）</vt:lpstr>
      <vt:lpstr>JDBC工作原理概述（续）</vt:lpstr>
      <vt:lpstr>8.3 JDBC编程</vt:lpstr>
      <vt:lpstr>8.3.2 JDBC API基础</vt:lpstr>
      <vt:lpstr>8.3.2 JDBC API基础</vt:lpstr>
      <vt:lpstr>8.3.2 JDBC API基础</vt:lpstr>
      <vt:lpstr>PowerPoint 演示文稿</vt:lpstr>
      <vt:lpstr>PowerPoint 演示文稿</vt:lpstr>
      <vt:lpstr> 数据类型（续）</vt:lpstr>
      <vt:lpstr>8.3 JDBC编程</vt:lpstr>
      <vt:lpstr>PowerPoint 演示文稿</vt:lpstr>
      <vt:lpstr>8.3.3 使用JDBC操纵数据库的工作流程</vt:lpstr>
      <vt:lpstr>8.3.3 使用JDBC操纵数据库的工作流程</vt:lpstr>
      <vt:lpstr>8.3.3 使用JDBC操纵数据库的工作流程</vt:lpstr>
      <vt:lpstr>8.3.3 使用JDBC操纵数据库的工作流程</vt:lpstr>
      <vt:lpstr>8.3.3 使用JDBC操纵数据库的工作流程</vt:lpstr>
      <vt:lpstr>8.3.3 使用JDBC操纵数据库的工作流程</vt:lpstr>
      <vt:lpstr>8.3.3 使用JDBC操纵数据库的工作流程</vt:lpstr>
      <vt:lpstr>8.3.3 使用JDBC操纵数据库的工作流程</vt:lpstr>
      <vt:lpstr>8.3.3 使用JDBC操纵数据库的工作流程</vt:lpstr>
      <vt:lpstr>8.3.3 使用JDBC操纵数据库的工作流程</vt:lpstr>
      <vt:lpstr>PowerPoint 演示文稿</vt:lpstr>
      <vt:lpstr>PowerPoint 演示文稿</vt:lpstr>
      <vt:lpstr>PowerPoint 演示文稿</vt:lpstr>
      <vt:lpstr>PowerPoint 演示文稿</vt:lpstr>
      <vt:lpstr>PowerPoint 演示文稿</vt:lpstr>
      <vt:lpstr>第8章 数据库编程</vt:lpstr>
      <vt:lpstr>什么是MVC</vt:lpstr>
      <vt:lpstr>什么是MVC</vt:lpstr>
      <vt:lpstr>什么是MVC</vt:lpstr>
      <vt:lpstr>什么是MVC</vt:lpstr>
      <vt:lpstr>PowerPoint 演示文稿</vt:lpstr>
      <vt:lpstr>第8章 数据库编程</vt:lpstr>
      <vt:lpstr>本章小结</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hp</dc:creator>
  <cp:lastModifiedBy>倪文慧</cp:lastModifiedBy>
  <cp:revision>730</cp:revision>
  <dcterms:created xsi:type="dcterms:W3CDTF">2022-11-13T18:32:02Z</dcterms:created>
  <dcterms:modified xsi:type="dcterms:W3CDTF">2023-04-27T09:13:21Z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2052-5.0.0.7547</vt:lpwstr>
  </property>
  <property fmtid="{D5CDD505-2E9C-101B-9397-08002B2CF9AE}" pid="3" name="ICV">
    <vt:lpwstr>C4AB7AE4371F0E69223871630EAED55F</vt:lpwstr>
  </property>
</Properties>
</file>